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3"/>
    <p:sldId id="260" r:id="rId4"/>
    <p:sldId id="275" r:id="rId5"/>
    <p:sldId id="259" r:id="rId6"/>
    <p:sldId id="279" r:id="rId7"/>
    <p:sldId id="266" r:id="rId8"/>
    <p:sldId id="265" r:id="rId9"/>
    <p:sldId id="280" r:id="rId10"/>
    <p:sldId id="267" r:id="rId11"/>
    <p:sldId id="269" r:id="rId12"/>
    <p:sldId id="282" r:id="rId13"/>
    <p:sldId id="268" r:id="rId14"/>
    <p:sldId id="281" r:id="rId15"/>
    <p:sldId id="271" r:id="rId16"/>
    <p:sldId id="272" r:id="rId17"/>
    <p:sldId id="278" r:id="rId18"/>
    <p:sldId id="273" r:id="rId19"/>
    <p:sldId id="274" r:id="rId20"/>
    <p:sldId id="283" r:id="rId21"/>
    <p:sldId id="284" r:id="rId22"/>
    <p:sldId id="277" r:id="rId23"/>
    <p:sldId id="285" r:id="rId24"/>
    <p:sldId id="297" r:id="rId25"/>
  </p:sldIdLst>
  <p:sldSz cx="6858000" cy="1218946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39" userDrawn="1">
          <p15:clr>
            <a:srgbClr val="A4A3A4"/>
          </p15:clr>
        </p15:guide>
        <p15:guide id="2" pos="2160" userDrawn="1">
          <p15:clr>
            <a:srgbClr val="A4A3A4"/>
          </p15:clr>
        </p15:guide>
        <p15:guide id="2" pos="2164" userDrawn="1">
          <p15:clr>
            <a:srgbClr val="A4A3A4"/>
          </p15:clr>
        </p15:guide>
        <p15:guide id="1" orient="horz" pos="392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8398"/>
    <a:srgbClr val="290E3C"/>
    <a:srgbClr val="2C0B3A"/>
    <a:srgbClr val="2B1B4C"/>
    <a:srgbClr val="314D87"/>
    <a:srgbClr val="5853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showGuides="1">
      <p:cViewPr varScale="1">
        <p:scale>
          <a:sx n="53" d="100"/>
          <a:sy n="53" d="100"/>
        </p:scale>
        <p:origin x="180" y="54"/>
      </p:cViewPr>
      <p:guideLst>
        <p:guide orient="horz" pos="3839"/>
        <p:guide pos="2160"/>
        <p:guide pos="2164"/>
        <p:guide orient="horz" pos="392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2560863" y="1143000"/>
            <a:ext cx="1736273"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250" y="1995102"/>
            <a:ext cx="5143500" cy="4244177"/>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857250" y="6402952"/>
            <a:ext cx="5143500" cy="2943268"/>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Dominando o Universo</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Dominando o Universo</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6" y="649043"/>
            <a:ext cx="1478756" cy="1033107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71488" y="649043"/>
            <a:ext cx="4350544" cy="10331073"/>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Dominando o Universo</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Dominando o Universo</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Dominando o Universo</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216"/>
            <a:ext cx="5915025" cy="5071000"/>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467916" y="8158189"/>
            <a:ext cx="5915025" cy="2666719"/>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Dominando o Universo</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1488" y="3245215"/>
            <a:ext cx="2914650" cy="77349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3471863" y="3245215"/>
            <a:ext cx="2914650" cy="77349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r>
              <a:rPr lang="en-US"/>
              <a:t>Dominando o Universo</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043"/>
            <a:ext cx="5915025" cy="235631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472381" y="2988421"/>
            <a:ext cx="2901255" cy="146457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72381" y="4453000"/>
            <a:ext cx="2901255" cy="654969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3471863" y="2988421"/>
            <a:ext cx="2915543" cy="146457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3471863" y="4453000"/>
            <a:ext cx="2915543" cy="654969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r>
              <a:rPr lang="en-US"/>
              <a:t>Dominando o Universo</a:t>
            </a:r>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r>
              <a:rPr lang="en-US"/>
              <a:t>Dominando o Universo</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r>
              <a:rPr lang="en-US"/>
              <a:t>Dominando o Universo</a:t>
            </a:r>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715"/>
            <a:ext cx="2211883" cy="2844502"/>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2915543" y="1755238"/>
            <a:ext cx="3471863" cy="866331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72381" y="3657216"/>
            <a:ext cx="2211883" cy="677544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r>
              <a:rPr lang="en-US"/>
              <a:t>Dominando o Universo</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715"/>
            <a:ext cx="2211883" cy="2844502"/>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2915543" y="1755238"/>
            <a:ext cx="3471863" cy="8663314"/>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472381" y="3657216"/>
            <a:ext cx="2211883" cy="677544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r>
              <a:rPr lang="en-US"/>
              <a:t>Dominando o Universo</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043"/>
            <a:ext cx="5915025" cy="235631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71488" y="3245215"/>
            <a:ext cx="5915025" cy="77349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71488" y="11298992"/>
            <a:ext cx="1543050" cy="649043"/>
          </a:xfrm>
          <a:prstGeom prst="rect">
            <a:avLst/>
          </a:prstGeom>
        </p:spPr>
        <p:txBody>
          <a:bodyPr vert="horz" lIns="91440" tIns="45720" rIns="91440" bIns="45720" rtlCol="0" anchor="ctr"/>
          <a:lstStyle>
            <a:lvl1pPr algn="l">
              <a:defRPr sz="9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2271713" y="11298992"/>
            <a:ext cx="2314575" cy="649043"/>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Dominando o Universo</a:t>
            </a:r>
            <a:endParaRPr lang="en-US"/>
          </a:p>
        </p:txBody>
      </p:sp>
      <p:sp>
        <p:nvSpPr>
          <p:cNvPr id="6" name="Slide Number Placeholder 5"/>
          <p:cNvSpPr>
            <a:spLocks noGrp="1"/>
          </p:cNvSpPr>
          <p:nvPr>
            <p:ph type="sldNum" sz="quarter" idx="4"/>
          </p:nvPr>
        </p:nvSpPr>
        <p:spPr>
          <a:xfrm>
            <a:off x="4843463" y="11298992"/>
            <a:ext cx="1543050" cy="649043"/>
          </a:xfrm>
          <a:prstGeom prst="rect">
            <a:avLst/>
          </a:prstGeom>
        </p:spPr>
        <p:txBody>
          <a:bodyPr vert="horz" lIns="91440" tIns="45720" rIns="91440" bIns="45720" rtlCol="0" anchor="ctr"/>
          <a:lstStyle>
            <a:lvl1pPr algn="r">
              <a:defRPr sz="9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4.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7.jpeg"/><Relationship Id="rId3" Type="http://schemas.openxmlformats.org/officeDocument/2006/relationships/hyperlink" Target="https://github.com/Jhulliano/" TargetMode="External"/><Relationship Id="rId2" Type="http://schemas.openxmlformats.org/officeDocument/2006/relationships/image" Target="../media/image16.png"/><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10" name="Rectangles 9"/>
          <p:cNvSpPr/>
          <p:nvPr/>
        </p:nvSpPr>
        <p:spPr>
          <a:xfrm>
            <a:off x="0" y="561"/>
            <a:ext cx="6858000" cy="12189460"/>
          </a:xfrm>
          <a:prstGeom prst="rect">
            <a:avLst/>
          </a:prstGeom>
          <a:solidFill>
            <a:srgbClr val="290E3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8" name="Picture 7" descr="capa noir"/>
          <p:cNvPicPr>
            <a:picLocks noChangeAspect="1"/>
          </p:cNvPicPr>
          <p:nvPr/>
        </p:nvPicPr>
        <p:blipFill>
          <a:blip r:embed="rId2"/>
          <a:stretch>
            <a:fillRect/>
          </a:stretch>
        </p:blipFill>
        <p:spPr>
          <a:xfrm>
            <a:off x="6985" y="2177341"/>
            <a:ext cx="6858000" cy="6858000"/>
          </a:xfrm>
          <a:prstGeom prst="rect">
            <a:avLst/>
          </a:prstGeom>
        </p:spPr>
      </p:pic>
      <p:pic>
        <p:nvPicPr>
          <p:cNvPr id="11" name="Picture 10" descr="Azure-SQL"/>
          <p:cNvPicPr>
            <a:picLocks noChangeAspect="1"/>
          </p:cNvPicPr>
          <p:nvPr/>
        </p:nvPicPr>
        <p:blipFill>
          <a:blip r:embed="rId1">
            <a:lum bright="-24000" contrast="40000"/>
          </a:blip>
          <a:stretch>
            <a:fillRect/>
          </a:stretch>
        </p:blipFill>
        <p:spPr>
          <a:xfrm>
            <a:off x="4968240" y="9339580"/>
            <a:ext cx="1543050" cy="1160145"/>
          </a:xfrm>
          <a:prstGeom prst="rect">
            <a:avLst/>
          </a:prstGeom>
          <a:ln>
            <a:noFill/>
          </a:ln>
          <a:effectLst/>
        </p:spPr>
      </p:pic>
      <p:sp>
        <p:nvSpPr>
          <p:cNvPr id="14" name="Text Box 13"/>
          <p:cNvSpPr txBox="1"/>
          <p:nvPr/>
        </p:nvSpPr>
        <p:spPr>
          <a:xfrm>
            <a:off x="-1270" y="587936"/>
            <a:ext cx="6903720" cy="1397635"/>
          </a:xfrm>
          <a:prstGeom prst="rect">
            <a:avLst/>
          </a:prstGeom>
          <a:noFill/>
        </p:spPr>
        <p:txBody>
          <a:bodyPr wrap="square" rtlCol="0">
            <a:noAutofit/>
          </a:bodyPr>
          <a:p>
            <a:pPr algn="ctr"/>
            <a:r>
              <a:rPr lang="pt-BR" altLang="en-US" sz="4800">
                <a:ln>
                  <a:solidFill>
                    <a:srgbClr val="2B1B4C"/>
                  </a:solidFill>
                </a:ln>
                <a:solidFill>
                  <a:schemeClr val="bg1"/>
                </a:solidFill>
                <a:effectLst>
                  <a:glow rad="139700">
                    <a:schemeClr val="accent1">
                      <a:satMod val="175000"/>
                      <a:alpha val="40000"/>
                    </a:schemeClr>
                  </a:glow>
                </a:effectLst>
                <a:latin typeface="Segoe UI Black" panose="020B0A02040204020203" charset="0"/>
                <a:cs typeface="Segoe UI Black" panose="020B0A02040204020203" charset="0"/>
              </a:rPr>
              <a:t> DOMINANDO O       UNIVERSO</a:t>
            </a:r>
            <a:endParaRPr lang="pt-BR" altLang="en-US" sz="4800">
              <a:ln>
                <a:solidFill>
                  <a:srgbClr val="2B1B4C"/>
                </a:solidFill>
              </a:ln>
              <a:solidFill>
                <a:schemeClr val="bg1"/>
              </a:solidFill>
              <a:effectLst>
                <a:glow rad="139700">
                  <a:schemeClr val="accent1">
                    <a:satMod val="175000"/>
                    <a:alpha val="40000"/>
                  </a:schemeClr>
                </a:glow>
              </a:effectLst>
              <a:latin typeface="Segoe UI Black" panose="020B0A02040204020203" charset="0"/>
              <a:cs typeface="Segoe UI Black" panose="020B0A02040204020203" charset="0"/>
            </a:endParaRPr>
          </a:p>
        </p:txBody>
      </p:sp>
      <p:sp>
        <p:nvSpPr>
          <p:cNvPr id="15" name="Text Box 14"/>
          <p:cNvSpPr txBox="1"/>
          <p:nvPr/>
        </p:nvSpPr>
        <p:spPr>
          <a:xfrm>
            <a:off x="269240" y="9036050"/>
            <a:ext cx="5133975" cy="1758315"/>
          </a:xfrm>
          <a:prstGeom prst="rect">
            <a:avLst/>
          </a:prstGeom>
          <a:noFill/>
        </p:spPr>
        <p:txBody>
          <a:bodyPr wrap="square" rtlCol="0">
            <a:noAutofit/>
          </a:bodyPr>
          <a:p>
            <a:pPr algn="ctr"/>
            <a:endParaRPr lang="pt-BR" altLang="en-US"/>
          </a:p>
          <a:p>
            <a:pPr algn="ctr"/>
            <a:endParaRPr lang="pt-BR" altLang="en-US">
              <a:effectLst>
                <a:glow rad="139700">
                  <a:schemeClr val="accent1">
                    <a:satMod val="175000"/>
                    <a:alpha val="40000"/>
                  </a:schemeClr>
                </a:glow>
              </a:effectLst>
            </a:endParaRPr>
          </a:p>
          <a:p>
            <a:pPr algn="ctr"/>
            <a:r>
              <a:rPr lang="pt-BR" altLang="en-US" sz="4400">
                <a:ln>
                  <a:solidFill>
                    <a:srgbClr val="2B1B4C"/>
                  </a:solidFill>
                </a:ln>
                <a:solidFill>
                  <a:schemeClr val="bg1"/>
                </a:solidFill>
                <a:effectLst>
                  <a:glow rad="139700">
                    <a:schemeClr val="accent1">
                      <a:satMod val="175000"/>
                      <a:alpha val="40000"/>
                    </a:schemeClr>
                  </a:glow>
                </a:effectLst>
                <a:latin typeface="Segoe UI Black" panose="020B0A02040204020203" charset="0"/>
                <a:cs typeface="Segoe UI Black" panose="020B0A02040204020203" charset="0"/>
              </a:rPr>
              <a:t>O código </a:t>
            </a:r>
            <a:r>
              <a:rPr lang="pt-BR" altLang="en-US" sz="4000">
                <a:ln>
                  <a:solidFill>
                    <a:srgbClr val="2B1B4C"/>
                  </a:solidFill>
                </a:ln>
                <a:solidFill>
                  <a:schemeClr val="bg1"/>
                </a:solidFill>
                <a:effectLst>
                  <a:glow rad="139700">
                    <a:schemeClr val="accent1">
                      <a:satMod val="175000"/>
                      <a:alpha val="40000"/>
                    </a:schemeClr>
                  </a:glow>
                </a:effectLst>
                <a:latin typeface="Segoe UI Black" panose="020B0A02040204020203" charset="0"/>
                <a:cs typeface="Segoe UI Black" panose="020B0A02040204020203" charset="0"/>
              </a:rPr>
              <a:t>secreto</a:t>
            </a:r>
            <a:r>
              <a:rPr lang="pt-BR" altLang="en-US" sz="4000">
                <a:ln>
                  <a:solidFill>
                    <a:srgbClr val="2B1B4C"/>
                  </a:solidFill>
                </a:ln>
                <a:solidFill>
                  <a:schemeClr val="bg1"/>
                </a:solidFill>
                <a:effectLst>
                  <a:glow rad="228600">
                    <a:schemeClr val="accent1">
                      <a:satMod val="175000"/>
                      <a:alpha val="40000"/>
                    </a:schemeClr>
                  </a:glow>
                </a:effectLst>
                <a:latin typeface="Segoe UI Black" panose="020B0A02040204020203" charset="0"/>
                <a:cs typeface="Segoe UI Black" panose="020B0A02040204020203" charset="0"/>
              </a:rPr>
              <a:t> </a:t>
            </a:r>
            <a:endParaRPr lang="pt-BR" altLang="en-US"/>
          </a:p>
        </p:txBody>
      </p:sp>
      <p:sp>
        <p:nvSpPr>
          <p:cNvPr id="16" name="Text Box 15"/>
          <p:cNvSpPr txBox="1"/>
          <p:nvPr/>
        </p:nvSpPr>
        <p:spPr>
          <a:xfrm>
            <a:off x="2423160" y="11261016"/>
            <a:ext cx="2046605" cy="767080"/>
          </a:xfrm>
          <a:prstGeom prst="rect">
            <a:avLst/>
          </a:prstGeom>
          <a:noFill/>
        </p:spPr>
        <p:txBody>
          <a:bodyPr wrap="square" rtlCol="0">
            <a:noAutofit/>
          </a:bodyPr>
          <a:p>
            <a:r>
              <a:rPr lang="pt-BR" altLang="en-US" sz="3200">
                <a:ln>
                  <a:solidFill>
                    <a:srgbClr val="2B1B4C"/>
                  </a:solidFill>
                </a:ln>
                <a:solidFill>
                  <a:schemeClr val="bg1"/>
                </a:solidFill>
                <a:effectLst>
                  <a:glow rad="139700">
                    <a:schemeClr val="accent1">
                      <a:satMod val="175000"/>
                      <a:alpha val="40000"/>
                    </a:schemeClr>
                  </a:glow>
                </a:effectLst>
                <a:latin typeface="Segoe UI Black" panose="020B0A02040204020203" charset="0"/>
                <a:cs typeface="Segoe UI Black" panose="020B0A02040204020203" charset="0"/>
              </a:rPr>
              <a:t>Bruce W.</a:t>
            </a:r>
            <a:endParaRPr lang="pt-BR" altLang="en-US" sz="3200">
              <a:ln>
                <a:solidFill>
                  <a:srgbClr val="2B1B4C"/>
                </a:solidFill>
              </a:ln>
              <a:solidFill>
                <a:schemeClr val="bg1"/>
              </a:solidFill>
              <a:effectLst>
                <a:glow rad="139700">
                  <a:schemeClr val="accent1">
                    <a:satMod val="175000"/>
                    <a:alpha val="40000"/>
                  </a:schemeClr>
                </a:glow>
              </a:effectLst>
              <a:latin typeface="Segoe UI Black" panose="020B0A02040204020203" charset="0"/>
              <a:cs typeface="Segoe UI Black" panose="020B0A02040204020203"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00380" y="679450"/>
            <a:ext cx="5873115" cy="612775"/>
          </a:xfrm>
          <a:prstGeom prst="rect">
            <a:avLst/>
          </a:prstGeom>
          <a:noFill/>
        </p:spPr>
        <p:txBody>
          <a:bodyPr wrap="square" rtlCol="0">
            <a:noAutofit/>
          </a:bodyPr>
          <a:p>
            <a:pPr algn="ctr"/>
            <a:r>
              <a:rPr lang="pt-BR" altLang="en-US" sz="4000">
                <a:latin typeface="Impact" panose="020B0806030902050204" charset="0"/>
                <a:cs typeface="Impact" panose="020B0806030902050204" charset="0"/>
              </a:rPr>
              <a:t>Evitando Funções</a:t>
            </a:r>
            <a:endParaRPr lang="pt-BR" altLang="en-US" sz="4000">
              <a:latin typeface="Impact" panose="020B0806030902050204" charset="0"/>
              <a:cs typeface="Impact" panose="020B0806030902050204" charset="0"/>
            </a:endParaRPr>
          </a:p>
        </p:txBody>
      </p:sp>
      <p:sp>
        <p:nvSpPr>
          <p:cNvPr id="6" name="Text Box 5"/>
          <p:cNvSpPr txBox="1"/>
          <p:nvPr/>
        </p:nvSpPr>
        <p:spPr>
          <a:xfrm>
            <a:off x="499745" y="2006600"/>
            <a:ext cx="5874385" cy="4984750"/>
          </a:xfrm>
          <a:prstGeom prst="rect">
            <a:avLst/>
          </a:prstGeom>
          <a:noFill/>
        </p:spPr>
        <p:txBody>
          <a:bodyPr wrap="square" rtlCol="0">
            <a:noAutofit/>
          </a:bodyPr>
          <a:p>
            <a:pPr algn="just"/>
            <a:r>
              <a:rPr lang="pt-BR" altLang="en-US" sz="2400"/>
              <a:t>Funções em cláusulas </a:t>
            </a:r>
            <a:r>
              <a:rPr lang="pt-BR" altLang="en-US" sz="2400" b="1"/>
              <a:t>WHERE</a:t>
            </a:r>
            <a:r>
              <a:rPr lang="pt-BR" altLang="en-US" sz="2400"/>
              <a:t> podem ser como pedras no caminho da otimização de consultas SQL. Elas podem impedir o uso eficiente de índices, tornando suas consultas mais lentas. É como tentar dirigir em uma estrada cheia de buracos - você não vai chegar ao seu destino muito rapidamente! Em vez disso, é melhor aplicar funções às constantes da consulta. Isso permite que o banco de dados use índices de maneira eficaz, acelerando suas consultas.</a:t>
            </a:r>
            <a:endParaRPr lang="pt-BR" altLang="en-US" sz="2400"/>
          </a:p>
          <a:p>
            <a:pPr algn="just"/>
            <a:endParaRPr lang="pt-BR" altLang="en-US" sz="2400"/>
          </a:p>
          <a:p>
            <a:r>
              <a:rPr lang="pt-BR" altLang="en-US" sz="2400"/>
              <a:t>Exemplos de códigos:</a:t>
            </a:r>
            <a:endParaRPr lang="pt-BR" altLang="en-US" sz="2400"/>
          </a:p>
        </p:txBody>
      </p:sp>
      <p:sp>
        <p:nvSpPr>
          <p:cNvPr id="3" name="Rectangles 2"/>
          <p:cNvSpPr/>
          <p:nvPr/>
        </p:nvSpPr>
        <p:spPr>
          <a:xfrm rot="5400000">
            <a:off x="-212090" y="581025"/>
            <a:ext cx="1291590" cy="130810"/>
          </a:xfrm>
          <a:prstGeom prst="rect">
            <a:avLst/>
          </a:prstGeom>
          <a:gradFill>
            <a:gsLst>
              <a:gs pos="0">
                <a:srgbClr val="314D87"/>
              </a:gs>
              <a:gs pos="74000">
                <a:schemeClr val="accent1">
                  <a:lumMod val="45000"/>
                  <a:lumOff val="55000"/>
                </a:schemeClr>
              </a:gs>
              <a:gs pos="83000">
                <a:schemeClr val="accent1">
                  <a:lumMod val="45000"/>
                  <a:lumOff val="55000"/>
                </a:schemeClr>
              </a:gs>
              <a:gs pos="100000">
                <a:srgbClr val="398398"/>
              </a:gs>
            </a:gsLst>
            <a:lin ang="27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8" name="Picture 7" descr="logo sql"/>
          <p:cNvPicPr>
            <a:picLocks noChangeAspect="1"/>
          </p:cNvPicPr>
          <p:nvPr/>
        </p:nvPicPr>
        <p:blipFill>
          <a:blip r:embed="rId1">
            <a:lum bright="18000"/>
          </a:blip>
          <a:stretch>
            <a:fillRect/>
          </a:stretch>
        </p:blipFill>
        <p:spPr>
          <a:xfrm>
            <a:off x="368300" y="11523980"/>
            <a:ext cx="544195" cy="544195"/>
          </a:xfrm>
          <a:prstGeom prst="rect">
            <a:avLst/>
          </a:prstGeom>
        </p:spPr>
      </p:pic>
      <p:pic>
        <p:nvPicPr>
          <p:cNvPr id="7" name="Picture 6" descr="SQL"/>
          <p:cNvPicPr>
            <a:picLocks noChangeAspect="1"/>
          </p:cNvPicPr>
          <p:nvPr/>
        </p:nvPicPr>
        <p:blipFill>
          <a:blip r:embed="rId2"/>
          <a:stretch>
            <a:fillRect/>
          </a:stretch>
        </p:blipFill>
        <p:spPr>
          <a:xfrm>
            <a:off x="368300" y="6298565"/>
            <a:ext cx="6238875" cy="3507105"/>
          </a:xfrm>
          <a:prstGeom prst="rect">
            <a:avLst/>
          </a:prstGeom>
        </p:spPr>
      </p:pic>
      <p:sp>
        <p:nvSpPr>
          <p:cNvPr id="11" name="Slide Number Placeholder 10"/>
          <p:cNvSpPr>
            <a:spLocks noGrp="1"/>
          </p:cNvSpPr>
          <p:nvPr>
            <p:ph type="sldNum" sz="quarter" idx="12"/>
          </p:nvPr>
        </p:nvSpPr>
        <p:spPr>
          <a:xfrm>
            <a:off x="4830128" y="11419007"/>
            <a:ext cx="1543050" cy="649043"/>
          </a:xfrm>
        </p:spPr>
        <p:txBody>
          <a:bodyPr/>
          <a:p>
            <a:fld id="{9B618960-8005-486C-9A75-10CB2AAC16F9}" type="slidenum">
              <a:rPr lang="en-US" smtClean="0"/>
            </a:fld>
            <a:endParaRPr lang="en-US"/>
          </a:p>
        </p:txBody>
      </p:sp>
      <p:sp>
        <p:nvSpPr>
          <p:cNvPr id="12" name="Footer Placeholder 11"/>
          <p:cNvSpPr>
            <a:spLocks noGrp="1"/>
          </p:cNvSpPr>
          <p:nvPr>
            <p:ph type="ftr" sz="quarter" idx="11"/>
          </p:nvPr>
        </p:nvSpPr>
        <p:spPr>
          <a:xfrm>
            <a:off x="2271713" y="11419007"/>
            <a:ext cx="2314575" cy="649043"/>
          </a:xfrm>
        </p:spPr>
        <p:txBody>
          <a:bodyPr/>
          <a:p>
            <a:r>
              <a:rPr lang="en-US"/>
              <a:t>Dominando o Universo</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55320" y="570865"/>
            <a:ext cx="5718175" cy="612775"/>
          </a:xfrm>
          <a:prstGeom prst="rect">
            <a:avLst/>
          </a:prstGeom>
          <a:noFill/>
        </p:spPr>
        <p:txBody>
          <a:bodyPr wrap="square" rtlCol="0">
            <a:noAutofit/>
          </a:bodyPr>
          <a:p>
            <a:endParaRPr lang="pt-BR" altLang="en-US" sz="4000">
              <a:latin typeface="Impact" panose="020B0806030902050204" charset="0"/>
              <a:cs typeface="Impact" panose="020B0806030902050204" charset="0"/>
            </a:endParaRPr>
          </a:p>
        </p:txBody>
      </p:sp>
      <p:sp>
        <p:nvSpPr>
          <p:cNvPr id="5" name="Text Box 4"/>
          <p:cNvSpPr txBox="1"/>
          <p:nvPr/>
        </p:nvSpPr>
        <p:spPr>
          <a:xfrm>
            <a:off x="655320" y="1539240"/>
            <a:ext cx="5718810" cy="675005"/>
          </a:xfrm>
          <a:prstGeom prst="rect">
            <a:avLst/>
          </a:prstGeom>
          <a:noFill/>
        </p:spPr>
        <p:txBody>
          <a:bodyPr wrap="square" rtlCol="0">
            <a:noAutofit/>
          </a:bodyPr>
          <a:p>
            <a:endParaRPr lang="pt-BR" altLang="en-US" sz="3200">
              <a:latin typeface="+mj-lt"/>
              <a:cs typeface="+mj-lt"/>
            </a:endParaRPr>
          </a:p>
        </p:txBody>
      </p:sp>
      <p:sp>
        <p:nvSpPr>
          <p:cNvPr id="6" name="Text Box 5"/>
          <p:cNvSpPr txBox="1"/>
          <p:nvPr/>
        </p:nvSpPr>
        <p:spPr>
          <a:xfrm>
            <a:off x="499110" y="5353685"/>
            <a:ext cx="5875020" cy="3216275"/>
          </a:xfrm>
          <a:prstGeom prst="rect">
            <a:avLst/>
          </a:prstGeom>
          <a:noFill/>
        </p:spPr>
        <p:txBody>
          <a:bodyPr wrap="square" rtlCol="0">
            <a:noAutofit/>
          </a:bodyPr>
          <a:p>
            <a:pPr algn="just"/>
            <a:r>
              <a:rPr lang="pt-BR" altLang="en-US" sz="2400"/>
              <a:t>Neste exemplo, ao invés de usar a função </a:t>
            </a:r>
            <a:r>
              <a:rPr lang="pt-BR" altLang="en-US" sz="2400" b="1"/>
              <a:t>MONTH</a:t>
            </a:r>
            <a:r>
              <a:rPr lang="pt-BR" altLang="en-US" sz="2400"/>
              <a:t> na cláusula</a:t>
            </a:r>
            <a:r>
              <a:rPr lang="pt-BR" altLang="en-US" sz="2400" b="1"/>
              <a:t> WHERE</a:t>
            </a:r>
            <a:r>
              <a:rPr lang="pt-BR" altLang="en-US" sz="2400"/>
              <a:t>, aplicamos a função à constante, criando um intervalo de datas. Isso permite que o banco de dados use índices de maneira eficaz, acelerando a consulta. Lembre-se, a chave é evitar funções em cláusulas </a:t>
            </a:r>
            <a:r>
              <a:rPr lang="pt-BR" altLang="en-US" sz="2400" b="1"/>
              <a:t>WHERE</a:t>
            </a:r>
            <a:r>
              <a:rPr lang="pt-BR" altLang="en-US" sz="2400"/>
              <a:t> para otimizar suas consultas SQL.</a:t>
            </a:r>
            <a:endParaRPr lang="pt-BR" altLang="en-US" sz="2400"/>
          </a:p>
        </p:txBody>
      </p:sp>
      <p:sp>
        <p:nvSpPr>
          <p:cNvPr id="3" name="Rectangles 2"/>
          <p:cNvSpPr/>
          <p:nvPr/>
        </p:nvSpPr>
        <p:spPr>
          <a:xfrm rot="5400000">
            <a:off x="-212090" y="581025"/>
            <a:ext cx="1291590" cy="130810"/>
          </a:xfrm>
          <a:prstGeom prst="rect">
            <a:avLst/>
          </a:prstGeom>
          <a:gradFill>
            <a:gsLst>
              <a:gs pos="0">
                <a:srgbClr val="314D87"/>
              </a:gs>
              <a:gs pos="74000">
                <a:schemeClr val="accent1">
                  <a:lumMod val="45000"/>
                  <a:lumOff val="55000"/>
                </a:schemeClr>
              </a:gs>
              <a:gs pos="83000">
                <a:schemeClr val="accent1">
                  <a:lumMod val="45000"/>
                  <a:lumOff val="55000"/>
                </a:schemeClr>
              </a:gs>
              <a:gs pos="100000">
                <a:srgbClr val="398398"/>
              </a:gs>
            </a:gsLst>
            <a:lin ang="27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8" name="Picture 7" descr="logo sql"/>
          <p:cNvPicPr>
            <a:picLocks noChangeAspect="1"/>
          </p:cNvPicPr>
          <p:nvPr/>
        </p:nvPicPr>
        <p:blipFill>
          <a:blip r:embed="rId1">
            <a:lum bright="18000"/>
          </a:blip>
          <a:stretch>
            <a:fillRect/>
          </a:stretch>
        </p:blipFill>
        <p:spPr>
          <a:xfrm>
            <a:off x="368300" y="11523980"/>
            <a:ext cx="544195" cy="544195"/>
          </a:xfrm>
          <a:prstGeom prst="rect">
            <a:avLst/>
          </a:prstGeom>
        </p:spPr>
      </p:pic>
      <p:pic>
        <p:nvPicPr>
          <p:cNvPr id="4" name="Picture 3" descr="SQL (1)"/>
          <p:cNvPicPr>
            <a:picLocks noChangeAspect="1"/>
          </p:cNvPicPr>
          <p:nvPr/>
        </p:nvPicPr>
        <p:blipFill>
          <a:blip r:embed="rId2"/>
          <a:stretch>
            <a:fillRect/>
          </a:stretch>
        </p:blipFill>
        <p:spPr>
          <a:xfrm>
            <a:off x="368300" y="1682750"/>
            <a:ext cx="6236335" cy="3552190"/>
          </a:xfrm>
          <a:prstGeom prst="rect">
            <a:avLst/>
          </a:prstGeom>
        </p:spPr>
      </p:pic>
      <p:sp>
        <p:nvSpPr>
          <p:cNvPr id="10" name="Slide Number Placeholder 9"/>
          <p:cNvSpPr>
            <a:spLocks noGrp="1"/>
          </p:cNvSpPr>
          <p:nvPr>
            <p:ph type="sldNum" sz="quarter" idx="12"/>
          </p:nvPr>
        </p:nvSpPr>
        <p:spPr>
          <a:xfrm>
            <a:off x="4830128" y="11419007"/>
            <a:ext cx="1543050" cy="649043"/>
          </a:xfrm>
        </p:spPr>
        <p:txBody>
          <a:bodyPr/>
          <a:p>
            <a:fld id="{9B618960-8005-486C-9A75-10CB2AAC16F9}" type="slidenum">
              <a:rPr lang="en-US" smtClean="0"/>
            </a:fld>
            <a:endParaRPr lang="en-US"/>
          </a:p>
        </p:txBody>
      </p:sp>
      <p:sp>
        <p:nvSpPr>
          <p:cNvPr id="11" name="Footer Placeholder 10"/>
          <p:cNvSpPr>
            <a:spLocks noGrp="1"/>
          </p:cNvSpPr>
          <p:nvPr>
            <p:ph type="ftr" sz="quarter" idx="11"/>
          </p:nvPr>
        </p:nvSpPr>
        <p:spPr>
          <a:xfrm>
            <a:off x="2271713" y="11419007"/>
            <a:ext cx="2314575" cy="649043"/>
          </a:xfrm>
        </p:spPr>
        <p:txBody>
          <a:bodyPr/>
          <a:p>
            <a:r>
              <a:rPr lang="en-US"/>
              <a:t>Dominando o Universo</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s 1"/>
          <p:cNvSpPr/>
          <p:nvPr/>
        </p:nvSpPr>
        <p:spPr>
          <a:xfrm>
            <a:off x="0" y="-246380"/>
            <a:ext cx="6858000" cy="12435840"/>
          </a:xfrm>
          <a:prstGeom prst="rect">
            <a:avLst/>
          </a:prstGeom>
          <a:solidFill>
            <a:srgbClr val="290E3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Text Box 3"/>
          <p:cNvSpPr txBox="1"/>
          <p:nvPr/>
        </p:nvSpPr>
        <p:spPr>
          <a:xfrm>
            <a:off x="93345" y="6304915"/>
            <a:ext cx="6764655" cy="1148080"/>
          </a:xfrm>
          <a:prstGeom prst="rect">
            <a:avLst/>
          </a:prstGeom>
          <a:noFill/>
        </p:spPr>
        <p:txBody>
          <a:bodyPr wrap="square" rtlCol="0">
            <a:noAutofit/>
          </a:bodyPr>
          <a:p>
            <a:pPr algn="ctr"/>
            <a:r>
              <a:rPr lang="pt-BR" altLang="en-US" sz="7200" baseline="30000">
                <a:solidFill>
                  <a:schemeClr val="bg1"/>
                </a:solidFill>
                <a:latin typeface="Impact" panose="020B0806030902050204" charset="0"/>
                <a:cs typeface="Impact" panose="020B0806030902050204" charset="0"/>
              </a:rPr>
              <a:t>Limitando o Número de Linhas Retornadas</a:t>
            </a:r>
            <a:endParaRPr lang="pt-BR" altLang="en-US" sz="7200" baseline="30000">
              <a:solidFill>
                <a:schemeClr val="bg1"/>
              </a:solidFill>
              <a:latin typeface="Impact" panose="020B0806030902050204" charset="0"/>
              <a:cs typeface="Impact" panose="020B0806030902050204" charset="0"/>
            </a:endParaRPr>
          </a:p>
        </p:txBody>
      </p:sp>
      <p:sp>
        <p:nvSpPr>
          <p:cNvPr id="3" name="Text Box 2"/>
          <p:cNvSpPr txBox="1"/>
          <p:nvPr/>
        </p:nvSpPr>
        <p:spPr>
          <a:xfrm>
            <a:off x="-111760" y="2731135"/>
            <a:ext cx="6959600" cy="3187065"/>
          </a:xfrm>
          <a:prstGeom prst="rect">
            <a:avLst/>
          </a:prstGeom>
          <a:noFill/>
          <a:extLst>
            <a:ext uri="{909E8E84-426E-40DD-AFC4-6F175D3DCCD1}">
              <a14:hiddenFill xmlns:a14="http://schemas.microsoft.com/office/drawing/2010/main">
                <a:solidFill>
                  <a:schemeClr val="tx1"/>
                </a:solidFill>
              </a14:hiddenFill>
            </a:ext>
          </a:extLst>
        </p:spPr>
        <p:txBody>
          <a:bodyPr wrap="square" rtlCol="0">
            <a:noAutofit/>
          </a:bodyPr>
          <a:p>
            <a:pPr algn="ctr"/>
            <a:r>
              <a:rPr lang="pt-BR" altLang="en-US" sz="23900">
                <a:ln>
                  <a:solidFill>
                    <a:schemeClr val="bg1"/>
                  </a:solidFill>
                </a:ln>
                <a:noFill/>
                <a:effectLst>
                  <a:glow rad="63500">
                    <a:schemeClr val="accent1">
                      <a:satMod val="175000"/>
                      <a:alpha val="40000"/>
                    </a:schemeClr>
                  </a:glow>
                </a:effectLst>
                <a:latin typeface="Impact" panose="020B0806030902050204" charset="0"/>
                <a:cs typeface="Impact" panose="020B0806030902050204" charset="0"/>
              </a:rPr>
              <a:t>04</a:t>
            </a:r>
            <a:endParaRPr lang="pt-BR" altLang="en-US" sz="23900">
              <a:ln>
                <a:solidFill>
                  <a:schemeClr val="bg1"/>
                </a:solidFill>
              </a:ln>
              <a:noFill/>
              <a:effectLst>
                <a:glow rad="63500">
                  <a:schemeClr val="accent1">
                    <a:satMod val="175000"/>
                    <a:alpha val="40000"/>
                  </a:schemeClr>
                </a:glow>
              </a:effectLst>
              <a:latin typeface="Impact" panose="020B0806030902050204" charset="0"/>
              <a:cs typeface="Impact" panose="020B0806030902050204" charset="0"/>
            </a:endParaRPr>
          </a:p>
        </p:txBody>
      </p:sp>
      <p:sp>
        <p:nvSpPr>
          <p:cNvPr id="6" name="Rectangles 5"/>
          <p:cNvSpPr/>
          <p:nvPr/>
        </p:nvSpPr>
        <p:spPr>
          <a:xfrm>
            <a:off x="356235" y="7562215"/>
            <a:ext cx="6106795" cy="116840"/>
          </a:xfrm>
          <a:prstGeom prst="rect">
            <a:avLst/>
          </a:prstGeom>
          <a:gradFill>
            <a:gsLst>
              <a:gs pos="0">
                <a:srgbClr val="314D87"/>
              </a:gs>
              <a:gs pos="74000">
                <a:schemeClr val="accent1">
                  <a:lumMod val="45000"/>
                  <a:lumOff val="55000"/>
                </a:schemeClr>
              </a:gs>
              <a:gs pos="83000">
                <a:schemeClr val="accent1">
                  <a:lumMod val="45000"/>
                  <a:lumOff val="55000"/>
                </a:schemeClr>
              </a:gs>
              <a:gs pos="100000">
                <a:srgbClr val="398398"/>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Text Box 4"/>
          <p:cNvSpPr txBox="1"/>
          <p:nvPr/>
        </p:nvSpPr>
        <p:spPr>
          <a:xfrm>
            <a:off x="655320" y="7966710"/>
            <a:ext cx="5718175" cy="1308735"/>
          </a:xfrm>
          <a:prstGeom prst="rect">
            <a:avLst/>
          </a:prstGeom>
          <a:noFill/>
        </p:spPr>
        <p:txBody>
          <a:bodyPr wrap="square" rtlCol="0">
            <a:noAutofit/>
          </a:bodyPr>
          <a:p>
            <a:pPr algn="ctr"/>
            <a:r>
              <a:rPr lang="pt-BR" altLang="en-US" sz="2400">
                <a:solidFill>
                  <a:schemeClr val="bg1"/>
                </a:solidFill>
              </a:rPr>
              <a:t>Se você não precisa de todas as linhas retornadas pela consulta, limite o número de linhas recuperadas.</a:t>
            </a:r>
            <a:endParaRPr lang="pt-BR" altLang="en-US" sz="2400">
              <a:solidFill>
                <a:schemeClr val="bg1"/>
              </a:solidFill>
            </a:endParaRPr>
          </a:p>
        </p:txBody>
      </p:sp>
      <p:sp>
        <p:nvSpPr>
          <p:cNvPr id="9" name="Slide Number Placeholder 8"/>
          <p:cNvSpPr>
            <a:spLocks noGrp="1"/>
          </p:cNvSpPr>
          <p:nvPr>
            <p:ph type="sldNum" sz="quarter" idx="12"/>
          </p:nvPr>
        </p:nvSpPr>
        <p:spPr>
          <a:xfrm>
            <a:off x="4843463" y="11434882"/>
            <a:ext cx="1543050" cy="649043"/>
          </a:xfrm>
        </p:spPr>
        <p:txBody>
          <a:bodyPr/>
          <a:p>
            <a:fld id="{9B618960-8005-486C-9A75-10CB2AAC16F9}" type="slidenum">
              <a:rPr lang="en-US" smtClean="0"/>
            </a:fld>
            <a:endParaRPr lang="en-US"/>
          </a:p>
        </p:txBody>
      </p:sp>
      <p:sp>
        <p:nvSpPr>
          <p:cNvPr id="10" name="Footer Placeholder 9"/>
          <p:cNvSpPr>
            <a:spLocks noGrp="1"/>
          </p:cNvSpPr>
          <p:nvPr>
            <p:ph type="ftr" sz="quarter" idx="11"/>
          </p:nvPr>
        </p:nvSpPr>
        <p:spPr>
          <a:xfrm>
            <a:off x="2271078" y="11434882"/>
            <a:ext cx="2314575" cy="649043"/>
          </a:xfrm>
        </p:spPr>
        <p:txBody>
          <a:bodyPr/>
          <a:p>
            <a:r>
              <a:rPr lang="en-US"/>
              <a:t>Dominando o Universo</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99110" y="410845"/>
            <a:ext cx="5874385" cy="1231265"/>
          </a:xfrm>
          <a:prstGeom prst="rect">
            <a:avLst/>
          </a:prstGeom>
          <a:noFill/>
        </p:spPr>
        <p:txBody>
          <a:bodyPr wrap="square" rtlCol="0">
            <a:noAutofit/>
          </a:bodyPr>
          <a:p>
            <a:pPr algn="ctr"/>
            <a:r>
              <a:rPr lang="pt-BR" altLang="en-US" sz="4000">
                <a:latin typeface="Impact" panose="020B0806030902050204" charset="0"/>
                <a:cs typeface="Impact" panose="020B0806030902050204" charset="0"/>
              </a:rPr>
              <a:t>Controlando o Número de Linhas Retornadas</a:t>
            </a:r>
            <a:endParaRPr lang="pt-BR" altLang="en-US" sz="4000">
              <a:latin typeface="Impact" panose="020B0806030902050204" charset="0"/>
              <a:cs typeface="Impact" panose="020B0806030902050204" charset="0"/>
            </a:endParaRPr>
          </a:p>
        </p:txBody>
      </p:sp>
      <p:sp>
        <p:nvSpPr>
          <p:cNvPr id="5" name="Text Box 4"/>
          <p:cNvSpPr txBox="1"/>
          <p:nvPr/>
        </p:nvSpPr>
        <p:spPr>
          <a:xfrm>
            <a:off x="655320" y="1539240"/>
            <a:ext cx="5718810" cy="675005"/>
          </a:xfrm>
          <a:prstGeom prst="rect">
            <a:avLst/>
          </a:prstGeom>
          <a:noFill/>
        </p:spPr>
        <p:txBody>
          <a:bodyPr wrap="square" rtlCol="0">
            <a:noAutofit/>
          </a:bodyPr>
          <a:p>
            <a:endParaRPr lang="pt-BR" altLang="en-US" sz="3200">
              <a:latin typeface="+mj-lt"/>
              <a:cs typeface="+mj-lt"/>
            </a:endParaRPr>
          </a:p>
        </p:txBody>
      </p:sp>
      <p:sp>
        <p:nvSpPr>
          <p:cNvPr id="6" name="Text Box 5"/>
          <p:cNvSpPr txBox="1"/>
          <p:nvPr/>
        </p:nvSpPr>
        <p:spPr>
          <a:xfrm>
            <a:off x="655320" y="2331720"/>
            <a:ext cx="5718175" cy="4930140"/>
          </a:xfrm>
          <a:prstGeom prst="rect">
            <a:avLst/>
          </a:prstGeom>
          <a:noFill/>
        </p:spPr>
        <p:txBody>
          <a:bodyPr wrap="square" rtlCol="0">
            <a:noAutofit/>
          </a:bodyPr>
          <a:p>
            <a:pPr algn="just"/>
            <a:r>
              <a:rPr lang="pt-BR" altLang="en-US" sz="2400"/>
              <a:t>Imagine que você está em uma biblioteca cheia de livros, mas só precisa de alguns para sua pesquisa. Você não pegaria todos os livros da prateleira, certo? Da mesma forma, se você não precisa de todas as linhas retornadas por uma consulta SQL, pode usar a cláusula </a:t>
            </a:r>
            <a:r>
              <a:rPr lang="pt-BR" altLang="en-US" sz="2400" b="1"/>
              <a:t>LIMIT</a:t>
            </a:r>
            <a:r>
              <a:rPr lang="pt-BR" altLang="en-US" sz="2400"/>
              <a:t> (em MySQL e PostgreSQL) ou </a:t>
            </a:r>
            <a:r>
              <a:rPr lang="pt-BR" altLang="en-US" sz="2400" b="1"/>
              <a:t>TOP</a:t>
            </a:r>
            <a:r>
              <a:rPr lang="pt-BR" altLang="en-US" sz="2400"/>
              <a:t> (em SQL Server) para limitar o número de linhas recuperadas. Isso pode tornar suas consultas mais eficientes e rápidas.</a:t>
            </a:r>
            <a:endParaRPr lang="pt-BR" altLang="en-US" sz="2400"/>
          </a:p>
          <a:p>
            <a:pPr algn="just"/>
            <a:endParaRPr lang="pt-BR" altLang="en-US" sz="2400"/>
          </a:p>
          <a:p>
            <a:pPr algn="just"/>
            <a:r>
              <a:rPr lang="pt-BR" altLang="en-US" sz="2400"/>
              <a:t>Exemplos de códigos:</a:t>
            </a:r>
            <a:endParaRPr lang="pt-BR" altLang="en-US" sz="2400"/>
          </a:p>
        </p:txBody>
      </p:sp>
      <p:sp>
        <p:nvSpPr>
          <p:cNvPr id="3" name="Rectangles 2"/>
          <p:cNvSpPr/>
          <p:nvPr/>
        </p:nvSpPr>
        <p:spPr>
          <a:xfrm rot="5400000">
            <a:off x="-212090" y="581025"/>
            <a:ext cx="1291590" cy="130810"/>
          </a:xfrm>
          <a:prstGeom prst="rect">
            <a:avLst/>
          </a:prstGeom>
          <a:gradFill>
            <a:gsLst>
              <a:gs pos="0">
                <a:srgbClr val="314D87"/>
              </a:gs>
              <a:gs pos="74000">
                <a:schemeClr val="accent1">
                  <a:lumMod val="45000"/>
                  <a:lumOff val="55000"/>
                </a:schemeClr>
              </a:gs>
              <a:gs pos="83000">
                <a:schemeClr val="accent1">
                  <a:lumMod val="45000"/>
                  <a:lumOff val="55000"/>
                </a:schemeClr>
              </a:gs>
              <a:gs pos="100000">
                <a:srgbClr val="398398"/>
              </a:gs>
            </a:gsLst>
            <a:lin ang="27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8" name="Picture 7" descr="logo sql"/>
          <p:cNvPicPr>
            <a:picLocks noChangeAspect="1"/>
          </p:cNvPicPr>
          <p:nvPr/>
        </p:nvPicPr>
        <p:blipFill>
          <a:blip r:embed="rId1">
            <a:lum bright="18000"/>
          </a:blip>
          <a:stretch>
            <a:fillRect/>
          </a:stretch>
        </p:blipFill>
        <p:spPr>
          <a:xfrm>
            <a:off x="368300" y="11523980"/>
            <a:ext cx="544195" cy="544195"/>
          </a:xfrm>
          <a:prstGeom prst="rect">
            <a:avLst/>
          </a:prstGeom>
        </p:spPr>
      </p:pic>
      <p:pic>
        <p:nvPicPr>
          <p:cNvPr id="4" name="Picture 3" descr="SQL"/>
          <p:cNvPicPr>
            <a:picLocks noChangeAspect="1"/>
          </p:cNvPicPr>
          <p:nvPr/>
        </p:nvPicPr>
        <p:blipFill>
          <a:blip r:embed="rId2"/>
          <a:stretch>
            <a:fillRect/>
          </a:stretch>
        </p:blipFill>
        <p:spPr>
          <a:xfrm>
            <a:off x="368300" y="7594600"/>
            <a:ext cx="6214745" cy="3494405"/>
          </a:xfrm>
          <a:prstGeom prst="rect">
            <a:avLst/>
          </a:prstGeom>
        </p:spPr>
      </p:pic>
      <p:sp>
        <p:nvSpPr>
          <p:cNvPr id="10" name="Slide Number Placeholder 9"/>
          <p:cNvSpPr>
            <a:spLocks noGrp="1"/>
          </p:cNvSpPr>
          <p:nvPr>
            <p:ph type="sldNum" sz="quarter" idx="12"/>
          </p:nvPr>
        </p:nvSpPr>
        <p:spPr>
          <a:xfrm>
            <a:off x="4843463" y="11421547"/>
            <a:ext cx="1543050" cy="649043"/>
          </a:xfrm>
        </p:spPr>
        <p:txBody>
          <a:bodyPr/>
          <a:p>
            <a:fld id="{9B618960-8005-486C-9A75-10CB2AAC16F9}" type="slidenum">
              <a:rPr lang="en-US" smtClean="0"/>
            </a:fld>
            <a:endParaRPr lang="en-US"/>
          </a:p>
        </p:txBody>
      </p:sp>
      <p:sp>
        <p:nvSpPr>
          <p:cNvPr id="11" name="Footer Placeholder 10"/>
          <p:cNvSpPr>
            <a:spLocks noGrp="1"/>
          </p:cNvSpPr>
          <p:nvPr>
            <p:ph type="ftr" sz="quarter" idx="11"/>
          </p:nvPr>
        </p:nvSpPr>
        <p:spPr>
          <a:xfrm>
            <a:off x="2271713" y="11421547"/>
            <a:ext cx="2314575" cy="649043"/>
          </a:xfrm>
        </p:spPr>
        <p:txBody>
          <a:bodyPr/>
          <a:p>
            <a:r>
              <a:rPr lang="en-US"/>
              <a:t>Dominando o Universo</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655320" y="1539240"/>
            <a:ext cx="5718810" cy="675005"/>
          </a:xfrm>
          <a:prstGeom prst="rect">
            <a:avLst/>
          </a:prstGeom>
          <a:noFill/>
        </p:spPr>
        <p:txBody>
          <a:bodyPr wrap="square" rtlCol="0">
            <a:noAutofit/>
          </a:bodyPr>
          <a:p>
            <a:endParaRPr lang="pt-BR" altLang="en-US" sz="3200">
              <a:latin typeface="+mj-lt"/>
              <a:cs typeface="+mj-lt"/>
            </a:endParaRPr>
          </a:p>
        </p:txBody>
      </p:sp>
      <p:sp>
        <p:nvSpPr>
          <p:cNvPr id="6" name="Text Box 5"/>
          <p:cNvSpPr txBox="1"/>
          <p:nvPr/>
        </p:nvSpPr>
        <p:spPr>
          <a:xfrm>
            <a:off x="655955" y="4933950"/>
            <a:ext cx="5718175" cy="3678555"/>
          </a:xfrm>
          <a:prstGeom prst="rect">
            <a:avLst/>
          </a:prstGeom>
          <a:noFill/>
        </p:spPr>
        <p:txBody>
          <a:bodyPr wrap="square" rtlCol="0">
            <a:noAutofit/>
          </a:bodyPr>
          <a:p>
            <a:pPr algn="just"/>
            <a:r>
              <a:rPr lang="pt-BR" altLang="en-US" sz="2400"/>
              <a:t>Nesses exemplos, as consultas retornarão apenas as primeiras 10 linhas onde o salário é maior que 5000. Isso pode ser útil quando você está apenas interessado em uma amostra dos dados ou precisa limitar o número de linhas por razões de desempenho. Lembre-se, a chave é usar </a:t>
            </a:r>
            <a:r>
              <a:rPr lang="pt-BR" altLang="en-US" sz="2400" b="1"/>
              <a:t>LIMIT</a:t>
            </a:r>
            <a:r>
              <a:rPr lang="pt-BR" altLang="en-US" sz="2400"/>
              <a:t> ou </a:t>
            </a:r>
            <a:r>
              <a:rPr lang="pt-BR" altLang="en-US" sz="2400" b="1"/>
              <a:t>TOP</a:t>
            </a:r>
            <a:r>
              <a:rPr lang="pt-BR" altLang="en-US" sz="2400"/>
              <a:t> de maneira eficaz para otimizar suas consultas SQL.</a:t>
            </a:r>
            <a:endParaRPr lang="pt-BR" altLang="en-US" sz="2400"/>
          </a:p>
        </p:txBody>
      </p:sp>
      <p:sp>
        <p:nvSpPr>
          <p:cNvPr id="3" name="Rectangles 2"/>
          <p:cNvSpPr/>
          <p:nvPr/>
        </p:nvSpPr>
        <p:spPr>
          <a:xfrm rot="5400000">
            <a:off x="-212090" y="581025"/>
            <a:ext cx="1291590" cy="130810"/>
          </a:xfrm>
          <a:prstGeom prst="rect">
            <a:avLst/>
          </a:prstGeom>
          <a:gradFill>
            <a:gsLst>
              <a:gs pos="0">
                <a:srgbClr val="314D87"/>
              </a:gs>
              <a:gs pos="74000">
                <a:schemeClr val="accent1">
                  <a:lumMod val="45000"/>
                  <a:lumOff val="55000"/>
                </a:schemeClr>
              </a:gs>
              <a:gs pos="83000">
                <a:schemeClr val="accent1">
                  <a:lumMod val="45000"/>
                  <a:lumOff val="55000"/>
                </a:schemeClr>
              </a:gs>
              <a:gs pos="100000">
                <a:srgbClr val="398398"/>
              </a:gs>
            </a:gsLst>
            <a:lin ang="27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8" name="Picture 7" descr="logo sql"/>
          <p:cNvPicPr>
            <a:picLocks noChangeAspect="1"/>
          </p:cNvPicPr>
          <p:nvPr/>
        </p:nvPicPr>
        <p:blipFill>
          <a:blip r:embed="rId1">
            <a:lum bright="18000"/>
          </a:blip>
          <a:stretch>
            <a:fillRect/>
          </a:stretch>
        </p:blipFill>
        <p:spPr>
          <a:xfrm>
            <a:off x="368300" y="11523980"/>
            <a:ext cx="544195" cy="544195"/>
          </a:xfrm>
          <a:prstGeom prst="rect">
            <a:avLst/>
          </a:prstGeom>
        </p:spPr>
      </p:pic>
      <p:pic>
        <p:nvPicPr>
          <p:cNvPr id="7" name="Picture 6" descr="SQL (1)"/>
          <p:cNvPicPr>
            <a:picLocks noChangeAspect="1"/>
          </p:cNvPicPr>
          <p:nvPr/>
        </p:nvPicPr>
        <p:blipFill>
          <a:blip r:embed="rId2"/>
          <a:stretch>
            <a:fillRect/>
          </a:stretch>
        </p:blipFill>
        <p:spPr>
          <a:xfrm>
            <a:off x="368300" y="1415415"/>
            <a:ext cx="6222365" cy="3502025"/>
          </a:xfrm>
          <a:prstGeom prst="rect">
            <a:avLst/>
          </a:prstGeom>
        </p:spPr>
      </p:pic>
      <p:sp>
        <p:nvSpPr>
          <p:cNvPr id="11" name="Slide Number Placeholder 10"/>
          <p:cNvSpPr>
            <a:spLocks noGrp="1"/>
          </p:cNvSpPr>
          <p:nvPr>
            <p:ph type="sldNum" sz="quarter" idx="12"/>
          </p:nvPr>
        </p:nvSpPr>
        <p:spPr>
          <a:xfrm>
            <a:off x="4843463" y="11419007"/>
            <a:ext cx="1543050" cy="649043"/>
          </a:xfrm>
        </p:spPr>
        <p:txBody>
          <a:bodyPr/>
          <a:p>
            <a:fld id="{9B618960-8005-486C-9A75-10CB2AAC16F9}" type="slidenum">
              <a:rPr lang="en-US" smtClean="0"/>
            </a:fld>
            <a:endParaRPr lang="en-US"/>
          </a:p>
        </p:txBody>
      </p:sp>
      <p:sp>
        <p:nvSpPr>
          <p:cNvPr id="12" name="Footer Placeholder 11"/>
          <p:cNvSpPr>
            <a:spLocks noGrp="1"/>
          </p:cNvSpPr>
          <p:nvPr>
            <p:ph type="ftr" sz="quarter" idx="11"/>
          </p:nvPr>
        </p:nvSpPr>
        <p:spPr>
          <a:xfrm>
            <a:off x="2271078" y="11419007"/>
            <a:ext cx="2314575" cy="649043"/>
          </a:xfrm>
        </p:spPr>
        <p:txBody>
          <a:bodyPr/>
          <a:p>
            <a:r>
              <a:rPr lang="en-US"/>
              <a:t>Dominando o Universo</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s 1"/>
          <p:cNvSpPr/>
          <p:nvPr/>
        </p:nvSpPr>
        <p:spPr>
          <a:xfrm>
            <a:off x="-59690" y="0"/>
            <a:ext cx="6938645" cy="12490450"/>
          </a:xfrm>
          <a:prstGeom prst="rect">
            <a:avLst/>
          </a:prstGeom>
          <a:solidFill>
            <a:srgbClr val="290E3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Text Box 3"/>
          <p:cNvSpPr txBox="1"/>
          <p:nvPr/>
        </p:nvSpPr>
        <p:spPr>
          <a:xfrm>
            <a:off x="93345" y="6304915"/>
            <a:ext cx="6764655" cy="1148080"/>
          </a:xfrm>
          <a:prstGeom prst="rect">
            <a:avLst/>
          </a:prstGeom>
          <a:noFill/>
        </p:spPr>
        <p:txBody>
          <a:bodyPr wrap="square" rtlCol="0">
            <a:noAutofit/>
          </a:bodyPr>
          <a:p>
            <a:pPr algn="ctr"/>
            <a:r>
              <a:rPr lang="pt-BR" altLang="en-US" sz="7200" baseline="30000">
                <a:solidFill>
                  <a:schemeClr val="bg1"/>
                </a:solidFill>
                <a:latin typeface="Impact" panose="020B0806030902050204" charset="0"/>
                <a:cs typeface="Impact" panose="020B0806030902050204" charset="0"/>
              </a:rPr>
              <a:t>Utilizando JOINS de Maneira Eficiente</a:t>
            </a:r>
            <a:endParaRPr lang="pt-BR" altLang="en-US" sz="7200" baseline="30000">
              <a:solidFill>
                <a:schemeClr val="bg1"/>
              </a:solidFill>
              <a:latin typeface="Impact" panose="020B0806030902050204" charset="0"/>
              <a:cs typeface="Impact" panose="020B0806030902050204" charset="0"/>
            </a:endParaRPr>
          </a:p>
        </p:txBody>
      </p:sp>
      <p:sp>
        <p:nvSpPr>
          <p:cNvPr id="3" name="Text Box 2"/>
          <p:cNvSpPr txBox="1"/>
          <p:nvPr/>
        </p:nvSpPr>
        <p:spPr>
          <a:xfrm>
            <a:off x="-111760" y="2731135"/>
            <a:ext cx="6959600" cy="3187065"/>
          </a:xfrm>
          <a:prstGeom prst="rect">
            <a:avLst/>
          </a:prstGeom>
          <a:noFill/>
          <a:extLst>
            <a:ext uri="{909E8E84-426E-40DD-AFC4-6F175D3DCCD1}">
              <a14:hiddenFill xmlns:a14="http://schemas.microsoft.com/office/drawing/2010/main">
                <a:solidFill>
                  <a:schemeClr val="tx1"/>
                </a:solidFill>
              </a14:hiddenFill>
            </a:ext>
          </a:extLst>
        </p:spPr>
        <p:txBody>
          <a:bodyPr wrap="square" rtlCol="0">
            <a:noAutofit/>
          </a:bodyPr>
          <a:p>
            <a:pPr algn="ctr"/>
            <a:r>
              <a:rPr lang="pt-BR" altLang="en-US" sz="23900">
                <a:ln>
                  <a:solidFill>
                    <a:schemeClr val="bg1"/>
                  </a:solidFill>
                </a:ln>
                <a:noFill/>
                <a:effectLst>
                  <a:glow rad="63500">
                    <a:schemeClr val="accent1">
                      <a:satMod val="175000"/>
                      <a:alpha val="40000"/>
                    </a:schemeClr>
                  </a:glow>
                </a:effectLst>
                <a:latin typeface="Impact" panose="020B0806030902050204" charset="0"/>
                <a:cs typeface="Impact" panose="020B0806030902050204" charset="0"/>
              </a:rPr>
              <a:t>05</a:t>
            </a:r>
            <a:endParaRPr lang="pt-BR" altLang="en-US" sz="23900">
              <a:ln>
                <a:solidFill>
                  <a:schemeClr val="bg1"/>
                </a:solidFill>
              </a:ln>
              <a:noFill/>
              <a:effectLst>
                <a:glow rad="63500">
                  <a:schemeClr val="accent1">
                    <a:satMod val="175000"/>
                    <a:alpha val="40000"/>
                  </a:schemeClr>
                </a:glow>
              </a:effectLst>
              <a:latin typeface="Impact" panose="020B0806030902050204" charset="0"/>
              <a:cs typeface="Impact" panose="020B0806030902050204" charset="0"/>
            </a:endParaRPr>
          </a:p>
        </p:txBody>
      </p:sp>
      <p:sp>
        <p:nvSpPr>
          <p:cNvPr id="6" name="Rectangles 5"/>
          <p:cNvSpPr/>
          <p:nvPr/>
        </p:nvSpPr>
        <p:spPr>
          <a:xfrm>
            <a:off x="356235" y="7562215"/>
            <a:ext cx="6106795" cy="116840"/>
          </a:xfrm>
          <a:prstGeom prst="rect">
            <a:avLst/>
          </a:prstGeom>
          <a:gradFill>
            <a:gsLst>
              <a:gs pos="0">
                <a:srgbClr val="314D87"/>
              </a:gs>
              <a:gs pos="74000">
                <a:schemeClr val="accent1">
                  <a:lumMod val="45000"/>
                  <a:lumOff val="55000"/>
                </a:schemeClr>
              </a:gs>
              <a:gs pos="83000">
                <a:schemeClr val="accent1">
                  <a:lumMod val="45000"/>
                  <a:lumOff val="55000"/>
                </a:schemeClr>
              </a:gs>
              <a:gs pos="100000">
                <a:srgbClr val="398398"/>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Text Box 4"/>
          <p:cNvSpPr txBox="1"/>
          <p:nvPr/>
        </p:nvSpPr>
        <p:spPr>
          <a:xfrm>
            <a:off x="655320" y="7966710"/>
            <a:ext cx="5718175" cy="1335405"/>
          </a:xfrm>
          <a:prstGeom prst="rect">
            <a:avLst/>
          </a:prstGeom>
          <a:noFill/>
        </p:spPr>
        <p:txBody>
          <a:bodyPr wrap="square" rtlCol="0">
            <a:noAutofit/>
          </a:bodyPr>
          <a:p>
            <a:pPr algn="ctr"/>
            <a:r>
              <a:rPr lang="pt-BR" altLang="en-US" sz="2400">
                <a:solidFill>
                  <a:schemeClr val="bg1"/>
                </a:solidFill>
              </a:rPr>
              <a:t>Ao usar JOINS, evite os desnecessários e restrinja o número de linhas trazidas por cada tabela.</a:t>
            </a:r>
            <a:endParaRPr lang="pt-BR" altLang="en-US" sz="2400">
              <a:solidFill>
                <a:schemeClr val="bg1"/>
              </a:solidFill>
            </a:endParaRPr>
          </a:p>
        </p:txBody>
      </p:sp>
      <p:sp>
        <p:nvSpPr>
          <p:cNvPr id="9" name="Slide Number Placeholder 8"/>
          <p:cNvSpPr>
            <a:spLocks noGrp="1"/>
          </p:cNvSpPr>
          <p:nvPr>
            <p:ph type="sldNum" sz="quarter" idx="12"/>
          </p:nvPr>
        </p:nvSpPr>
        <p:spPr>
          <a:xfrm>
            <a:off x="4843463" y="11540292"/>
            <a:ext cx="1543050" cy="649043"/>
          </a:xfrm>
        </p:spPr>
        <p:txBody>
          <a:bodyPr/>
          <a:p>
            <a:fld id="{9B618960-8005-486C-9A75-10CB2AAC16F9}" type="slidenum">
              <a:rPr lang="en-US" smtClean="0"/>
            </a:fld>
            <a:endParaRPr lang="en-US"/>
          </a:p>
        </p:txBody>
      </p:sp>
      <p:sp>
        <p:nvSpPr>
          <p:cNvPr id="10" name="Footer Placeholder 9"/>
          <p:cNvSpPr>
            <a:spLocks noGrp="1"/>
          </p:cNvSpPr>
          <p:nvPr>
            <p:ph type="ftr" sz="quarter" idx="11"/>
          </p:nvPr>
        </p:nvSpPr>
        <p:spPr>
          <a:xfrm>
            <a:off x="2271713" y="11540292"/>
            <a:ext cx="2314575" cy="649043"/>
          </a:xfrm>
        </p:spPr>
        <p:txBody>
          <a:bodyPr/>
          <a:p>
            <a:r>
              <a:rPr lang="en-US"/>
              <a:t>Dominando o Universo</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11810" y="458470"/>
            <a:ext cx="5875020" cy="1231265"/>
          </a:xfrm>
          <a:prstGeom prst="rect">
            <a:avLst/>
          </a:prstGeom>
          <a:noFill/>
        </p:spPr>
        <p:txBody>
          <a:bodyPr wrap="square" rtlCol="0">
            <a:noAutofit/>
          </a:bodyPr>
          <a:p>
            <a:pPr algn="ctr"/>
            <a:r>
              <a:rPr lang="pt-BR" altLang="en-US" sz="4000">
                <a:latin typeface="Impact" panose="020B0806030902050204" charset="0"/>
                <a:cs typeface="Impact" panose="020B0806030902050204" charset="0"/>
              </a:rPr>
              <a:t>Escolhendo o Tipo Correto de JOIN</a:t>
            </a:r>
            <a:endParaRPr lang="pt-BR" altLang="en-US" sz="4000">
              <a:latin typeface="Impact" panose="020B0806030902050204" charset="0"/>
              <a:cs typeface="Impact" panose="020B0806030902050204" charset="0"/>
            </a:endParaRPr>
          </a:p>
        </p:txBody>
      </p:sp>
      <p:sp>
        <p:nvSpPr>
          <p:cNvPr id="5" name="Text Box 4"/>
          <p:cNvSpPr txBox="1"/>
          <p:nvPr/>
        </p:nvSpPr>
        <p:spPr>
          <a:xfrm>
            <a:off x="655320" y="1539240"/>
            <a:ext cx="5718810" cy="675005"/>
          </a:xfrm>
          <a:prstGeom prst="rect">
            <a:avLst/>
          </a:prstGeom>
          <a:noFill/>
        </p:spPr>
        <p:txBody>
          <a:bodyPr wrap="square" rtlCol="0">
            <a:noAutofit/>
          </a:bodyPr>
          <a:p>
            <a:endParaRPr lang="pt-BR" altLang="en-US" sz="3200">
              <a:latin typeface="+mj-lt"/>
              <a:cs typeface="+mj-lt"/>
            </a:endParaRPr>
          </a:p>
        </p:txBody>
      </p:sp>
      <p:sp>
        <p:nvSpPr>
          <p:cNvPr id="6" name="Text Box 5"/>
          <p:cNvSpPr txBox="1"/>
          <p:nvPr/>
        </p:nvSpPr>
        <p:spPr>
          <a:xfrm>
            <a:off x="499110" y="2349500"/>
            <a:ext cx="5875020" cy="5691505"/>
          </a:xfrm>
          <a:prstGeom prst="rect">
            <a:avLst/>
          </a:prstGeom>
          <a:noFill/>
        </p:spPr>
        <p:txBody>
          <a:bodyPr wrap="square" rtlCol="0">
            <a:noAutofit/>
          </a:bodyPr>
          <a:p>
            <a:pPr algn="just"/>
            <a:r>
              <a:rPr lang="pt-BR" altLang="en-US" sz="2400" b="1"/>
              <a:t>JOINS</a:t>
            </a:r>
            <a:r>
              <a:rPr lang="pt-BR" altLang="en-US" sz="2400"/>
              <a:t> são como pontes que conectam diferentes tabelas em um banco de dados SQL. No entanto, nem todas as pontes levam ao mesmo lugar, e a escolha do tipo de </a:t>
            </a:r>
            <a:r>
              <a:rPr lang="pt-BR" altLang="en-US" sz="2400" b="1"/>
              <a:t>JOIN</a:t>
            </a:r>
            <a:r>
              <a:rPr lang="pt-BR" altLang="en-US" sz="2400"/>
              <a:t> pode afetar o desempenho da sua consulta. É como escolher a ponte certa para atravessar um rio - algumas pontes podem ser mais curtas, outras mais longas, algumas podem ter menos tráfego, outras mais. Portanto, é importante escolher o tipo de </a:t>
            </a:r>
            <a:r>
              <a:rPr lang="pt-BR" altLang="en-US" sz="2400" b="1"/>
              <a:t>JOIN</a:t>
            </a:r>
            <a:r>
              <a:rPr lang="pt-BR" altLang="en-US" sz="2400"/>
              <a:t> mais apropriado para sua consulta (</a:t>
            </a:r>
            <a:r>
              <a:rPr lang="pt-BR" altLang="en-US" sz="2400" b="1"/>
              <a:t>INNER JOIN</a:t>
            </a:r>
            <a:r>
              <a:rPr lang="pt-BR" altLang="en-US" sz="2400"/>
              <a:t>, </a:t>
            </a:r>
            <a:r>
              <a:rPr lang="pt-BR" altLang="en-US" sz="2400" b="1"/>
              <a:t>LEFT JOIN</a:t>
            </a:r>
            <a:r>
              <a:rPr lang="pt-BR" altLang="en-US" sz="2400"/>
              <a:t>, </a:t>
            </a:r>
            <a:r>
              <a:rPr lang="pt-BR" altLang="en-US" sz="2400" b="1"/>
              <a:t>RIGHT JOIN</a:t>
            </a:r>
            <a:r>
              <a:rPr lang="pt-BR" altLang="en-US" sz="2400"/>
              <a:t> ou </a:t>
            </a:r>
            <a:r>
              <a:rPr lang="pt-BR" altLang="en-US" sz="2400" b="1"/>
              <a:t>FULL JOIN</a:t>
            </a:r>
            <a:r>
              <a:rPr lang="pt-BR" altLang="en-US" sz="2400"/>
              <a:t>) e evitar </a:t>
            </a:r>
            <a:r>
              <a:rPr lang="pt-BR" altLang="en-US" sz="2400" b="1"/>
              <a:t>JOINS</a:t>
            </a:r>
            <a:r>
              <a:rPr lang="pt-BR" altLang="en-US" sz="2400"/>
              <a:t> desnecessários.</a:t>
            </a:r>
            <a:endParaRPr lang="pt-BR" altLang="en-US" sz="2400"/>
          </a:p>
          <a:p>
            <a:pPr algn="just"/>
            <a:endParaRPr lang="pt-BR" altLang="en-US" sz="2400"/>
          </a:p>
          <a:p>
            <a:pPr algn="just"/>
            <a:r>
              <a:rPr lang="pt-BR" altLang="en-US" sz="2400"/>
              <a:t>Exemplos de códigos:</a:t>
            </a:r>
            <a:endParaRPr lang="pt-BR" altLang="en-US" sz="2400"/>
          </a:p>
        </p:txBody>
      </p:sp>
      <p:sp>
        <p:nvSpPr>
          <p:cNvPr id="3" name="Rectangles 2"/>
          <p:cNvSpPr/>
          <p:nvPr/>
        </p:nvSpPr>
        <p:spPr>
          <a:xfrm rot="5400000">
            <a:off x="-212090" y="581025"/>
            <a:ext cx="1291590" cy="130810"/>
          </a:xfrm>
          <a:prstGeom prst="rect">
            <a:avLst/>
          </a:prstGeom>
          <a:gradFill>
            <a:gsLst>
              <a:gs pos="0">
                <a:srgbClr val="314D87"/>
              </a:gs>
              <a:gs pos="74000">
                <a:schemeClr val="accent1">
                  <a:lumMod val="45000"/>
                  <a:lumOff val="55000"/>
                </a:schemeClr>
              </a:gs>
              <a:gs pos="83000">
                <a:schemeClr val="accent1">
                  <a:lumMod val="45000"/>
                  <a:lumOff val="55000"/>
                </a:schemeClr>
              </a:gs>
              <a:gs pos="100000">
                <a:srgbClr val="398398"/>
              </a:gs>
            </a:gsLst>
            <a:lin ang="27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8" name="Picture 7" descr="logo sql"/>
          <p:cNvPicPr>
            <a:picLocks noChangeAspect="1"/>
          </p:cNvPicPr>
          <p:nvPr/>
        </p:nvPicPr>
        <p:blipFill>
          <a:blip r:embed="rId1">
            <a:lum bright="18000"/>
          </a:blip>
          <a:stretch>
            <a:fillRect/>
          </a:stretch>
        </p:blipFill>
        <p:spPr>
          <a:xfrm>
            <a:off x="368300" y="11523980"/>
            <a:ext cx="544195" cy="544195"/>
          </a:xfrm>
          <a:prstGeom prst="rect">
            <a:avLst/>
          </a:prstGeom>
        </p:spPr>
      </p:pic>
      <p:pic>
        <p:nvPicPr>
          <p:cNvPr id="4" name="Picture 3" descr="SQL"/>
          <p:cNvPicPr>
            <a:picLocks noChangeAspect="1"/>
          </p:cNvPicPr>
          <p:nvPr/>
        </p:nvPicPr>
        <p:blipFill>
          <a:blip r:embed="rId2"/>
          <a:stretch>
            <a:fillRect/>
          </a:stretch>
        </p:blipFill>
        <p:spPr>
          <a:xfrm>
            <a:off x="368300" y="7564755"/>
            <a:ext cx="6234430" cy="3503295"/>
          </a:xfrm>
          <a:prstGeom prst="rect">
            <a:avLst/>
          </a:prstGeom>
        </p:spPr>
      </p:pic>
      <p:sp>
        <p:nvSpPr>
          <p:cNvPr id="10" name="Slide Number Placeholder 9"/>
          <p:cNvSpPr>
            <a:spLocks noGrp="1"/>
          </p:cNvSpPr>
          <p:nvPr>
            <p:ph type="sldNum" sz="quarter" idx="12"/>
          </p:nvPr>
        </p:nvSpPr>
        <p:spPr>
          <a:xfrm>
            <a:off x="4843463" y="11419007"/>
            <a:ext cx="1543050" cy="649043"/>
          </a:xfrm>
        </p:spPr>
        <p:txBody>
          <a:bodyPr/>
          <a:p>
            <a:fld id="{9B618960-8005-486C-9A75-10CB2AAC16F9}" type="slidenum">
              <a:rPr lang="en-US" smtClean="0"/>
            </a:fld>
            <a:endParaRPr lang="en-US"/>
          </a:p>
        </p:txBody>
      </p:sp>
      <p:sp>
        <p:nvSpPr>
          <p:cNvPr id="11" name="Footer Placeholder 10"/>
          <p:cNvSpPr>
            <a:spLocks noGrp="1"/>
          </p:cNvSpPr>
          <p:nvPr>
            <p:ph type="ftr" sz="quarter" idx="11"/>
          </p:nvPr>
        </p:nvSpPr>
        <p:spPr>
          <a:xfrm>
            <a:off x="2271713" y="11419007"/>
            <a:ext cx="2314575" cy="649043"/>
          </a:xfrm>
        </p:spPr>
        <p:txBody>
          <a:bodyPr/>
          <a:p>
            <a:r>
              <a:rPr lang="en-US"/>
              <a:t>Dominando o Universo</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655320" y="1539240"/>
            <a:ext cx="5718810" cy="675005"/>
          </a:xfrm>
          <a:prstGeom prst="rect">
            <a:avLst/>
          </a:prstGeom>
          <a:noFill/>
        </p:spPr>
        <p:txBody>
          <a:bodyPr wrap="square" rtlCol="0">
            <a:noAutofit/>
          </a:bodyPr>
          <a:p>
            <a:endParaRPr lang="pt-BR" altLang="en-US" sz="3200">
              <a:latin typeface="+mj-lt"/>
              <a:cs typeface="+mj-lt"/>
            </a:endParaRPr>
          </a:p>
        </p:txBody>
      </p:sp>
      <p:sp>
        <p:nvSpPr>
          <p:cNvPr id="6" name="Text Box 5"/>
          <p:cNvSpPr txBox="1"/>
          <p:nvPr/>
        </p:nvSpPr>
        <p:spPr>
          <a:xfrm>
            <a:off x="511810" y="8958580"/>
            <a:ext cx="5875020" cy="2032635"/>
          </a:xfrm>
          <a:prstGeom prst="rect">
            <a:avLst/>
          </a:prstGeom>
          <a:noFill/>
        </p:spPr>
        <p:txBody>
          <a:bodyPr wrap="square" rtlCol="0">
            <a:noAutofit/>
          </a:bodyPr>
          <a:p>
            <a:pPr algn="just"/>
            <a:r>
              <a:rPr lang="pt-BR" altLang="en-US" sz="2400"/>
              <a:t>Cada tipo de </a:t>
            </a:r>
            <a:r>
              <a:rPr lang="pt-BR" altLang="en-US" sz="2400" b="1"/>
              <a:t>JOIN</a:t>
            </a:r>
            <a:r>
              <a:rPr lang="pt-BR" altLang="en-US" sz="2400"/>
              <a:t> retornará um conjunto diferente de resultados. A chave é entender qual tipo de </a:t>
            </a:r>
            <a:r>
              <a:rPr lang="pt-BR" altLang="en-US" sz="2400" b="1"/>
              <a:t>JOIN</a:t>
            </a:r>
            <a:r>
              <a:rPr lang="pt-BR" altLang="en-US" sz="2400"/>
              <a:t> é mais apropriado para sua consulta e usar essa informação para otimizar suas consultas SQL.</a:t>
            </a:r>
            <a:endParaRPr lang="pt-BR" altLang="en-US" sz="2400"/>
          </a:p>
        </p:txBody>
      </p:sp>
      <p:sp>
        <p:nvSpPr>
          <p:cNvPr id="3" name="Rectangles 2"/>
          <p:cNvSpPr/>
          <p:nvPr/>
        </p:nvSpPr>
        <p:spPr>
          <a:xfrm rot="5400000">
            <a:off x="-212090" y="581025"/>
            <a:ext cx="1291590" cy="130810"/>
          </a:xfrm>
          <a:prstGeom prst="rect">
            <a:avLst/>
          </a:prstGeom>
          <a:gradFill>
            <a:gsLst>
              <a:gs pos="0">
                <a:srgbClr val="314D87"/>
              </a:gs>
              <a:gs pos="74000">
                <a:schemeClr val="accent1">
                  <a:lumMod val="45000"/>
                  <a:lumOff val="55000"/>
                </a:schemeClr>
              </a:gs>
              <a:gs pos="83000">
                <a:schemeClr val="accent1">
                  <a:lumMod val="45000"/>
                  <a:lumOff val="55000"/>
                </a:schemeClr>
              </a:gs>
              <a:gs pos="100000">
                <a:srgbClr val="398398"/>
              </a:gs>
            </a:gsLst>
            <a:lin ang="27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8" name="Picture 7" descr="logo sql"/>
          <p:cNvPicPr>
            <a:picLocks noChangeAspect="1"/>
          </p:cNvPicPr>
          <p:nvPr/>
        </p:nvPicPr>
        <p:blipFill>
          <a:blip r:embed="rId1">
            <a:lum bright="18000"/>
          </a:blip>
          <a:stretch>
            <a:fillRect/>
          </a:stretch>
        </p:blipFill>
        <p:spPr>
          <a:xfrm>
            <a:off x="368300" y="11523980"/>
            <a:ext cx="544195" cy="544195"/>
          </a:xfrm>
          <a:prstGeom prst="rect">
            <a:avLst/>
          </a:prstGeom>
        </p:spPr>
      </p:pic>
      <p:pic>
        <p:nvPicPr>
          <p:cNvPr id="4" name="Picture 3" descr="SQL (1)"/>
          <p:cNvPicPr>
            <a:picLocks noChangeAspect="1"/>
          </p:cNvPicPr>
          <p:nvPr/>
        </p:nvPicPr>
        <p:blipFill>
          <a:blip r:embed="rId2"/>
          <a:stretch>
            <a:fillRect/>
          </a:stretch>
        </p:blipFill>
        <p:spPr>
          <a:xfrm>
            <a:off x="41275" y="1892935"/>
            <a:ext cx="6858000" cy="6858000"/>
          </a:xfrm>
          <a:prstGeom prst="rect">
            <a:avLst/>
          </a:prstGeom>
        </p:spPr>
      </p:pic>
      <p:sp>
        <p:nvSpPr>
          <p:cNvPr id="10" name="Slide Number Placeholder 9"/>
          <p:cNvSpPr>
            <a:spLocks noGrp="1"/>
          </p:cNvSpPr>
          <p:nvPr>
            <p:ph type="sldNum" sz="quarter" idx="12"/>
          </p:nvPr>
        </p:nvSpPr>
        <p:spPr>
          <a:xfrm>
            <a:off x="4843463" y="11390432"/>
            <a:ext cx="1543050" cy="649043"/>
          </a:xfrm>
        </p:spPr>
        <p:txBody>
          <a:bodyPr/>
          <a:p>
            <a:fld id="{9B618960-8005-486C-9A75-10CB2AAC16F9}" type="slidenum">
              <a:rPr lang="en-US" smtClean="0"/>
            </a:fld>
            <a:endParaRPr lang="en-US"/>
          </a:p>
        </p:txBody>
      </p:sp>
      <p:sp>
        <p:nvSpPr>
          <p:cNvPr id="11" name="Footer Placeholder 10"/>
          <p:cNvSpPr>
            <a:spLocks noGrp="1"/>
          </p:cNvSpPr>
          <p:nvPr>
            <p:ph type="ftr" sz="quarter" idx="11"/>
          </p:nvPr>
        </p:nvSpPr>
        <p:spPr>
          <a:xfrm>
            <a:off x="2271078" y="11390432"/>
            <a:ext cx="2314575" cy="649043"/>
          </a:xfrm>
        </p:spPr>
        <p:txBody>
          <a:bodyPr/>
          <a:p>
            <a:r>
              <a:rPr lang="en-US"/>
              <a:t>Dominando o Universo</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s 1"/>
          <p:cNvSpPr/>
          <p:nvPr/>
        </p:nvSpPr>
        <p:spPr>
          <a:xfrm>
            <a:off x="-29845" y="-246380"/>
            <a:ext cx="6887845" cy="12435840"/>
          </a:xfrm>
          <a:prstGeom prst="rect">
            <a:avLst/>
          </a:prstGeom>
          <a:solidFill>
            <a:srgbClr val="290E3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Text Box 3"/>
          <p:cNvSpPr txBox="1"/>
          <p:nvPr/>
        </p:nvSpPr>
        <p:spPr>
          <a:xfrm>
            <a:off x="93345" y="6304915"/>
            <a:ext cx="6764655" cy="1148080"/>
          </a:xfrm>
          <a:prstGeom prst="rect">
            <a:avLst/>
          </a:prstGeom>
          <a:noFill/>
        </p:spPr>
        <p:txBody>
          <a:bodyPr wrap="square" rtlCol="0">
            <a:noAutofit/>
          </a:bodyPr>
          <a:p>
            <a:pPr algn="ctr"/>
            <a:r>
              <a:rPr lang="pt-BR" altLang="en-US" sz="7200" baseline="30000">
                <a:solidFill>
                  <a:schemeClr val="bg1"/>
                </a:solidFill>
                <a:latin typeface="Impact" panose="020B0806030902050204" charset="0"/>
                <a:cs typeface="Impact" panose="020B0806030902050204" charset="0"/>
              </a:rPr>
              <a:t>Monitorando o Desempenho</a:t>
            </a:r>
            <a:endParaRPr lang="pt-BR" altLang="en-US" sz="7200" baseline="30000">
              <a:solidFill>
                <a:schemeClr val="bg1"/>
              </a:solidFill>
              <a:latin typeface="Impact" panose="020B0806030902050204" charset="0"/>
              <a:cs typeface="Impact" panose="020B0806030902050204" charset="0"/>
            </a:endParaRPr>
          </a:p>
        </p:txBody>
      </p:sp>
      <p:sp>
        <p:nvSpPr>
          <p:cNvPr id="3" name="Text Box 2"/>
          <p:cNvSpPr txBox="1"/>
          <p:nvPr/>
        </p:nvSpPr>
        <p:spPr>
          <a:xfrm>
            <a:off x="-111760" y="2731135"/>
            <a:ext cx="6959600" cy="3187065"/>
          </a:xfrm>
          <a:prstGeom prst="rect">
            <a:avLst/>
          </a:prstGeom>
          <a:noFill/>
          <a:extLst>
            <a:ext uri="{909E8E84-426E-40DD-AFC4-6F175D3DCCD1}">
              <a14:hiddenFill xmlns:a14="http://schemas.microsoft.com/office/drawing/2010/main">
                <a:solidFill>
                  <a:schemeClr val="tx1"/>
                </a:solidFill>
              </a14:hiddenFill>
            </a:ext>
          </a:extLst>
        </p:spPr>
        <p:txBody>
          <a:bodyPr wrap="square" rtlCol="0">
            <a:noAutofit/>
          </a:bodyPr>
          <a:p>
            <a:pPr algn="ctr"/>
            <a:r>
              <a:rPr lang="pt-BR" altLang="en-US" sz="23900">
                <a:ln>
                  <a:solidFill>
                    <a:schemeClr val="bg1"/>
                  </a:solidFill>
                </a:ln>
                <a:noFill/>
                <a:effectLst>
                  <a:glow rad="63500">
                    <a:schemeClr val="accent1">
                      <a:satMod val="175000"/>
                      <a:alpha val="40000"/>
                    </a:schemeClr>
                  </a:glow>
                </a:effectLst>
                <a:latin typeface="Impact" panose="020B0806030902050204" charset="0"/>
                <a:cs typeface="Impact" panose="020B0806030902050204" charset="0"/>
              </a:rPr>
              <a:t>06</a:t>
            </a:r>
            <a:endParaRPr lang="pt-BR" altLang="en-US" sz="23900">
              <a:ln>
                <a:solidFill>
                  <a:schemeClr val="bg1"/>
                </a:solidFill>
              </a:ln>
              <a:noFill/>
              <a:effectLst>
                <a:glow rad="63500">
                  <a:schemeClr val="accent1">
                    <a:satMod val="175000"/>
                    <a:alpha val="40000"/>
                  </a:schemeClr>
                </a:glow>
              </a:effectLst>
              <a:latin typeface="Impact" panose="020B0806030902050204" charset="0"/>
              <a:cs typeface="Impact" panose="020B0806030902050204" charset="0"/>
            </a:endParaRPr>
          </a:p>
        </p:txBody>
      </p:sp>
      <p:sp>
        <p:nvSpPr>
          <p:cNvPr id="6" name="Rectangles 5"/>
          <p:cNvSpPr/>
          <p:nvPr/>
        </p:nvSpPr>
        <p:spPr>
          <a:xfrm>
            <a:off x="356235" y="7562215"/>
            <a:ext cx="6106795" cy="116840"/>
          </a:xfrm>
          <a:prstGeom prst="rect">
            <a:avLst/>
          </a:prstGeom>
          <a:gradFill>
            <a:gsLst>
              <a:gs pos="0">
                <a:srgbClr val="314D87"/>
              </a:gs>
              <a:gs pos="74000">
                <a:schemeClr val="accent1">
                  <a:lumMod val="45000"/>
                  <a:lumOff val="55000"/>
                </a:schemeClr>
              </a:gs>
              <a:gs pos="83000">
                <a:schemeClr val="accent1">
                  <a:lumMod val="45000"/>
                  <a:lumOff val="55000"/>
                </a:schemeClr>
              </a:gs>
              <a:gs pos="100000">
                <a:srgbClr val="398398"/>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Text Box 4"/>
          <p:cNvSpPr txBox="1"/>
          <p:nvPr/>
        </p:nvSpPr>
        <p:spPr>
          <a:xfrm>
            <a:off x="655320" y="7966710"/>
            <a:ext cx="5718175" cy="1110615"/>
          </a:xfrm>
          <a:prstGeom prst="rect">
            <a:avLst/>
          </a:prstGeom>
          <a:noFill/>
        </p:spPr>
        <p:txBody>
          <a:bodyPr wrap="square" rtlCol="0">
            <a:noAutofit/>
          </a:bodyPr>
          <a:p>
            <a:pPr algn="ctr"/>
            <a:r>
              <a:rPr lang="pt-BR" altLang="en-US" sz="2400">
                <a:solidFill>
                  <a:schemeClr val="bg1"/>
                </a:solidFill>
              </a:rPr>
              <a:t>Monitore o desempenho de suas consultas usando ferramentas de profiling e logging. </a:t>
            </a:r>
            <a:endParaRPr lang="pt-BR" altLang="en-US" sz="2400">
              <a:solidFill>
                <a:schemeClr val="bg1"/>
              </a:solidFill>
            </a:endParaRPr>
          </a:p>
        </p:txBody>
      </p:sp>
      <p:sp>
        <p:nvSpPr>
          <p:cNvPr id="9" name="Slide Number Placeholder 8"/>
          <p:cNvSpPr>
            <a:spLocks noGrp="1"/>
          </p:cNvSpPr>
          <p:nvPr>
            <p:ph type="sldNum" sz="quarter" idx="12"/>
          </p:nvPr>
        </p:nvSpPr>
        <p:spPr>
          <a:xfrm>
            <a:off x="4843463" y="11394242"/>
            <a:ext cx="1543050" cy="649043"/>
          </a:xfrm>
        </p:spPr>
        <p:txBody>
          <a:bodyPr/>
          <a:p>
            <a:fld id="{9B618960-8005-486C-9A75-10CB2AAC16F9}" type="slidenum">
              <a:rPr lang="en-US" smtClean="0"/>
            </a:fld>
            <a:endParaRPr lang="en-US"/>
          </a:p>
        </p:txBody>
      </p:sp>
      <p:sp>
        <p:nvSpPr>
          <p:cNvPr id="10" name="Footer Placeholder 9"/>
          <p:cNvSpPr>
            <a:spLocks noGrp="1"/>
          </p:cNvSpPr>
          <p:nvPr>
            <p:ph type="ftr" sz="quarter" idx="11"/>
          </p:nvPr>
        </p:nvSpPr>
        <p:spPr>
          <a:xfrm>
            <a:off x="2271713" y="11394242"/>
            <a:ext cx="2314575" cy="649043"/>
          </a:xfrm>
        </p:spPr>
        <p:txBody>
          <a:bodyPr/>
          <a:p>
            <a:r>
              <a:rPr lang="en-US"/>
              <a:t>Dominando o Universo</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98475" y="442595"/>
            <a:ext cx="5875020" cy="1231265"/>
          </a:xfrm>
          <a:prstGeom prst="rect">
            <a:avLst/>
          </a:prstGeom>
          <a:noFill/>
        </p:spPr>
        <p:txBody>
          <a:bodyPr wrap="square" rtlCol="0">
            <a:noAutofit/>
          </a:bodyPr>
          <a:p>
            <a:pPr algn="ctr"/>
            <a:r>
              <a:rPr lang="pt-BR" altLang="en-US" sz="4000">
                <a:latin typeface="Impact" panose="020B0806030902050204" charset="0"/>
                <a:cs typeface="Impact" panose="020B0806030902050204" charset="0"/>
              </a:rPr>
              <a:t>Melhorando o Desempenho de Consultas </a:t>
            </a:r>
            <a:endParaRPr lang="pt-BR" altLang="en-US" sz="4000">
              <a:latin typeface="Impact" panose="020B0806030902050204" charset="0"/>
              <a:cs typeface="Impact" panose="020B0806030902050204" charset="0"/>
            </a:endParaRPr>
          </a:p>
        </p:txBody>
      </p:sp>
      <p:sp>
        <p:nvSpPr>
          <p:cNvPr id="5" name="Text Box 4"/>
          <p:cNvSpPr txBox="1"/>
          <p:nvPr/>
        </p:nvSpPr>
        <p:spPr>
          <a:xfrm>
            <a:off x="655320" y="1539240"/>
            <a:ext cx="5718810" cy="675005"/>
          </a:xfrm>
          <a:prstGeom prst="rect">
            <a:avLst/>
          </a:prstGeom>
          <a:noFill/>
        </p:spPr>
        <p:txBody>
          <a:bodyPr wrap="square" rtlCol="0">
            <a:noAutofit/>
          </a:bodyPr>
          <a:p>
            <a:endParaRPr lang="pt-BR" altLang="en-US" sz="3200">
              <a:latin typeface="+mj-lt"/>
              <a:cs typeface="+mj-lt"/>
            </a:endParaRPr>
          </a:p>
        </p:txBody>
      </p:sp>
      <p:sp>
        <p:nvSpPr>
          <p:cNvPr id="6" name="Text Box 5"/>
          <p:cNvSpPr txBox="1"/>
          <p:nvPr/>
        </p:nvSpPr>
        <p:spPr>
          <a:xfrm>
            <a:off x="491490" y="2432050"/>
            <a:ext cx="5874385" cy="5951220"/>
          </a:xfrm>
          <a:prstGeom prst="rect">
            <a:avLst/>
          </a:prstGeom>
          <a:noFill/>
        </p:spPr>
        <p:txBody>
          <a:bodyPr wrap="square" rtlCol="0">
            <a:noAutofit/>
          </a:bodyPr>
          <a:p>
            <a:pPr algn="just"/>
            <a:r>
              <a:rPr lang="pt-BR" altLang="en-US" sz="2400" b="1"/>
              <a:t>Profiling</a:t>
            </a:r>
            <a:r>
              <a:rPr lang="pt-BR" altLang="en-US" sz="2400"/>
              <a:t> e </a:t>
            </a:r>
            <a:r>
              <a:rPr lang="pt-BR" altLang="en-US" sz="2400" b="1"/>
              <a:t>logging</a:t>
            </a:r>
            <a:r>
              <a:rPr lang="pt-BR" altLang="en-US" sz="2400"/>
              <a:t> são como um médico e um diário para suas consultas SQL. Eles ajudam a diagnosticar problemas (consultas lentas) e manter um registro de como suas consultas estão se comportando ao longo do tempo. Se você notar que uma consulta está demorando muito para ser executada ou está acessando grandes volumes de dados, você pode usar essas ferramentas para identificar o problema e otimizar a consulta. É como ir ao médico quando você está se sentindo mal - o médico pode ajudar a identificar o problema e sugerir uma solução.</a:t>
            </a:r>
            <a:endParaRPr lang="pt-BR" altLang="en-US" sz="2400"/>
          </a:p>
        </p:txBody>
      </p:sp>
      <p:sp>
        <p:nvSpPr>
          <p:cNvPr id="3" name="Rectangles 2"/>
          <p:cNvSpPr/>
          <p:nvPr/>
        </p:nvSpPr>
        <p:spPr>
          <a:xfrm rot="5400000">
            <a:off x="-212090" y="581025"/>
            <a:ext cx="1291590" cy="130810"/>
          </a:xfrm>
          <a:prstGeom prst="rect">
            <a:avLst/>
          </a:prstGeom>
          <a:gradFill>
            <a:gsLst>
              <a:gs pos="0">
                <a:srgbClr val="314D87"/>
              </a:gs>
              <a:gs pos="74000">
                <a:schemeClr val="accent1">
                  <a:lumMod val="45000"/>
                  <a:lumOff val="55000"/>
                </a:schemeClr>
              </a:gs>
              <a:gs pos="83000">
                <a:schemeClr val="accent1">
                  <a:lumMod val="45000"/>
                  <a:lumOff val="55000"/>
                </a:schemeClr>
              </a:gs>
              <a:gs pos="100000">
                <a:srgbClr val="398398"/>
              </a:gs>
            </a:gsLst>
            <a:lin ang="27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8" name="Picture 7" descr="logo sql"/>
          <p:cNvPicPr>
            <a:picLocks noChangeAspect="1"/>
          </p:cNvPicPr>
          <p:nvPr/>
        </p:nvPicPr>
        <p:blipFill>
          <a:blip r:embed="rId1">
            <a:lum bright="18000"/>
          </a:blip>
          <a:stretch>
            <a:fillRect/>
          </a:stretch>
        </p:blipFill>
        <p:spPr>
          <a:xfrm>
            <a:off x="368300" y="11523980"/>
            <a:ext cx="544195" cy="544195"/>
          </a:xfrm>
          <a:prstGeom prst="rect">
            <a:avLst/>
          </a:prstGeom>
        </p:spPr>
      </p:pic>
      <p:sp>
        <p:nvSpPr>
          <p:cNvPr id="9" name="Slide Number Placeholder 8"/>
          <p:cNvSpPr>
            <a:spLocks noGrp="1"/>
          </p:cNvSpPr>
          <p:nvPr>
            <p:ph type="sldNum" sz="quarter" idx="12"/>
          </p:nvPr>
        </p:nvSpPr>
        <p:spPr>
          <a:xfrm>
            <a:off x="4843463" y="11419007"/>
            <a:ext cx="1543050" cy="649043"/>
          </a:xfrm>
        </p:spPr>
        <p:txBody>
          <a:bodyPr/>
          <a:p>
            <a:fld id="{9B618960-8005-486C-9A75-10CB2AAC16F9}" type="slidenum">
              <a:rPr lang="en-US" smtClean="0"/>
            </a:fld>
            <a:endParaRPr lang="en-US"/>
          </a:p>
        </p:txBody>
      </p:sp>
      <p:sp>
        <p:nvSpPr>
          <p:cNvPr id="10" name="Footer Placeholder 9"/>
          <p:cNvSpPr>
            <a:spLocks noGrp="1"/>
          </p:cNvSpPr>
          <p:nvPr>
            <p:ph type="ftr" sz="quarter" idx="11"/>
          </p:nvPr>
        </p:nvSpPr>
        <p:spPr>
          <a:xfrm>
            <a:off x="2271713" y="11419007"/>
            <a:ext cx="2314575" cy="649043"/>
          </a:xfrm>
        </p:spPr>
        <p:txBody>
          <a:bodyPr/>
          <a:p>
            <a:r>
              <a:rPr lang="en-US"/>
              <a:t>Dominando o Universo</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99110" y="570865"/>
            <a:ext cx="5895340" cy="612775"/>
          </a:xfrm>
          <a:prstGeom prst="rect">
            <a:avLst/>
          </a:prstGeom>
          <a:noFill/>
        </p:spPr>
        <p:txBody>
          <a:bodyPr wrap="square" rtlCol="0">
            <a:noAutofit/>
          </a:bodyPr>
          <a:p>
            <a:pPr algn="ctr"/>
            <a:r>
              <a:rPr lang="pt-BR" altLang="en-US" sz="4000">
                <a:latin typeface="Impact" panose="020B0806030902050204" charset="0"/>
                <a:cs typeface="Impact" panose="020B0806030902050204" charset="0"/>
              </a:rPr>
              <a:t>Dominando Consultas SQL</a:t>
            </a:r>
            <a:endParaRPr lang="pt-BR" altLang="en-US" sz="4000">
              <a:latin typeface="Impact" panose="020B0806030902050204" charset="0"/>
              <a:cs typeface="Impact" panose="020B0806030902050204" charset="0"/>
            </a:endParaRPr>
          </a:p>
        </p:txBody>
      </p:sp>
      <p:sp>
        <p:nvSpPr>
          <p:cNvPr id="5" name="Text Box 4"/>
          <p:cNvSpPr txBox="1"/>
          <p:nvPr/>
        </p:nvSpPr>
        <p:spPr>
          <a:xfrm>
            <a:off x="480695" y="1539240"/>
            <a:ext cx="5895975" cy="675005"/>
          </a:xfrm>
          <a:prstGeom prst="rect">
            <a:avLst/>
          </a:prstGeom>
          <a:noFill/>
        </p:spPr>
        <p:txBody>
          <a:bodyPr wrap="square" rtlCol="0">
            <a:noAutofit/>
          </a:bodyPr>
          <a:p>
            <a:pPr algn="ctr"/>
            <a:r>
              <a:rPr lang="pt-BR" altLang="en-US" sz="3200">
                <a:latin typeface="+mj-lt"/>
                <a:cs typeface="+mj-lt"/>
              </a:rPr>
              <a:t>Dicas e Truques para Otimização</a:t>
            </a:r>
            <a:endParaRPr lang="pt-BR" altLang="en-US" sz="3200">
              <a:latin typeface="+mj-lt"/>
              <a:cs typeface="+mj-lt"/>
            </a:endParaRPr>
          </a:p>
        </p:txBody>
      </p:sp>
      <p:sp>
        <p:nvSpPr>
          <p:cNvPr id="6" name="Text Box 5"/>
          <p:cNvSpPr txBox="1"/>
          <p:nvPr/>
        </p:nvSpPr>
        <p:spPr>
          <a:xfrm>
            <a:off x="480695" y="2712720"/>
            <a:ext cx="5894705" cy="3512185"/>
          </a:xfrm>
          <a:prstGeom prst="rect">
            <a:avLst/>
          </a:prstGeom>
          <a:noFill/>
        </p:spPr>
        <p:txBody>
          <a:bodyPr wrap="square" rtlCol="0">
            <a:noAutofit/>
          </a:bodyPr>
          <a:p>
            <a:pPr algn="just"/>
            <a:r>
              <a:rPr lang="pt-BR" altLang="en-US" sz="2400"/>
              <a:t>Dominar SQL vai além de simplesmente escrever consultas. A otimização é fundamental para garantir que suas consultas sejam eficientes e executem de maneira rápida. Neste ebook, vamos explorar algumas dicas e truques para otimizar suas consultas SQL, mantendo a simplicidade e fornecendo exemplos práticos para facilitar o entendimento.</a:t>
            </a:r>
            <a:endParaRPr lang="pt-BR" altLang="en-US" sz="2400"/>
          </a:p>
        </p:txBody>
      </p:sp>
      <p:sp>
        <p:nvSpPr>
          <p:cNvPr id="3" name="Rectangles 2"/>
          <p:cNvSpPr/>
          <p:nvPr/>
        </p:nvSpPr>
        <p:spPr>
          <a:xfrm rot="5400000">
            <a:off x="-212090" y="581025"/>
            <a:ext cx="1291590" cy="130810"/>
          </a:xfrm>
          <a:prstGeom prst="rect">
            <a:avLst/>
          </a:prstGeom>
          <a:gradFill>
            <a:gsLst>
              <a:gs pos="0">
                <a:srgbClr val="314D87"/>
              </a:gs>
              <a:gs pos="74000">
                <a:schemeClr val="accent1">
                  <a:lumMod val="45000"/>
                  <a:lumOff val="55000"/>
                </a:schemeClr>
              </a:gs>
              <a:gs pos="83000">
                <a:schemeClr val="accent1">
                  <a:lumMod val="45000"/>
                  <a:lumOff val="55000"/>
                </a:schemeClr>
              </a:gs>
              <a:gs pos="100000">
                <a:srgbClr val="398398"/>
              </a:gs>
            </a:gsLst>
            <a:lin ang="27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7" name="Picture 6" descr="SQL man"/>
          <p:cNvPicPr>
            <a:picLocks noChangeAspect="1"/>
          </p:cNvPicPr>
          <p:nvPr/>
        </p:nvPicPr>
        <p:blipFill>
          <a:blip r:embed="rId1"/>
          <a:stretch>
            <a:fillRect/>
          </a:stretch>
        </p:blipFill>
        <p:spPr>
          <a:xfrm>
            <a:off x="1347470" y="6781800"/>
            <a:ext cx="4322445" cy="3788410"/>
          </a:xfrm>
          <a:prstGeom prst="rect">
            <a:avLst/>
          </a:prstGeom>
        </p:spPr>
      </p:pic>
      <p:pic>
        <p:nvPicPr>
          <p:cNvPr id="8" name="Picture 7" descr="logo sql"/>
          <p:cNvPicPr>
            <a:picLocks noChangeAspect="1"/>
          </p:cNvPicPr>
          <p:nvPr/>
        </p:nvPicPr>
        <p:blipFill>
          <a:blip r:embed="rId2">
            <a:lum bright="18000"/>
          </a:blip>
          <a:stretch>
            <a:fillRect/>
          </a:stretch>
        </p:blipFill>
        <p:spPr>
          <a:xfrm>
            <a:off x="368300" y="11523980"/>
            <a:ext cx="544195" cy="544195"/>
          </a:xfrm>
          <a:prstGeom prst="rect">
            <a:avLst/>
          </a:prstGeom>
        </p:spPr>
      </p:pic>
      <p:sp>
        <p:nvSpPr>
          <p:cNvPr id="16" name="Slide Number Placeholder 15"/>
          <p:cNvSpPr>
            <a:spLocks noGrp="1"/>
          </p:cNvSpPr>
          <p:nvPr>
            <p:ph type="sldNum" sz="quarter" idx="12"/>
          </p:nvPr>
        </p:nvSpPr>
        <p:spPr>
          <a:xfrm>
            <a:off x="4843463" y="11419007"/>
            <a:ext cx="1543050" cy="649043"/>
          </a:xfrm>
        </p:spPr>
        <p:txBody>
          <a:bodyPr/>
          <a:p>
            <a:fld id="{9B618960-8005-486C-9A75-10CB2AAC16F9}" type="slidenum">
              <a:rPr lang="en-US" smtClean="0"/>
            </a:fld>
            <a:endParaRPr lang="en-US"/>
          </a:p>
        </p:txBody>
      </p:sp>
      <p:sp>
        <p:nvSpPr>
          <p:cNvPr id="17" name="Footer Placeholder 16"/>
          <p:cNvSpPr>
            <a:spLocks noGrp="1"/>
          </p:cNvSpPr>
          <p:nvPr>
            <p:ph type="ftr" sz="quarter" idx="11"/>
          </p:nvPr>
        </p:nvSpPr>
        <p:spPr>
          <a:xfrm>
            <a:off x="2271713" y="11419007"/>
            <a:ext cx="2314575" cy="649043"/>
          </a:xfrm>
        </p:spPr>
        <p:txBody>
          <a:bodyPr/>
          <a:p>
            <a:r>
              <a:rPr lang="en-US"/>
              <a:t>Dominando o Universo</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55320" y="570865"/>
            <a:ext cx="5718175" cy="612775"/>
          </a:xfrm>
          <a:prstGeom prst="rect">
            <a:avLst/>
          </a:prstGeom>
          <a:noFill/>
        </p:spPr>
        <p:txBody>
          <a:bodyPr wrap="square" rtlCol="0">
            <a:noAutofit/>
          </a:bodyPr>
          <a:p>
            <a:endParaRPr lang="pt-BR" altLang="en-US" sz="4000">
              <a:latin typeface="Impact" panose="020B0806030902050204" charset="0"/>
              <a:cs typeface="Impact" panose="020B0806030902050204" charset="0"/>
            </a:endParaRPr>
          </a:p>
        </p:txBody>
      </p:sp>
      <p:sp>
        <p:nvSpPr>
          <p:cNvPr id="5" name="Text Box 4"/>
          <p:cNvSpPr txBox="1"/>
          <p:nvPr/>
        </p:nvSpPr>
        <p:spPr>
          <a:xfrm>
            <a:off x="655320" y="1539240"/>
            <a:ext cx="5718810" cy="675005"/>
          </a:xfrm>
          <a:prstGeom prst="rect">
            <a:avLst/>
          </a:prstGeom>
          <a:noFill/>
        </p:spPr>
        <p:txBody>
          <a:bodyPr wrap="square" rtlCol="0">
            <a:noAutofit/>
          </a:bodyPr>
          <a:p>
            <a:endParaRPr lang="pt-BR" altLang="en-US" sz="3200">
              <a:latin typeface="+mj-lt"/>
              <a:cs typeface="+mj-lt"/>
            </a:endParaRPr>
          </a:p>
        </p:txBody>
      </p:sp>
      <p:sp>
        <p:nvSpPr>
          <p:cNvPr id="6" name="Text Box 5"/>
          <p:cNvSpPr txBox="1"/>
          <p:nvPr/>
        </p:nvSpPr>
        <p:spPr>
          <a:xfrm>
            <a:off x="498475" y="1734820"/>
            <a:ext cx="5875020" cy="479425"/>
          </a:xfrm>
          <a:prstGeom prst="rect">
            <a:avLst/>
          </a:prstGeom>
          <a:noFill/>
        </p:spPr>
        <p:txBody>
          <a:bodyPr wrap="square" rtlCol="0">
            <a:noAutofit/>
          </a:bodyPr>
          <a:p>
            <a:pPr algn="just"/>
            <a:r>
              <a:rPr lang="pt-BR" altLang="en-US" sz="2400"/>
              <a:t>Exemplo de código:</a:t>
            </a:r>
            <a:endParaRPr lang="pt-BR" altLang="en-US" sz="2400"/>
          </a:p>
        </p:txBody>
      </p:sp>
      <p:sp>
        <p:nvSpPr>
          <p:cNvPr id="3" name="Rectangles 2"/>
          <p:cNvSpPr/>
          <p:nvPr/>
        </p:nvSpPr>
        <p:spPr>
          <a:xfrm rot="5400000">
            <a:off x="-212090" y="581025"/>
            <a:ext cx="1291590" cy="130810"/>
          </a:xfrm>
          <a:prstGeom prst="rect">
            <a:avLst/>
          </a:prstGeom>
          <a:gradFill>
            <a:gsLst>
              <a:gs pos="0">
                <a:srgbClr val="314D87"/>
              </a:gs>
              <a:gs pos="74000">
                <a:schemeClr val="accent1">
                  <a:lumMod val="45000"/>
                  <a:lumOff val="55000"/>
                </a:schemeClr>
              </a:gs>
              <a:gs pos="83000">
                <a:schemeClr val="accent1">
                  <a:lumMod val="45000"/>
                  <a:lumOff val="55000"/>
                </a:schemeClr>
              </a:gs>
              <a:gs pos="100000">
                <a:srgbClr val="398398"/>
              </a:gs>
            </a:gsLst>
            <a:lin ang="27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8" name="Picture 7" descr="logo sql"/>
          <p:cNvPicPr>
            <a:picLocks noChangeAspect="1"/>
          </p:cNvPicPr>
          <p:nvPr/>
        </p:nvPicPr>
        <p:blipFill>
          <a:blip r:embed="rId1">
            <a:lum bright="18000"/>
          </a:blip>
          <a:stretch>
            <a:fillRect/>
          </a:stretch>
        </p:blipFill>
        <p:spPr>
          <a:xfrm>
            <a:off x="368300" y="11523980"/>
            <a:ext cx="544195" cy="544195"/>
          </a:xfrm>
          <a:prstGeom prst="rect">
            <a:avLst/>
          </a:prstGeom>
        </p:spPr>
      </p:pic>
      <p:sp>
        <p:nvSpPr>
          <p:cNvPr id="4" name="Text Box 3"/>
          <p:cNvSpPr txBox="1"/>
          <p:nvPr/>
        </p:nvSpPr>
        <p:spPr>
          <a:xfrm>
            <a:off x="512445" y="5598795"/>
            <a:ext cx="5874385" cy="1405890"/>
          </a:xfrm>
          <a:prstGeom prst="rect">
            <a:avLst/>
          </a:prstGeom>
          <a:noFill/>
        </p:spPr>
        <p:txBody>
          <a:bodyPr wrap="square" rtlCol="0">
            <a:noAutofit/>
          </a:bodyPr>
          <a:p>
            <a:pPr algn="just"/>
            <a:r>
              <a:rPr lang="pt-BR" altLang="en-US" sz="2400"/>
              <a:t>Essas ferramentas ajudarão você a monitorar o desempenho de suas consultas e identificar quaisquer consultas que possam precisar de otimização. Lembre-se, a chave é monitorar regularmente o desempenho de suas consultas e otimizá-las conforme necessário para garantir que seu banco de dados esteja funcionando de maneira eficiente.</a:t>
            </a:r>
            <a:endParaRPr lang="pt-BR" altLang="en-US" sz="2400"/>
          </a:p>
        </p:txBody>
      </p:sp>
      <p:pic>
        <p:nvPicPr>
          <p:cNvPr id="7" name="Picture 6" descr="SQL"/>
          <p:cNvPicPr>
            <a:picLocks noChangeAspect="1"/>
          </p:cNvPicPr>
          <p:nvPr/>
        </p:nvPicPr>
        <p:blipFill>
          <a:blip r:embed="rId2"/>
          <a:stretch>
            <a:fillRect/>
          </a:stretch>
        </p:blipFill>
        <p:spPr>
          <a:xfrm>
            <a:off x="368300" y="2008505"/>
            <a:ext cx="6395085" cy="3599180"/>
          </a:xfrm>
          <a:prstGeom prst="rect">
            <a:avLst/>
          </a:prstGeom>
        </p:spPr>
      </p:pic>
      <p:sp>
        <p:nvSpPr>
          <p:cNvPr id="11" name="Slide Number Placeholder 10"/>
          <p:cNvSpPr>
            <a:spLocks noGrp="1"/>
          </p:cNvSpPr>
          <p:nvPr>
            <p:ph type="sldNum" sz="quarter" idx="12"/>
          </p:nvPr>
        </p:nvSpPr>
        <p:spPr>
          <a:xfrm>
            <a:off x="4843463" y="11419007"/>
            <a:ext cx="1543050" cy="649043"/>
          </a:xfrm>
        </p:spPr>
        <p:txBody>
          <a:bodyPr/>
          <a:p>
            <a:fld id="{9B618960-8005-486C-9A75-10CB2AAC16F9}" type="slidenum">
              <a:rPr lang="en-US" smtClean="0"/>
            </a:fld>
            <a:endParaRPr lang="en-US"/>
          </a:p>
        </p:txBody>
      </p:sp>
      <p:sp>
        <p:nvSpPr>
          <p:cNvPr id="12" name="Footer Placeholder 11"/>
          <p:cNvSpPr>
            <a:spLocks noGrp="1"/>
          </p:cNvSpPr>
          <p:nvPr>
            <p:ph type="ftr" sz="quarter" idx="11"/>
          </p:nvPr>
        </p:nvSpPr>
        <p:spPr>
          <a:xfrm>
            <a:off x="2271713" y="11419007"/>
            <a:ext cx="2314575" cy="649043"/>
          </a:xfrm>
        </p:spPr>
        <p:txBody>
          <a:bodyPr/>
          <a:p>
            <a:r>
              <a:rPr lang="en-US"/>
              <a:t>Dominando o Universo</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s 1"/>
          <p:cNvSpPr/>
          <p:nvPr/>
        </p:nvSpPr>
        <p:spPr>
          <a:xfrm>
            <a:off x="-29845" y="-246380"/>
            <a:ext cx="6887845" cy="12435840"/>
          </a:xfrm>
          <a:prstGeom prst="rect">
            <a:avLst/>
          </a:prstGeom>
          <a:solidFill>
            <a:srgbClr val="290E3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Text Box 3"/>
          <p:cNvSpPr txBox="1"/>
          <p:nvPr/>
        </p:nvSpPr>
        <p:spPr>
          <a:xfrm>
            <a:off x="93345" y="6913880"/>
            <a:ext cx="6764655" cy="1148080"/>
          </a:xfrm>
          <a:prstGeom prst="rect">
            <a:avLst/>
          </a:prstGeom>
          <a:noFill/>
        </p:spPr>
        <p:txBody>
          <a:bodyPr wrap="square" rtlCol="0">
            <a:noAutofit/>
          </a:bodyPr>
          <a:p>
            <a:pPr algn="ctr"/>
            <a:r>
              <a:rPr lang="pt-BR" altLang="en-US" sz="7200" baseline="30000">
                <a:solidFill>
                  <a:schemeClr val="bg1"/>
                </a:solidFill>
                <a:latin typeface="Impact" panose="020B0806030902050204" charset="0"/>
                <a:cs typeface="Impact" panose="020B0806030902050204" charset="0"/>
              </a:rPr>
              <a:t>Conclusão</a:t>
            </a:r>
            <a:endParaRPr lang="pt-BR" altLang="en-US" sz="7200" baseline="30000">
              <a:solidFill>
                <a:schemeClr val="bg1"/>
              </a:solidFill>
              <a:latin typeface="Impact" panose="020B0806030902050204" charset="0"/>
              <a:cs typeface="Impact" panose="020B0806030902050204" charset="0"/>
            </a:endParaRPr>
          </a:p>
        </p:txBody>
      </p:sp>
      <p:sp>
        <p:nvSpPr>
          <p:cNvPr id="3" name="Text Box 2"/>
          <p:cNvSpPr txBox="1"/>
          <p:nvPr/>
        </p:nvSpPr>
        <p:spPr>
          <a:xfrm>
            <a:off x="-111760" y="2731135"/>
            <a:ext cx="6959600" cy="3187065"/>
          </a:xfrm>
          <a:prstGeom prst="rect">
            <a:avLst/>
          </a:prstGeom>
          <a:noFill/>
          <a:extLst>
            <a:ext uri="{909E8E84-426E-40DD-AFC4-6F175D3DCCD1}">
              <a14:hiddenFill xmlns:a14="http://schemas.microsoft.com/office/drawing/2010/main">
                <a:solidFill>
                  <a:schemeClr val="tx1"/>
                </a:solidFill>
              </a14:hiddenFill>
            </a:ext>
          </a:extLst>
        </p:spPr>
        <p:txBody>
          <a:bodyPr wrap="square" rtlCol="0">
            <a:noAutofit/>
          </a:bodyPr>
          <a:p>
            <a:pPr algn="ctr"/>
            <a:r>
              <a:rPr lang="pt-BR" altLang="en-US" sz="23900">
                <a:ln>
                  <a:solidFill>
                    <a:schemeClr val="bg1"/>
                  </a:solidFill>
                </a:ln>
                <a:noFill/>
                <a:effectLst>
                  <a:glow rad="63500">
                    <a:schemeClr val="accent1">
                      <a:satMod val="175000"/>
                      <a:alpha val="40000"/>
                    </a:schemeClr>
                  </a:glow>
                </a:effectLst>
                <a:latin typeface="Impact" panose="020B0806030902050204" charset="0"/>
                <a:cs typeface="Impact" panose="020B0806030902050204" charset="0"/>
              </a:rPr>
              <a:t>07</a:t>
            </a:r>
            <a:endParaRPr lang="pt-BR" altLang="en-US" sz="23900">
              <a:ln>
                <a:solidFill>
                  <a:schemeClr val="bg1"/>
                </a:solidFill>
              </a:ln>
              <a:noFill/>
              <a:effectLst>
                <a:glow rad="63500">
                  <a:schemeClr val="accent1">
                    <a:satMod val="175000"/>
                    <a:alpha val="40000"/>
                  </a:schemeClr>
                </a:glow>
              </a:effectLst>
              <a:latin typeface="Impact" panose="020B0806030902050204" charset="0"/>
              <a:cs typeface="Impact" panose="020B0806030902050204" charset="0"/>
            </a:endParaRPr>
          </a:p>
        </p:txBody>
      </p:sp>
      <p:sp>
        <p:nvSpPr>
          <p:cNvPr id="6" name="Rectangles 5"/>
          <p:cNvSpPr/>
          <p:nvPr/>
        </p:nvSpPr>
        <p:spPr>
          <a:xfrm>
            <a:off x="356235" y="7562215"/>
            <a:ext cx="6106795" cy="116840"/>
          </a:xfrm>
          <a:prstGeom prst="rect">
            <a:avLst/>
          </a:prstGeom>
          <a:gradFill>
            <a:gsLst>
              <a:gs pos="0">
                <a:srgbClr val="314D87"/>
              </a:gs>
              <a:gs pos="74000">
                <a:schemeClr val="accent1">
                  <a:lumMod val="45000"/>
                  <a:lumOff val="55000"/>
                </a:schemeClr>
              </a:gs>
              <a:gs pos="83000">
                <a:schemeClr val="accent1">
                  <a:lumMod val="45000"/>
                  <a:lumOff val="55000"/>
                </a:schemeClr>
              </a:gs>
              <a:gs pos="100000">
                <a:srgbClr val="398398"/>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Text Box 4"/>
          <p:cNvSpPr txBox="1"/>
          <p:nvPr/>
        </p:nvSpPr>
        <p:spPr>
          <a:xfrm>
            <a:off x="655320" y="7966710"/>
            <a:ext cx="5718175" cy="2791460"/>
          </a:xfrm>
          <a:prstGeom prst="rect">
            <a:avLst/>
          </a:prstGeom>
          <a:noFill/>
        </p:spPr>
        <p:txBody>
          <a:bodyPr wrap="square" rtlCol="0">
            <a:noAutofit/>
          </a:bodyPr>
          <a:p>
            <a:pPr algn="just"/>
            <a:endParaRPr lang="pt-BR" altLang="en-US" sz="2400">
              <a:solidFill>
                <a:schemeClr val="bg1"/>
              </a:solidFill>
            </a:endParaRPr>
          </a:p>
        </p:txBody>
      </p:sp>
      <p:sp>
        <p:nvSpPr>
          <p:cNvPr id="9" name="Slide Number Placeholder 8"/>
          <p:cNvSpPr>
            <a:spLocks noGrp="1"/>
          </p:cNvSpPr>
          <p:nvPr>
            <p:ph type="sldNum" sz="quarter" idx="12"/>
          </p:nvPr>
        </p:nvSpPr>
        <p:spPr>
          <a:xfrm>
            <a:off x="4843463" y="11407577"/>
            <a:ext cx="1543050" cy="649043"/>
          </a:xfrm>
        </p:spPr>
        <p:txBody>
          <a:bodyPr/>
          <a:p>
            <a:fld id="{9B618960-8005-486C-9A75-10CB2AAC16F9}" type="slidenum">
              <a:rPr lang="en-US" smtClean="0"/>
            </a:fld>
            <a:endParaRPr lang="en-US"/>
          </a:p>
        </p:txBody>
      </p:sp>
      <p:sp>
        <p:nvSpPr>
          <p:cNvPr id="10" name="Footer Placeholder 9"/>
          <p:cNvSpPr>
            <a:spLocks noGrp="1"/>
          </p:cNvSpPr>
          <p:nvPr>
            <p:ph type="ftr" sz="quarter" idx="11"/>
          </p:nvPr>
        </p:nvSpPr>
        <p:spPr>
          <a:xfrm>
            <a:off x="2271713" y="11407577"/>
            <a:ext cx="2314575" cy="649043"/>
          </a:xfrm>
        </p:spPr>
        <p:txBody>
          <a:bodyPr/>
          <a:p>
            <a:r>
              <a:rPr lang="en-US"/>
              <a:t>Dominando o Universo</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55320" y="570865"/>
            <a:ext cx="5718175" cy="612775"/>
          </a:xfrm>
          <a:prstGeom prst="rect">
            <a:avLst/>
          </a:prstGeom>
          <a:noFill/>
        </p:spPr>
        <p:txBody>
          <a:bodyPr wrap="square" rtlCol="0">
            <a:noAutofit/>
          </a:bodyPr>
          <a:p>
            <a:endParaRPr lang="pt-BR" altLang="en-US" sz="4000">
              <a:latin typeface="Impact" panose="020B0806030902050204" charset="0"/>
              <a:cs typeface="Impact" panose="020B0806030902050204" charset="0"/>
            </a:endParaRPr>
          </a:p>
        </p:txBody>
      </p:sp>
      <p:sp>
        <p:nvSpPr>
          <p:cNvPr id="5" name="Text Box 4"/>
          <p:cNvSpPr txBox="1"/>
          <p:nvPr/>
        </p:nvSpPr>
        <p:spPr>
          <a:xfrm>
            <a:off x="655320" y="1539240"/>
            <a:ext cx="5718810" cy="675005"/>
          </a:xfrm>
          <a:prstGeom prst="rect">
            <a:avLst/>
          </a:prstGeom>
          <a:noFill/>
        </p:spPr>
        <p:txBody>
          <a:bodyPr wrap="square" rtlCol="0">
            <a:noAutofit/>
          </a:bodyPr>
          <a:p>
            <a:endParaRPr lang="pt-BR" altLang="en-US" sz="3200">
              <a:latin typeface="+mj-lt"/>
              <a:cs typeface="+mj-lt"/>
            </a:endParaRPr>
          </a:p>
        </p:txBody>
      </p:sp>
      <p:sp>
        <p:nvSpPr>
          <p:cNvPr id="6" name="Text Box 5"/>
          <p:cNvSpPr txBox="1"/>
          <p:nvPr/>
        </p:nvSpPr>
        <p:spPr>
          <a:xfrm>
            <a:off x="569595" y="1993265"/>
            <a:ext cx="5803265" cy="6046470"/>
          </a:xfrm>
          <a:prstGeom prst="rect">
            <a:avLst/>
          </a:prstGeom>
          <a:noFill/>
        </p:spPr>
        <p:txBody>
          <a:bodyPr wrap="square" rtlCol="0">
            <a:noAutofit/>
          </a:bodyPr>
          <a:p>
            <a:pPr algn="just"/>
            <a:r>
              <a:rPr lang="pt-BR" altLang="en-US" sz="2400"/>
              <a:t>Otimizar consultas SQL é essencial para garantir o desempenho e a eficiência do seu sistema de banco de dados. Ao aplicar as dicas e truques fornecidos neste ebook, você estará preparado para escrever consultas mais eficientes e maximizar o desempenho do seu banco de dados.</a:t>
            </a:r>
            <a:endParaRPr lang="pt-BR" altLang="en-US" sz="2400"/>
          </a:p>
          <a:p>
            <a:pPr algn="just"/>
            <a:endParaRPr lang="pt-BR" altLang="en-US" sz="2400"/>
          </a:p>
          <a:p>
            <a:pPr algn="just"/>
            <a:r>
              <a:rPr lang="pt-BR" altLang="en-US" sz="2400"/>
              <a:t>Lembre-se sempre de testar suas consultas em um ambiente de desenvolvimento antes de implementá-las em produção e de manter um ciclo contínuo de otimização à medida que o sistema evolui. Com prática e dedicação, você se tornará um mestre em consultas SQL otimizadas.</a:t>
            </a:r>
            <a:endParaRPr lang="pt-BR" altLang="en-US" sz="2400"/>
          </a:p>
          <a:p>
            <a:endParaRPr lang="pt-BR" altLang="en-US" sz="2400"/>
          </a:p>
          <a:p>
            <a:endParaRPr lang="pt-BR" altLang="en-US" sz="2400"/>
          </a:p>
          <a:p>
            <a:endParaRPr lang="pt-BR" altLang="en-US" sz="2400"/>
          </a:p>
        </p:txBody>
      </p:sp>
      <p:sp>
        <p:nvSpPr>
          <p:cNvPr id="3" name="Rectangles 2"/>
          <p:cNvSpPr/>
          <p:nvPr/>
        </p:nvSpPr>
        <p:spPr>
          <a:xfrm rot="5400000">
            <a:off x="-212090" y="581025"/>
            <a:ext cx="1291590" cy="130810"/>
          </a:xfrm>
          <a:prstGeom prst="rect">
            <a:avLst/>
          </a:prstGeom>
          <a:gradFill>
            <a:gsLst>
              <a:gs pos="0">
                <a:srgbClr val="314D87"/>
              </a:gs>
              <a:gs pos="74000">
                <a:schemeClr val="accent1">
                  <a:lumMod val="45000"/>
                  <a:lumOff val="55000"/>
                </a:schemeClr>
              </a:gs>
              <a:gs pos="83000">
                <a:schemeClr val="accent1">
                  <a:lumMod val="45000"/>
                  <a:lumOff val="55000"/>
                </a:schemeClr>
              </a:gs>
              <a:gs pos="100000">
                <a:srgbClr val="398398"/>
              </a:gs>
            </a:gsLst>
            <a:lin ang="27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8" name="Picture 7" descr="logo sql"/>
          <p:cNvPicPr>
            <a:picLocks noChangeAspect="1"/>
          </p:cNvPicPr>
          <p:nvPr/>
        </p:nvPicPr>
        <p:blipFill>
          <a:blip r:embed="rId1">
            <a:lum bright="18000"/>
          </a:blip>
          <a:stretch>
            <a:fillRect/>
          </a:stretch>
        </p:blipFill>
        <p:spPr>
          <a:xfrm>
            <a:off x="368300" y="11523980"/>
            <a:ext cx="544195" cy="544195"/>
          </a:xfrm>
          <a:prstGeom prst="rect">
            <a:avLst/>
          </a:prstGeom>
        </p:spPr>
      </p:pic>
      <p:sp>
        <p:nvSpPr>
          <p:cNvPr id="9" name="Slide Number Placeholder 8"/>
          <p:cNvSpPr>
            <a:spLocks noGrp="1"/>
          </p:cNvSpPr>
          <p:nvPr>
            <p:ph type="sldNum" sz="quarter" idx="12"/>
          </p:nvPr>
        </p:nvSpPr>
        <p:spPr>
          <a:xfrm>
            <a:off x="4830128" y="11419007"/>
            <a:ext cx="1543050" cy="649043"/>
          </a:xfrm>
        </p:spPr>
        <p:txBody>
          <a:bodyPr/>
          <a:p>
            <a:fld id="{9B618960-8005-486C-9A75-10CB2AAC16F9}" type="slidenum">
              <a:rPr lang="en-US" smtClean="0"/>
            </a:fld>
            <a:endParaRPr lang="en-US"/>
          </a:p>
        </p:txBody>
      </p:sp>
      <p:sp>
        <p:nvSpPr>
          <p:cNvPr id="10" name="Footer Placeholder 9"/>
          <p:cNvSpPr>
            <a:spLocks noGrp="1"/>
          </p:cNvSpPr>
          <p:nvPr>
            <p:ph type="ftr" sz="quarter" idx="11"/>
          </p:nvPr>
        </p:nvSpPr>
        <p:spPr>
          <a:xfrm>
            <a:off x="2271078" y="11419007"/>
            <a:ext cx="2314575" cy="649043"/>
          </a:xfrm>
        </p:spPr>
        <p:txBody>
          <a:bodyPr/>
          <a:p>
            <a:r>
              <a:rPr lang="en-US"/>
              <a:t>Dominando o Universo</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99110" y="669290"/>
            <a:ext cx="5874385" cy="752475"/>
          </a:xfrm>
          <a:prstGeom prst="rect">
            <a:avLst/>
          </a:prstGeom>
          <a:noFill/>
        </p:spPr>
        <p:txBody>
          <a:bodyPr wrap="square" rtlCol="0">
            <a:noAutofit/>
          </a:bodyPr>
          <a:p>
            <a:pPr algn="ctr"/>
            <a:r>
              <a:rPr lang="pt-BR" altLang="en-US" sz="4000">
                <a:latin typeface="Impact" panose="020B0806030902050204" charset="0"/>
                <a:cs typeface="Impact" panose="020B0806030902050204" charset="0"/>
              </a:rPr>
              <a:t>Agradecimentos</a:t>
            </a:r>
            <a:endParaRPr lang="pt-BR" altLang="en-US" sz="4000">
              <a:latin typeface="Impact" panose="020B0806030902050204" charset="0"/>
              <a:cs typeface="Impact" panose="020B0806030902050204" charset="0"/>
            </a:endParaRPr>
          </a:p>
        </p:txBody>
      </p:sp>
      <p:sp>
        <p:nvSpPr>
          <p:cNvPr id="6" name="Text Box 5"/>
          <p:cNvSpPr txBox="1"/>
          <p:nvPr/>
        </p:nvSpPr>
        <p:spPr>
          <a:xfrm>
            <a:off x="570230" y="1995170"/>
            <a:ext cx="5718175" cy="3072765"/>
          </a:xfrm>
          <a:prstGeom prst="rect">
            <a:avLst/>
          </a:prstGeom>
          <a:noFill/>
        </p:spPr>
        <p:txBody>
          <a:bodyPr wrap="square" rtlCol="0">
            <a:noAutofit/>
          </a:bodyPr>
          <a:p>
            <a:pPr algn="just"/>
            <a:r>
              <a:rPr lang="pt-BR" altLang="en-US" sz="2400"/>
              <a:t>Esse ebook foi gerado por IA, e diagramado por um humano, o projeto completo encontra-se no meu GitHub.</a:t>
            </a:r>
            <a:endParaRPr lang="pt-BR" altLang="en-US" sz="2400"/>
          </a:p>
          <a:p>
            <a:pPr algn="just"/>
            <a:endParaRPr lang="pt-BR" altLang="en-US" sz="2400"/>
          </a:p>
          <a:p>
            <a:pPr algn="just"/>
            <a:r>
              <a:rPr lang="pt-BR" altLang="en-US" sz="2400"/>
              <a:t>Este material foi gerado com fins didáticos, todos os conteúdos foram revisados, caso contre algum erro ou sugestão de melhoria, entre em contato.</a:t>
            </a:r>
            <a:endParaRPr lang="pt-BR" altLang="en-US" sz="2400"/>
          </a:p>
        </p:txBody>
      </p:sp>
      <p:sp>
        <p:nvSpPr>
          <p:cNvPr id="3" name="Rectangles 2"/>
          <p:cNvSpPr/>
          <p:nvPr/>
        </p:nvSpPr>
        <p:spPr>
          <a:xfrm rot="5400000">
            <a:off x="-212090" y="581025"/>
            <a:ext cx="1291590" cy="130810"/>
          </a:xfrm>
          <a:prstGeom prst="rect">
            <a:avLst/>
          </a:prstGeom>
          <a:gradFill>
            <a:gsLst>
              <a:gs pos="0">
                <a:srgbClr val="314D87"/>
              </a:gs>
              <a:gs pos="74000">
                <a:schemeClr val="accent1">
                  <a:lumMod val="45000"/>
                  <a:lumOff val="55000"/>
                </a:schemeClr>
              </a:gs>
              <a:gs pos="83000">
                <a:schemeClr val="accent1">
                  <a:lumMod val="45000"/>
                  <a:lumOff val="55000"/>
                </a:schemeClr>
              </a:gs>
              <a:gs pos="100000">
                <a:srgbClr val="398398"/>
              </a:gs>
            </a:gsLst>
            <a:lin ang="27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8" name="Picture 7" descr="logo sql"/>
          <p:cNvPicPr>
            <a:picLocks noChangeAspect="1"/>
          </p:cNvPicPr>
          <p:nvPr/>
        </p:nvPicPr>
        <p:blipFill>
          <a:blip r:embed="rId1">
            <a:lum bright="18000"/>
          </a:blip>
          <a:stretch>
            <a:fillRect/>
          </a:stretch>
        </p:blipFill>
        <p:spPr>
          <a:xfrm>
            <a:off x="368300" y="11523980"/>
            <a:ext cx="544195" cy="544195"/>
          </a:xfrm>
          <a:prstGeom prst="rect">
            <a:avLst/>
          </a:prstGeom>
        </p:spPr>
      </p:pic>
      <p:sp>
        <p:nvSpPr>
          <p:cNvPr id="10" name="Slide Number Placeholder 9"/>
          <p:cNvSpPr>
            <a:spLocks noGrp="1"/>
          </p:cNvSpPr>
          <p:nvPr>
            <p:ph type="sldNum" sz="quarter" idx="12"/>
          </p:nvPr>
        </p:nvSpPr>
        <p:spPr>
          <a:xfrm>
            <a:off x="4843463" y="11421547"/>
            <a:ext cx="1543050" cy="649043"/>
          </a:xfrm>
        </p:spPr>
        <p:txBody>
          <a:bodyPr/>
          <a:p>
            <a:fld id="{9B618960-8005-486C-9A75-10CB2AAC16F9}" type="slidenum">
              <a:rPr lang="en-US" smtClean="0"/>
            </a:fld>
            <a:endParaRPr lang="en-US"/>
          </a:p>
        </p:txBody>
      </p:sp>
      <p:sp>
        <p:nvSpPr>
          <p:cNvPr id="11" name="Footer Placeholder 10"/>
          <p:cNvSpPr>
            <a:spLocks noGrp="1"/>
          </p:cNvSpPr>
          <p:nvPr>
            <p:ph type="ftr" sz="quarter" idx="11"/>
          </p:nvPr>
        </p:nvSpPr>
        <p:spPr>
          <a:xfrm>
            <a:off x="2271713" y="11421547"/>
            <a:ext cx="2314575" cy="649043"/>
          </a:xfrm>
        </p:spPr>
        <p:txBody>
          <a:bodyPr/>
          <a:p>
            <a:r>
              <a:rPr lang="en-US"/>
              <a:t>Dominando o Universo</a:t>
            </a:r>
            <a:endParaRPr lang="en-US"/>
          </a:p>
        </p:txBody>
      </p:sp>
      <p:pic>
        <p:nvPicPr>
          <p:cNvPr id="7" name="Picture 6" descr="GitHub  - Logo"/>
          <p:cNvPicPr>
            <a:picLocks noChangeAspect="1"/>
          </p:cNvPicPr>
          <p:nvPr/>
        </p:nvPicPr>
        <p:blipFill>
          <a:blip r:embed="rId2">
            <a:lum contrast="2000"/>
          </a:blip>
          <a:stretch>
            <a:fillRect/>
          </a:stretch>
        </p:blipFill>
        <p:spPr>
          <a:xfrm>
            <a:off x="2575560" y="5364480"/>
            <a:ext cx="1721485" cy="1721485"/>
          </a:xfrm>
          <a:prstGeom prst="rect">
            <a:avLst/>
          </a:prstGeom>
        </p:spPr>
      </p:pic>
      <p:sp>
        <p:nvSpPr>
          <p:cNvPr id="12" name="Text Box 11"/>
          <p:cNvSpPr txBox="1"/>
          <p:nvPr/>
        </p:nvSpPr>
        <p:spPr>
          <a:xfrm>
            <a:off x="1450975" y="7085965"/>
            <a:ext cx="3971925" cy="507365"/>
          </a:xfrm>
          <a:prstGeom prst="rect">
            <a:avLst/>
          </a:prstGeom>
          <a:noFill/>
        </p:spPr>
        <p:txBody>
          <a:bodyPr wrap="square" rtlCol="0">
            <a:noAutofit/>
          </a:bodyPr>
          <a:p>
            <a:r>
              <a:rPr lang="pt-BR" altLang="en-US"/>
              <a:t> </a:t>
            </a:r>
            <a:r>
              <a:rPr lang="pt-BR" altLang="en-US" sz="2400">
                <a:hlinkClick r:id="rId3" action="ppaction://hlinkfile"/>
              </a:rPr>
              <a:t>https://github.com/Jhulliano/ </a:t>
            </a:r>
            <a:endParaRPr lang="pt-BR" altLang="en-US" sz="2400"/>
          </a:p>
        </p:txBody>
      </p:sp>
      <p:pic>
        <p:nvPicPr>
          <p:cNvPr id="13" name="Picture 12" descr="_c0f41112-5310-48b8-a0ba-e6f9cbd13ad9"/>
          <p:cNvPicPr>
            <a:picLocks noChangeAspect="1"/>
          </p:cNvPicPr>
          <p:nvPr/>
        </p:nvPicPr>
        <p:blipFill>
          <a:blip r:embed="rId4"/>
          <a:stretch>
            <a:fillRect/>
          </a:stretch>
        </p:blipFill>
        <p:spPr>
          <a:xfrm>
            <a:off x="1901825" y="7912100"/>
            <a:ext cx="3069590" cy="30695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s 1"/>
          <p:cNvSpPr/>
          <p:nvPr/>
        </p:nvSpPr>
        <p:spPr>
          <a:xfrm>
            <a:off x="0" y="635"/>
            <a:ext cx="6861810" cy="12541885"/>
          </a:xfrm>
          <a:prstGeom prst="rect">
            <a:avLst/>
          </a:prstGeom>
          <a:solidFill>
            <a:srgbClr val="290E3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Text Box 3"/>
          <p:cNvSpPr txBox="1"/>
          <p:nvPr/>
        </p:nvSpPr>
        <p:spPr>
          <a:xfrm>
            <a:off x="93345" y="6304915"/>
            <a:ext cx="6764655" cy="1148080"/>
          </a:xfrm>
          <a:prstGeom prst="rect">
            <a:avLst/>
          </a:prstGeom>
          <a:noFill/>
        </p:spPr>
        <p:txBody>
          <a:bodyPr wrap="square" rtlCol="0">
            <a:noAutofit/>
          </a:bodyPr>
          <a:p>
            <a:pPr algn="ctr"/>
            <a:r>
              <a:rPr lang="pt-BR" altLang="en-US" sz="7200" baseline="30000">
                <a:solidFill>
                  <a:schemeClr val="bg1"/>
                </a:solidFill>
                <a:latin typeface="Impact" panose="020B0806030902050204" charset="0"/>
                <a:cs typeface="Impact" panose="020B0806030902050204" charset="0"/>
              </a:rPr>
              <a:t>Entendendo o Plano de Execução</a:t>
            </a:r>
            <a:endParaRPr lang="pt-BR" altLang="en-US" sz="7200" baseline="30000">
              <a:solidFill>
                <a:schemeClr val="bg1"/>
              </a:solidFill>
              <a:latin typeface="Impact" panose="020B0806030902050204" charset="0"/>
              <a:cs typeface="Impact" panose="020B0806030902050204" charset="0"/>
            </a:endParaRPr>
          </a:p>
        </p:txBody>
      </p:sp>
      <p:sp>
        <p:nvSpPr>
          <p:cNvPr id="3" name="Text Box 2"/>
          <p:cNvSpPr txBox="1"/>
          <p:nvPr/>
        </p:nvSpPr>
        <p:spPr>
          <a:xfrm>
            <a:off x="-111760" y="2731135"/>
            <a:ext cx="6959600" cy="3187065"/>
          </a:xfrm>
          <a:prstGeom prst="rect">
            <a:avLst/>
          </a:prstGeom>
          <a:noFill/>
          <a:extLst>
            <a:ext uri="{909E8E84-426E-40DD-AFC4-6F175D3DCCD1}">
              <a14:hiddenFill xmlns:a14="http://schemas.microsoft.com/office/drawing/2010/main">
                <a:solidFill>
                  <a:schemeClr val="tx1"/>
                </a:solidFill>
              </a14:hiddenFill>
            </a:ext>
          </a:extLst>
        </p:spPr>
        <p:txBody>
          <a:bodyPr wrap="square" rtlCol="0">
            <a:noAutofit/>
          </a:bodyPr>
          <a:p>
            <a:pPr algn="ctr"/>
            <a:r>
              <a:rPr lang="pt-BR" altLang="en-US" sz="23900">
                <a:ln>
                  <a:solidFill>
                    <a:schemeClr val="bg1"/>
                  </a:solidFill>
                </a:ln>
                <a:noFill/>
                <a:effectLst>
                  <a:glow rad="63500">
                    <a:schemeClr val="accent1">
                      <a:satMod val="175000"/>
                      <a:alpha val="40000"/>
                    </a:schemeClr>
                  </a:glow>
                </a:effectLst>
                <a:latin typeface="Impact" panose="020B0806030902050204" charset="0"/>
                <a:cs typeface="Impact" panose="020B0806030902050204" charset="0"/>
              </a:rPr>
              <a:t>01</a:t>
            </a:r>
            <a:endParaRPr lang="pt-BR" altLang="en-US" sz="23900">
              <a:ln>
                <a:solidFill>
                  <a:schemeClr val="bg1"/>
                </a:solidFill>
              </a:ln>
              <a:noFill/>
              <a:effectLst>
                <a:glow rad="63500">
                  <a:schemeClr val="accent1">
                    <a:satMod val="175000"/>
                    <a:alpha val="40000"/>
                  </a:schemeClr>
                </a:glow>
              </a:effectLst>
              <a:latin typeface="Impact" panose="020B0806030902050204" charset="0"/>
              <a:cs typeface="Impact" panose="020B0806030902050204" charset="0"/>
            </a:endParaRPr>
          </a:p>
        </p:txBody>
      </p:sp>
      <p:sp>
        <p:nvSpPr>
          <p:cNvPr id="6" name="Rectangles 5"/>
          <p:cNvSpPr/>
          <p:nvPr/>
        </p:nvSpPr>
        <p:spPr>
          <a:xfrm>
            <a:off x="356235" y="7562215"/>
            <a:ext cx="6106795" cy="116840"/>
          </a:xfrm>
          <a:prstGeom prst="rect">
            <a:avLst/>
          </a:prstGeom>
          <a:gradFill>
            <a:gsLst>
              <a:gs pos="0">
                <a:srgbClr val="314D87"/>
              </a:gs>
              <a:gs pos="74000">
                <a:schemeClr val="accent1">
                  <a:lumMod val="45000"/>
                  <a:lumOff val="55000"/>
                </a:schemeClr>
              </a:gs>
              <a:gs pos="83000">
                <a:schemeClr val="accent1">
                  <a:lumMod val="45000"/>
                  <a:lumOff val="55000"/>
                </a:schemeClr>
              </a:gs>
              <a:gs pos="100000">
                <a:srgbClr val="398398"/>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Text Box 4"/>
          <p:cNvSpPr txBox="1"/>
          <p:nvPr/>
        </p:nvSpPr>
        <p:spPr>
          <a:xfrm>
            <a:off x="655320" y="7966710"/>
            <a:ext cx="5718175" cy="967740"/>
          </a:xfrm>
          <a:prstGeom prst="rect">
            <a:avLst/>
          </a:prstGeom>
          <a:noFill/>
        </p:spPr>
        <p:txBody>
          <a:bodyPr wrap="square" rtlCol="0">
            <a:noAutofit/>
          </a:bodyPr>
          <a:p>
            <a:pPr algn="ctr"/>
            <a:r>
              <a:rPr lang="pt-BR" altLang="en-US" sz="2400">
                <a:solidFill>
                  <a:schemeClr val="bg1"/>
                </a:solidFill>
              </a:rPr>
              <a:t>Antes de otimizar suas consultas, é essencial compreender o plano de execução. </a:t>
            </a:r>
            <a:endParaRPr lang="pt-BR" altLang="en-US" sz="2400">
              <a:solidFill>
                <a:schemeClr val="bg1"/>
              </a:solidFill>
            </a:endParaRPr>
          </a:p>
        </p:txBody>
      </p:sp>
      <p:sp>
        <p:nvSpPr>
          <p:cNvPr id="9" name="Slide Number Placeholder 8"/>
          <p:cNvSpPr>
            <a:spLocks noGrp="1"/>
          </p:cNvSpPr>
          <p:nvPr>
            <p:ph type="sldNum" sz="quarter" idx="12"/>
          </p:nvPr>
        </p:nvSpPr>
        <p:spPr>
          <a:xfrm>
            <a:off x="4843463" y="11448852"/>
            <a:ext cx="1543050" cy="649043"/>
          </a:xfrm>
        </p:spPr>
        <p:txBody>
          <a:bodyPr/>
          <a:p>
            <a:fld id="{9B618960-8005-486C-9A75-10CB2AAC16F9}" type="slidenum">
              <a:rPr lang="en-US" smtClean="0"/>
            </a:fld>
            <a:endParaRPr lang="en-US"/>
          </a:p>
        </p:txBody>
      </p:sp>
      <p:sp>
        <p:nvSpPr>
          <p:cNvPr id="10" name="Footer Placeholder 9"/>
          <p:cNvSpPr>
            <a:spLocks noGrp="1"/>
          </p:cNvSpPr>
          <p:nvPr>
            <p:ph type="ftr" sz="quarter" idx="11"/>
          </p:nvPr>
        </p:nvSpPr>
        <p:spPr>
          <a:xfrm>
            <a:off x="2271078" y="11448852"/>
            <a:ext cx="2314575" cy="649043"/>
          </a:xfrm>
        </p:spPr>
        <p:txBody>
          <a:bodyPr/>
          <a:p>
            <a:r>
              <a:rPr lang="en-US"/>
              <a:t>Dominando o Universo</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99110" y="679450"/>
            <a:ext cx="5894070" cy="612775"/>
          </a:xfrm>
          <a:prstGeom prst="rect">
            <a:avLst/>
          </a:prstGeom>
          <a:noFill/>
        </p:spPr>
        <p:txBody>
          <a:bodyPr wrap="square" rtlCol="0">
            <a:noAutofit/>
          </a:bodyPr>
          <a:p>
            <a:pPr algn="ctr"/>
            <a:r>
              <a:rPr lang="pt-BR" altLang="en-US" sz="4000">
                <a:latin typeface="Impact" panose="020B0806030902050204" charset="0"/>
                <a:cs typeface="Impact" panose="020B0806030902050204" charset="0"/>
              </a:rPr>
              <a:t>Plano de Execução</a:t>
            </a:r>
            <a:endParaRPr lang="pt-BR" altLang="en-US" sz="4000">
              <a:latin typeface="Impact" panose="020B0806030902050204" charset="0"/>
              <a:cs typeface="Impact" panose="020B0806030902050204" charset="0"/>
            </a:endParaRPr>
          </a:p>
        </p:txBody>
      </p:sp>
      <p:sp>
        <p:nvSpPr>
          <p:cNvPr id="6" name="Text Box 5"/>
          <p:cNvSpPr txBox="1"/>
          <p:nvPr/>
        </p:nvSpPr>
        <p:spPr>
          <a:xfrm>
            <a:off x="481330" y="2012315"/>
            <a:ext cx="5894070" cy="5610860"/>
          </a:xfrm>
          <a:prstGeom prst="rect">
            <a:avLst/>
          </a:prstGeom>
          <a:noFill/>
        </p:spPr>
        <p:txBody>
          <a:bodyPr wrap="square" rtlCol="0">
            <a:noAutofit/>
          </a:bodyPr>
          <a:p>
            <a:pPr algn="just"/>
            <a:r>
              <a:rPr lang="pt-BR" altLang="en-US" sz="2400"/>
              <a:t>O plano de execução é como um mapa para a otimização de consultas SQL. Ele mostra o caminho que o banco de dados seguirá para executar sua consulta. Imagine que você está em uma cidade grande e precisa chegar a um destino específico. Você pode escolher diferentes rotas - algumas podem ser mais rápidas, outras mais lentas, algumas podem ter menos tráfego, outras mais. O plano de execução é semelhante a esse mapa da cidade, mostrando diferentes “rotas” que o banco de dados pode tomar para executar sua consulta.</a:t>
            </a:r>
            <a:endParaRPr lang="pt-BR" altLang="en-US" sz="2400"/>
          </a:p>
          <a:p>
            <a:pPr algn="just"/>
            <a:endParaRPr lang="pt-BR" altLang="en-US" sz="2400"/>
          </a:p>
          <a:p>
            <a:pPr algn="just"/>
            <a:r>
              <a:rPr lang="pt-BR" altLang="en-US" sz="2400"/>
              <a:t>Exemplos de códigos:</a:t>
            </a:r>
            <a:endParaRPr lang="pt-BR" altLang="en-US" sz="2400"/>
          </a:p>
          <a:p>
            <a:pPr algn="just"/>
            <a:endParaRPr lang="pt-BR" altLang="en-US" sz="2400"/>
          </a:p>
          <a:p>
            <a:endParaRPr lang="pt-BR" altLang="en-US" sz="2400"/>
          </a:p>
        </p:txBody>
      </p:sp>
      <p:pic>
        <p:nvPicPr>
          <p:cNvPr id="8" name="Picture 7" descr="logo sql"/>
          <p:cNvPicPr>
            <a:picLocks noChangeAspect="1"/>
          </p:cNvPicPr>
          <p:nvPr/>
        </p:nvPicPr>
        <p:blipFill>
          <a:blip r:embed="rId1">
            <a:lum bright="18000"/>
          </a:blip>
          <a:stretch>
            <a:fillRect/>
          </a:stretch>
        </p:blipFill>
        <p:spPr>
          <a:xfrm>
            <a:off x="368300" y="11523980"/>
            <a:ext cx="544195" cy="544195"/>
          </a:xfrm>
          <a:prstGeom prst="rect">
            <a:avLst/>
          </a:prstGeom>
        </p:spPr>
      </p:pic>
      <p:sp>
        <p:nvSpPr>
          <p:cNvPr id="3" name="Rectangles 2"/>
          <p:cNvSpPr/>
          <p:nvPr/>
        </p:nvSpPr>
        <p:spPr>
          <a:xfrm rot="5400000">
            <a:off x="-212090" y="581025"/>
            <a:ext cx="1291590" cy="130810"/>
          </a:xfrm>
          <a:prstGeom prst="rect">
            <a:avLst/>
          </a:prstGeom>
          <a:gradFill>
            <a:gsLst>
              <a:gs pos="0">
                <a:srgbClr val="314D87"/>
              </a:gs>
              <a:gs pos="74000">
                <a:schemeClr val="accent1">
                  <a:lumMod val="45000"/>
                  <a:lumOff val="55000"/>
                </a:schemeClr>
              </a:gs>
              <a:gs pos="83000">
                <a:schemeClr val="accent1">
                  <a:lumMod val="45000"/>
                  <a:lumOff val="55000"/>
                </a:schemeClr>
              </a:gs>
              <a:gs pos="100000">
                <a:srgbClr val="398398"/>
              </a:gs>
            </a:gsLst>
            <a:lin ang="27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12" name="Picture 11" descr="SQL (1)"/>
          <p:cNvPicPr>
            <a:picLocks noChangeAspect="1"/>
          </p:cNvPicPr>
          <p:nvPr/>
        </p:nvPicPr>
        <p:blipFill>
          <a:blip r:embed="rId2"/>
          <a:stretch>
            <a:fillRect/>
          </a:stretch>
        </p:blipFill>
        <p:spPr>
          <a:xfrm>
            <a:off x="92075" y="6872605"/>
            <a:ext cx="6544310" cy="3682365"/>
          </a:xfrm>
          <a:prstGeom prst="rect">
            <a:avLst/>
          </a:prstGeom>
        </p:spPr>
      </p:pic>
      <p:sp>
        <p:nvSpPr>
          <p:cNvPr id="15" name="Slide Number Placeholder 14"/>
          <p:cNvSpPr>
            <a:spLocks noGrp="1"/>
          </p:cNvSpPr>
          <p:nvPr>
            <p:ph type="sldNum" sz="quarter" idx="12"/>
          </p:nvPr>
        </p:nvSpPr>
        <p:spPr>
          <a:xfrm>
            <a:off x="4843463" y="11419007"/>
            <a:ext cx="1543050" cy="649043"/>
          </a:xfrm>
        </p:spPr>
        <p:txBody>
          <a:bodyPr/>
          <a:p>
            <a:fld id="{9B618960-8005-486C-9A75-10CB2AAC16F9}" type="slidenum">
              <a:rPr lang="en-US" smtClean="0"/>
            </a:fld>
            <a:endParaRPr lang="en-US"/>
          </a:p>
        </p:txBody>
      </p:sp>
      <p:sp>
        <p:nvSpPr>
          <p:cNvPr id="16" name="Footer Placeholder 15"/>
          <p:cNvSpPr>
            <a:spLocks noGrp="1"/>
          </p:cNvSpPr>
          <p:nvPr>
            <p:ph type="ftr" sz="quarter" idx="11"/>
          </p:nvPr>
        </p:nvSpPr>
        <p:spPr>
          <a:xfrm>
            <a:off x="2271713" y="11419007"/>
            <a:ext cx="2314575" cy="649043"/>
          </a:xfrm>
        </p:spPr>
        <p:txBody>
          <a:bodyPr/>
          <a:p>
            <a:r>
              <a:rPr lang="en-US"/>
              <a:t>Dominando o Universo</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99110" y="570865"/>
            <a:ext cx="5874385" cy="612775"/>
          </a:xfrm>
          <a:prstGeom prst="rect">
            <a:avLst/>
          </a:prstGeom>
          <a:noFill/>
        </p:spPr>
        <p:txBody>
          <a:bodyPr wrap="square" rtlCol="0">
            <a:noAutofit/>
          </a:bodyPr>
          <a:p>
            <a:endParaRPr lang="pt-BR" altLang="en-US" sz="4000">
              <a:latin typeface="Impact" panose="020B0806030902050204" charset="0"/>
              <a:cs typeface="Impact" panose="020B0806030902050204" charset="0"/>
            </a:endParaRPr>
          </a:p>
        </p:txBody>
      </p:sp>
      <p:sp>
        <p:nvSpPr>
          <p:cNvPr id="5" name="Text Box 4"/>
          <p:cNvSpPr txBox="1"/>
          <p:nvPr/>
        </p:nvSpPr>
        <p:spPr>
          <a:xfrm>
            <a:off x="655320" y="1539240"/>
            <a:ext cx="5718810" cy="675005"/>
          </a:xfrm>
          <a:prstGeom prst="rect">
            <a:avLst/>
          </a:prstGeom>
          <a:noFill/>
        </p:spPr>
        <p:txBody>
          <a:bodyPr wrap="square" rtlCol="0">
            <a:noAutofit/>
          </a:bodyPr>
          <a:p>
            <a:endParaRPr lang="pt-BR" altLang="en-US" sz="3200">
              <a:latin typeface="+mj-lt"/>
              <a:cs typeface="+mj-lt"/>
            </a:endParaRPr>
          </a:p>
        </p:txBody>
      </p:sp>
      <p:sp>
        <p:nvSpPr>
          <p:cNvPr id="6" name="Text Box 5"/>
          <p:cNvSpPr txBox="1"/>
          <p:nvPr/>
        </p:nvSpPr>
        <p:spPr>
          <a:xfrm>
            <a:off x="499745" y="5042535"/>
            <a:ext cx="5866130" cy="3936365"/>
          </a:xfrm>
          <a:prstGeom prst="rect">
            <a:avLst/>
          </a:prstGeom>
          <a:noFill/>
        </p:spPr>
        <p:txBody>
          <a:bodyPr wrap="square" rtlCol="0">
            <a:noAutofit/>
          </a:bodyPr>
          <a:p>
            <a:pPr algn="just"/>
            <a:r>
              <a:rPr lang="pt-BR" altLang="en-US" sz="2400"/>
              <a:t>No exemplo acima o comando </a:t>
            </a:r>
            <a:r>
              <a:rPr lang="pt-BR" altLang="en-US" sz="2400" b="1"/>
              <a:t>EXPLAIN</a:t>
            </a:r>
            <a:r>
              <a:rPr lang="pt-BR" altLang="en-US" sz="2400"/>
              <a:t> irá retornar um plano de execução, mostrando como o SQL Server irá executar a consulta. Isso pode ajudá-lo a entender se a consulta está otimizada ou se há espaço para melhorias. Por exemplo, talvez você possa adicionar um índice para tornar a consulta mais rápida. A chave é entender o plano de execução e usar essa informação para otimizar suas consultas.</a:t>
            </a:r>
            <a:endParaRPr lang="pt-BR" altLang="en-US" sz="2400"/>
          </a:p>
        </p:txBody>
      </p:sp>
      <p:sp>
        <p:nvSpPr>
          <p:cNvPr id="3" name="Rectangles 2"/>
          <p:cNvSpPr/>
          <p:nvPr/>
        </p:nvSpPr>
        <p:spPr>
          <a:xfrm rot="5400000">
            <a:off x="-212090" y="581025"/>
            <a:ext cx="1291590" cy="130810"/>
          </a:xfrm>
          <a:prstGeom prst="rect">
            <a:avLst/>
          </a:prstGeom>
          <a:gradFill>
            <a:gsLst>
              <a:gs pos="0">
                <a:srgbClr val="314D87"/>
              </a:gs>
              <a:gs pos="74000">
                <a:schemeClr val="accent1">
                  <a:lumMod val="45000"/>
                  <a:lumOff val="55000"/>
                </a:schemeClr>
              </a:gs>
              <a:gs pos="83000">
                <a:schemeClr val="accent1">
                  <a:lumMod val="45000"/>
                  <a:lumOff val="55000"/>
                </a:schemeClr>
              </a:gs>
              <a:gs pos="100000">
                <a:srgbClr val="398398"/>
              </a:gs>
            </a:gsLst>
            <a:lin ang="27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8" name="Picture 7" descr="logo sql"/>
          <p:cNvPicPr>
            <a:picLocks noChangeAspect="1"/>
          </p:cNvPicPr>
          <p:nvPr/>
        </p:nvPicPr>
        <p:blipFill>
          <a:blip r:embed="rId1">
            <a:lum bright="18000"/>
          </a:blip>
          <a:stretch>
            <a:fillRect/>
          </a:stretch>
        </p:blipFill>
        <p:spPr>
          <a:xfrm>
            <a:off x="368300" y="11523980"/>
            <a:ext cx="544195" cy="544195"/>
          </a:xfrm>
          <a:prstGeom prst="rect">
            <a:avLst/>
          </a:prstGeom>
        </p:spPr>
      </p:pic>
      <p:pic>
        <p:nvPicPr>
          <p:cNvPr id="9" name="Picture 8" descr="SQL (2)"/>
          <p:cNvPicPr>
            <a:picLocks noChangeAspect="1"/>
          </p:cNvPicPr>
          <p:nvPr/>
        </p:nvPicPr>
        <p:blipFill>
          <a:blip r:embed="rId2"/>
          <a:stretch>
            <a:fillRect/>
          </a:stretch>
        </p:blipFill>
        <p:spPr>
          <a:xfrm>
            <a:off x="368300" y="1539240"/>
            <a:ext cx="6233795" cy="3503295"/>
          </a:xfrm>
          <a:prstGeom prst="rect">
            <a:avLst/>
          </a:prstGeom>
        </p:spPr>
      </p:pic>
      <p:sp>
        <p:nvSpPr>
          <p:cNvPr id="13" name="Slide Number Placeholder 12"/>
          <p:cNvSpPr>
            <a:spLocks noGrp="1"/>
          </p:cNvSpPr>
          <p:nvPr>
            <p:ph type="sldNum" sz="quarter" idx="12"/>
          </p:nvPr>
        </p:nvSpPr>
        <p:spPr>
          <a:xfrm>
            <a:off x="4843463" y="11419007"/>
            <a:ext cx="1543050" cy="649043"/>
          </a:xfrm>
        </p:spPr>
        <p:txBody>
          <a:bodyPr/>
          <a:p>
            <a:fld id="{9B618960-8005-486C-9A75-10CB2AAC16F9}" type="slidenum">
              <a:rPr lang="en-US" smtClean="0"/>
            </a:fld>
            <a:endParaRPr lang="en-US"/>
          </a:p>
        </p:txBody>
      </p:sp>
      <p:sp>
        <p:nvSpPr>
          <p:cNvPr id="14" name="Footer Placeholder 13"/>
          <p:cNvSpPr>
            <a:spLocks noGrp="1"/>
          </p:cNvSpPr>
          <p:nvPr>
            <p:ph type="ftr" sz="quarter" idx="11"/>
          </p:nvPr>
        </p:nvSpPr>
        <p:spPr>
          <a:xfrm>
            <a:off x="2271078" y="11419007"/>
            <a:ext cx="2314575" cy="649043"/>
          </a:xfrm>
        </p:spPr>
        <p:txBody>
          <a:bodyPr/>
          <a:p>
            <a:r>
              <a:rPr lang="en-US"/>
              <a:t>Dominando o Universo</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s 1"/>
          <p:cNvSpPr/>
          <p:nvPr/>
        </p:nvSpPr>
        <p:spPr>
          <a:xfrm>
            <a:off x="0" y="-246380"/>
            <a:ext cx="6858000" cy="12435840"/>
          </a:xfrm>
          <a:prstGeom prst="rect">
            <a:avLst/>
          </a:prstGeom>
          <a:solidFill>
            <a:srgbClr val="290E3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Text Box 3"/>
          <p:cNvSpPr txBox="1"/>
          <p:nvPr/>
        </p:nvSpPr>
        <p:spPr>
          <a:xfrm>
            <a:off x="0" y="6884670"/>
            <a:ext cx="6764655" cy="1148080"/>
          </a:xfrm>
          <a:prstGeom prst="rect">
            <a:avLst/>
          </a:prstGeom>
          <a:noFill/>
        </p:spPr>
        <p:txBody>
          <a:bodyPr wrap="square" rtlCol="0">
            <a:noAutofit/>
          </a:bodyPr>
          <a:p>
            <a:pPr algn="ctr"/>
            <a:r>
              <a:rPr lang="pt-BR" altLang="en-US" sz="7200" baseline="30000">
                <a:solidFill>
                  <a:schemeClr val="bg1"/>
                </a:solidFill>
                <a:latin typeface="Impact" panose="020B0806030902050204" charset="0"/>
                <a:cs typeface="Impact" panose="020B0806030902050204" charset="0"/>
              </a:rPr>
              <a:t>Uso Eficiente de Índices</a:t>
            </a:r>
            <a:endParaRPr lang="pt-BR" altLang="en-US" sz="7200" baseline="30000">
              <a:solidFill>
                <a:schemeClr val="bg1"/>
              </a:solidFill>
              <a:latin typeface="Impact" panose="020B0806030902050204" charset="0"/>
              <a:cs typeface="Impact" panose="020B0806030902050204" charset="0"/>
            </a:endParaRPr>
          </a:p>
        </p:txBody>
      </p:sp>
      <p:sp>
        <p:nvSpPr>
          <p:cNvPr id="3" name="Text Box 2"/>
          <p:cNvSpPr txBox="1"/>
          <p:nvPr/>
        </p:nvSpPr>
        <p:spPr>
          <a:xfrm>
            <a:off x="-111760" y="2731135"/>
            <a:ext cx="6959600" cy="3187065"/>
          </a:xfrm>
          <a:prstGeom prst="rect">
            <a:avLst/>
          </a:prstGeom>
          <a:noFill/>
          <a:extLst>
            <a:ext uri="{909E8E84-426E-40DD-AFC4-6F175D3DCCD1}">
              <a14:hiddenFill xmlns:a14="http://schemas.microsoft.com/office/drawing/2010/main">
                <a:solidFill>
                  <a:schemeClr val="tx1"/>
                </a:solidFill>
              </a14:hiddenFill>
            </a:ext>
          </a:extLst>
        </p:spPr>
        <p:txBody>
          <a:bodyPr wrap="square" rtlCol="0">
            <a:noAutofit/>
          </a:bodyPr>
          <a:p>
            <a:pPr algn="ctr"/>
            <a:r>
              <a:rPr lang="pt-BR" altLang="en-US" sz="23900">
                <a:ln>
                  <a:solidFill>
                    <a:schemeClr val="bg1"/>
                  </a:solidFill>
                </a:ln>
                <a:noFill/>
                <a:effectLst>
                  <a:glow rad="63500">
                    <a:schemeClr val="accent1">
                      <a:satMod val="175000"/>
                      <a:alpha val="40000"/>
                    </a:schemeClr>
                  </a:glow>
                </a:effectLst>
                <a:latin typeface="Impact" panose="020B0806030902050204" charset="0"/>
                <a:cs typeface="Impact" panose="020B0806030902050204" charset="0"/>
              </a:rPr>
              <a:t>02</a:t>
            </a:r>
            <a:endParaRPr lang="pt-BR" altLang="en-US" sz="23900">
              <a:ln>
                <a:solidFill>
                  <a:schemeClr val="bg1"/>
                </a:solidFill>
              </a:ln>
              <a:noFill/>
              <a:effectLst>
                <a:glow rad="63500">
                  <a:schemeClr val="accent1">
                    <a:satMod val="175000"/>
                    <a:alpha val="40000"/>
                  </a:schemeClr>
                </a:glow>
              </a:effectLst>
              <a:latin typeface="Impact" panose="020B0806030902050204" charset="0"/>
              <a:cs typeface="Impact" panose="020B0806030902050204" charset="0"/>
            </a:endParaRPr>
          </a:p>
        </p:txBody>
      </p:sp>
      <p:sp>
        <p:nvSpPr>
          <p:cNvPr id="6" name="Rectangles 5"/>
          <p:cNvSpPr/>
          <p:nvPr/>
        </p:nvSpPr>
        <p:spPr>
          <a:xfrm>
            <a:off x="356235" y="7562215"/>
            <a:ext cx="6106795" cy="116840"/>
          </a:xfrm>
          <a:prstGeom prst="rect">
            <a:avLst/>
          </a:prstGeom>
          <a:gradFill>
            <a:gsLst>
              <a:gs pos="0">
                <a:srgbClr val="314D87"/>
              </a:gs>
              <a:gs pos="74000">
                <a:schemeClr val="accent1">
                  <a:lumMod val="45000"/>
                  <a:lumOff val="55000"/>
                </a:schemeClr>
              </a:gs>
              <a:gs pos="83000">
                <a:schemeClr val="accent1">
                  <a:lumMod val="45000"/>
                  <a:lumOff val="55000"/>
                </a:schemeClr>
              </a:gs>
              <a:gs pos="100000">
                <a:srgbClr val="398398"/>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Text Box 4"/>
          <p:cNvSpPr txBox="1"/>
          <p:nvPr/>
        </p:nvSpPr>
        <p:spPr>
          <a:xfrm>
            <a:off x="655320" y="7966710"/>
            <a:ext cx="5718175" cy="1376680"/>
          </a:xfrm>
          <a:prstGeom prst="rect">
            <a:avLst/>
          </a:prstGeom>
          <a:noFill/>
        </p:spPr>
        <p:txBody>
          <a:bodyPr wrap="square" rtlCol="0">
            <a:noAutofit/>
          </a:bodyPr>
          <a:p>
            <a:pPr algn="ctr"/>
            <a:r>
              <a:rPr lang="pt-BR" altLang="en-US" sz="2400">
                <a:solidFill>
                  <a:schemeClr val="bg1"/>
                </a:solidFill>
              </a:rPr>
              <a:t>Os índices podem acelerar significativamente suas consultas, mas é crucial utilizá-los corretamente. </a:t>
            </a:r>
            <a:endParaRPr lang="pt-BR" altLang="en-US" sz="2400">
              <a:solidFill>
                <a:schemeClr val="bg1"/>
              </a:solidFill>
            </a:endParaRPr>
          </a:p>
        </p:txBody>
      </p:sp>
      <p:sp>
        <p:nvSpPr>
          <p:cNvPr id="9" name="Slide Number Placeholder 8"/>
          <p:cNvSpPr>
            <a:spLocks noGrp="1"/>
          </p:cNvSpPr>
          <p:nvPr>
            <p:ph type="sldNum" sz="quarter" idx="12"/>
          </p:nvPr>
        </p:nvSpPr>
        <p:spPr>
          <a:xfrm>
            <a:off x="4843463" y="11391702"/>
            <a:ext cx="1543050" cy="649043"/>
          </a:xfrm>
        </p:spPr>
        <p:txBody>
          <a:bodyPr/>
          <a:p>
            <a:fld id="{9B618960-8005-486C-9A75-10CB2AAC16F9}" type="slidenum">
              <a:rPr lang="en-US" smtClean="0"/>
            </a:fld>
            <a:endParaRPr lang="en-US"/>
          </a:p>
        </p:txBody>
      </p:sp>
      <p:sp>
        <p:nvSpPr>
          <p:cNvPr id="10" name="Footer Placeholder 9"/>
          <p:cNvSpPr>
            <a:spLocks noGrp="1"/>
          </p:cNvSpPr>
          <p:nvPr>
            <p:ph type="ftr" sz="quarter" idx="11"/>
          </p:nvPr>
        </p:nvSpPr>
        <p:spPr>
          <a:xfrm>
            <a:off x="2271713" y="11391702"/>
            <a:ext cx="2314575" cy="649043"/>
          </a:xfrm>
        </p:spPr>
        <p:txBody>
          <a:bodyPr/>
          <a:p>
            <a:r>
              <a:rPr lang="en-US"/>
              <a:t>Dominando o Universo</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91490" y="679450"/>
            <a:ext cx="5875020" cy="612775"/>
          </a:xfrm>
          <a:prstGeom prst="rect">
            <a:avLst/>
          </a:prstGeom>
          <a:noFill/>
        </p:spPr>
        <p:txBody>
          <a:bodyPr wrap="square" rtlCol="0">
            <a:noAutofit/>
          </a:bodyPr>
          <a:p>
            <a:pPr algn="ctr"/>
            <a:r>
              <a:rPr lang="pt-BR" altLang="en-US" sz="4000">
                <a:latin typeface="Impact" panose="020B0806030902050204" charset="0"/>
                <a:cs typeface="Impact" panose="020B0806030902050204" charset="0"/>
              </a:rPr>
              <a:t>Uso Eficiente de Índices</a:t>
            </a:r>
            <a:endParaRPr lang="pt-BR" altLang="en-US" sz="4000">
              <a:latin typeface="Impact" panose="020B0806030902050204" charset="0"/>
              <a:cs typeface="Impact" panose="020B0806030902050204" charset="0"/>
            </a:endParaRPr>
          </a:p>
        </p:txBody>
      </p:sp>
      <p:sp>
        <p:nvSpPr>
          <p:cNvPr id="6" name="Text Box 5"/>
          <p:cNvSpPr txBox="1"/>
          <p:nvPr/>
        </p:nvSpPr>
        <p:spPr>
          <a:xfrm>
            <a:off x="492125" y="1915160"/>
            <a:ext cx="5882005" cy="5909945"/>
          </a:xfrm>
          <a:prstGeom prst="rect">
            <a:avLst/>
          </a:prstGeom>
          <a:noFill/>
        </p:spPr>
        <p:txBody>
          <a:bodyPr wrap="square" rtlCol="0">
            <a:noAutofit/>
          </a:bodyPr>
          <a:p>
            <a:pPr algn="just"/>
            <a:r>
              <a:rPr lang="pt-BR" altLang="en-US" sz="2400"/>
              <a:t>Índices são como atalhos que ajudam o banco de dados a encontrar informações mais rapidamente. No entanto, como qualquer atalho, eles devem ser usados com sabedoria. Criar muitos índices pode sobrecarregar o banco de dados, tornando-o mais lento em vez de mais rápido. É como ter muitos atalhos em sua área de trabalho,  eventualmente fica difícil encontrar o que você precisa! Portanto, é importante identificar as colunas que são frequentemente usadas em cláusulas </a:t>
            </a:r>
            <a:r>
              <a:rPr lang="pt-BR" altLang="en-US" sz="2400" b="1"/>
              <a:t>WHERE</a:t>
            </a:r>
            <a:r>
              <a:rPr lang="pt-BR" altLang="en-US" sz="2400"/>
              <a:t> e </a:t>
            </a:r>
            <a:r>
              <a:rPr lang="pt-BR" altLang="en-US" sz="2400" b="1"/>
              <a:t>JOIN</a:t>
            </a:r>
            <a:r>
              <a:rPr lang="pt-BR" altLang="en-US" sz="2400"/>
              <a:t> e criar índices para elas.</a:t>
            </a:r>
            <a:endParaRPr lang="pt-BR" altLang="en-US" sz="2400"/>
          </a:p>
          <a:p>
            <a:pPr algn="just"/>
            <a:endParaRPr lang="pt-BR" altLang="en-US" sz="2400"/>
          </a:p>
          <a:p>
            <a:pPr algn="just"/>
            <a:r>
              <a:rPr lang="pt-BR" altLang="en-US" sz="2400"/>
              <a:t>Exemplos de códigos:</a:t>
            </a:r>
            <a:endParaRPr lang="pt-BR" altLang="en-US" sz="2400"/>
          </a:p>
        </p:txBody>
      </p:sp>
      <p:sp>
        <p:nvSpPr>
          <p:cNvPr id="3" name="Rectangles 2"/>
          <p:cNvSpPr/>
          <p:nvPr/>
        </p:nvSpPr>
        <p:spPr>
          <a:xfrm rot="5400000">
            <a:off x="-212090" y="581025"/>
            <a:ext cx="1291590" cy="130810"/>
          </a:xfrm>
          <a:prstGeom prst="rect">
            <a:avLst/>
          </a:prstGeom>
          <a:gradFill>
            <a:gsLst>
              <a:gs pos="0">
                <a:srgbClr val="314D87"/>
              </a:gs>
              <a:gs pos="74000">
                <a:schemeClr val="accent1">
                  <a:lumMod val="45000"/>
                  <a:lumOff val="55000"/>
                </a:schemeClr>
              </a:gs>
              <a:gs pos="83000">
                <a:schemeClr val="accent1">
                  <a:lumMod val="45000"/>
                  <a:lumOff val="55000"/>
                </a:schemeClr>
              </a:gs>
              <a:gs pos="100000">
                <a:srgbClr val="398398"/>
              </a:gs>
            </a:gsLst>
            <a:lin ang="27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8" name="Picture 7" descr="logo sql"/>
          <p:cNvPicPr>
            <a:picLocks noChangeAspect="1"/>
          </p:cNvPicPr>
          <p:nvPr/>
        </p:nvPicPr>
        <p:blipFill>
          <a:blip r:embed="rId1">
            <a:lum bright="18000"/>
          </a:blip>
          <a:stretch>
            <a:fillRect/>
          </a:stretch>
        </p:blipFill>
        <p:spPr>
          <a:xfrm>
            <a:off x="368300" y="11523980"/>
            <a:ext cx="544195" cy="544195"/>
          </a:xfrm>
          <a:prstGeom prst="rect">
            <a:avLst/>
          </a:prstGeom>
        </p:spPr>
      </p:pic>
      <p:pic>
        <p:nvPicPr>
          <p:cNvPr id="7" name="Picture 6" descr="SQL"/>
          <p:cNvPicPr>
            <a:picLocks noChangeAspect="1"/>
          </p:cNvPicPr>
          <p:nvPr/>
        </p:nvPicPr>
        <p:blipFill>
          <a:blip r:embed="rId2"/>
          <a:stretch>
            <a:fillRect/>
          </a:stretch>
        </p:blipFill>
        <p:spPr>
          <a:xfrm>
            <a:off x="499110" y="6704965"/>
            <a:ext cx="6112510" cy="3441065"/>
          </a:xfrm>
          <a:prstGeom prst="rect">
            <a:avLst/>
          </a:prstGeom>
        </p:spPr>
      </p:pic>
      <p:sp>
        <p:nvSpPr>
          <p:cNvPr id="11" name="Slide Number Placeholder 10"/>
          <p:cNvSpPr>
            <a:spLocks noGrp="1"/>
          </p:cNvSpPr>
          <p:nvPr>
            <p:ph type="sldNum" sz="quarter" idx="12"/>
          </p:nvPr>
        </p:nvSpPr>
        <p:spPr>
          <a:xfrm>
            <a:off x="4830128" y="11419007"/>
            <a:ext cx="1543050" cy="649043"/>
          </a:xfrm>
        </p:spPr>
        <p:txBody>
          <a:bodyPr/>
          <a:p>
            <a:fld id="{9B618960-8005-486C-9A75-10CB2AAC16F9}" type="slidenum">
              <a:rPr lang="en-US" smtClean="0"/>
            </a:fld>
            <a:endParaRPr lang="en-US"/>
          </a:p>
        </p:txBody>
      </p:sp>
      <p:sp>
        <p:nvSpPr>
          <p:cNvPr id="12" name="Footer Placeholder 11"/>
          <p:cNvSpPr>
            <a:spLocks noGrp="1"/>
          </p:cNvSpPr>
          <p:nvPr>
            <p:ph type="ftr" sz="quarter" idx="11"/>
          </p:nvPr>
        </p:nvSpPr>
        <p:spPr>
          <a:xfrm>
            <a:off x="2271713" y="11419007"/>
            <a:ext cx="2314575" cy="649043"/>
          </a:xfrm>
        </p:spPr>
        <p:txBody>
          <a:bodyPr/>
          <a:p>
            <a:r>
              <a:rPr lang="en-US"/>
              <a:t>Dominando o Universo</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655320" y="1539240"/>
            <a:ext cx="5718810" cy="675005"/>
          </a:xfrm>
          <a:prstGeom prst="rect">
            <a:avLst/>
          </a:prstGeom>
          <a:noFill/>
        </p:spPr>
        <p:txBody>
          <a:bodyPr wrap="square" rtlCol="0">
            <a:noAutofit/>
          </a:bodyPr>
          <a:p>
            <a:endParaRPr lang="pt-BR" altLang="en-US" sz="3200">
              <a:latin typeface="+mj-lt"/>
              <a:cs typeface="+mj-lt"/>
            </a:endParaRPr>
          </a:p>
        </p:txBody>
      </p:sp>
      <p:sp>
        <p:nvSpPr>
          <p:cNvPr id="6" name="Text Box 5"/>
          <p:cNvSpPr txBox="1"/>
          <p:nvPr/>
        </p:nvSpPr>
        <p:spPr>
          <a:xfrm>
            <a:off x="655320" y="7790180"/>
            <a:ext cx="5719445" cy="2943225"/>
          </a:xfrm>
          <a:prstGeom prst="rect">
            <a:avLst/>
          </a:prstGeom>
          <a:noFill/>
        </p:spPr>
        <p:txBody>
          <a:bodyPr wrap="square" rtlCol="0">
            <a:noAutofit/>
          </a:bodyPr>
          <a:p>
            <a:pPr algn="just"/>
            <a:r>
              <a:rPr lang="pt-BR" altLang="en-US" sz="2400"/>
              <a:t>Esses índices ajudarão a acelerar as consultas que usam as colunas </a:t>
            </a:r>
            <a:r>
              <a:rPr lang="pt-BR" altLang="en-US" sz="2400" b="1"/>
              <a:t>Salario</a:t>
            </a:r>
            <a:r>
              <a:rPr lang="pt-BR" altLang="en-US" sz="2400"/>
              <a:t> e </a:t>
            </a:r>
            <a:r>
              <a:rPr lang="pt-BR" altLang="en-US" sz="2400" b="1"/>
              <a:t>DepartamentoID</a:t>
            </a:r>
            <a:r>
              <a:rPr lang="pt-BR" altLang="en-US" sz="2400"/>
              <a:t> nas cláusulas </a:t>
            </a:r>
            <a:r>
              <a:rPr lang="pt-BR" altLang="en-US" sz="2400" b="1"/>
              <a:t>WHERE</a:t>
            </a:r>
            <a:r>
              <a:rPr lang="pt-BR" altLang="en-US" sz="2400"/>
              <a:t> e </a:t>
            </a:r>
            <a:r>
              <a:rPr lang="pt-BR" altLang="en-US" sz="2400" b="1"/>
              <a:t>JOIN</a:t>
            </a:r>
            <a:r>
              <a:rPr lang="pt-BR" altLang="en-US" sz="2400"/>
              <a:t>. Lembre-se, a chave é usar índices de maneira eficiente para otimizar suas consultas SQL.</a:t>
            </a:r>
            <a:endParaRPr lang="pt-BR" altLang="en-US" sz="2400"/>
          </a:p>
        </p:txBody>
      </p:sp>
      <p:sp>
        <p:nvSpPr>
          <p:cNvPr id="3" name="Rectangles 2"/>
          <p:cNvSpPr/>
          <p:nvPr/>
        </p:nvSpPr>
        <p:spPr>
          <a:xfrm rot="5400000">
            <a:off x="-212090" y="581025"/>
            <a:ext cx="1291590" cy="130810"/>
          </a:xfrm>
          <a:prstGeom prst="rect">
            <a:avLst/>
          </a:prstGeom>
          <a:gradFill>
            <a:gsLst>
              <a:gs pos="0">
                <a:srgbClr val="314D87"/>
              </a:gs>
              <a:gs pos="74000">
                <a:schemeClr val="accent1">
                  <a:lumMod val="45000"/>
                  <a:lumOff val="55000"/>
                </a:schemeClr>
              </a:gs>
              <a:gs pos="83000">
                <a:schemeClr val="accent1">
                  <a:lumMod val="45000"/>
                  <a:lumOff val="55000"/>
                </a:schemeClr>
              </a:gs>
              <a:gs pos="100000">
                <a:srgbClr val="398398"/>
              </a:gs>
            </a:gsLst>
            <a:lin ang="27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8" name="Picture 7" descr="logo sql"/>
          <p:cNvPicPr>
            <a:picLocks noChangeAspect="1"/>
          </p:cNvPicPr>
          <p:nvPr/>
        </p:nvPicPr>
        <p:blipFill>
          <a:blip r:embed="rId1">
            <a:lum bright="18000"/>
          </a:blip>
          <a:stretch>
            <a:fillRect/>
          </a:stretch>
        </p:blipFill>
        <p:spPr>
          <a:xfrm>
            <a:off x="368300" y="11523980"/>
            <a:ext cx="544195" cy="544195"/>
          </a:xfrm>
          <a:prstGeom prst="rect">
            <a:avLst/>
          </a:prstGeom>
        </p:spPr>
      </p:pic>
      <p:pic>
        <p:nvPicPr>
          <p:cNvPr id="4" name="Picture 3" descr="SQL (1)"/>
          <p:cNvPicPr>
            <a:picLocks noChangeAspect="1"/>
          </p:cNvPicPr>
          <p:nvPr/>
        </p:nvPicPr>
        <p:blipFill>
          <a:blip r:embed="rId2"/>
          <a:stretch>
            <a:fillRect/>
          </a:stretch>
        </p:blipFill>
        <p:spPr>
          <a:xfrm>
            <a:off x="-1699895" y="1737360"/>
            <a:ext cx="10257790" cy="5770880"/>
          </a:xfrm>
          <a:prstGeom prst="rect">
            <a:avLst/>
          </a:prstGeom>
        </p:spPr>
      </p:pic>
      <p:sp>
        <p:nvSpPr>
          <p:cNvPr id="10" name="Slide Number Placeholder 9"/>
          <p:cNvSpPr>
            <a:spLocks noGrp="1"/>
          </p:cNvSpPr>
          <p:nvPr>
            <p:ph type="sldNum" sz="quarter" idx="12"/>
          </p:nvPr>
        </p:nvSpPr>
        <p:spPr>
          <a:xfrm>
            <a:off x="4830763" y="11419007"/>
            <a:ext cx="1543050" cy="649043"/>
          </a:xfrm>
        </p:spPr>
        <p:txBody>
          <a:bodyPr/>
          <a:p>
            <a:fld id="{9B618960-8005-486C-9A75-10CB2AAC16F9}" type="slidenum">
              <a:rPr lang="en-US" smtClean="0"/>
            </a:fld>
            <a:endParaRPr lang="en-US"/>
          </a:p>
        </p:txBody>
      </p:sp>
      <p:sp>
        <p:nvSpPr>
          <p:cNvPr id="11" name="Footer Placeholder 10"/>
          <p:cNvSpPr>
            <a:spLocks noGrp="1"/>
          </p:cNvSpPr>
          <p:nvPr>
            <p:ph type="ftr" sz="quarter" idx="11"/>
          </p:nvPr>
        </p:nvSpPr>
        <p:spPr>
          <a:xfrm>
            <a:off x="2271078" y="11419007"/>
            <a:ext cx="2314575" cy="649043"/>
          </a:xfrm>
        </p:spPr>
        <p:txBody>
          <a:bodyPr/>
          <a:p>
            <a:r>
              <a:rPr lang="en-US"/>
              <a:t>Dominando o Universo</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s 1"/>
          <p:cNvSpPr/>
          <p:nvPr/>
        </p:nvSpPr>
        <p:spPr>
          <a:xfrm>
            <a:off x="0" y="-246380"/>
            <a:ext cx="6858000" cy="12435840"/>
          </a:xfrm>
          <a:prstGeom prst="rect">
            <a:avLst/>
          </a:prstGeom>
          <a:solidFill>
            <a:srgbClr val="290E3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Text Box 3"/>
          <p:cNvSpPr txBox="1"/>
          <p:nvPr/>
        </p:nvSpPr>
        <p:spPr>
          <a:xfrm>
            <a:off x="93345" y="6304915"/>
            <a:ext cx="6764655" cy="1148080"/>
          </a:xfrm>
          <a:prstGeom prst="rect">
            <a:avLst/>
          </a:prstGeom>
          <a:noFill/>
        </p:spPr>
        <p:txBody>
          <a:bodyPr wrap="square" rtlCol="0">
            <a:noAutofit/>
          </a:bodyPr>
          <a:p>
            <a:pPr algn="ctr"/>
            <a:r>
              <a:rPr lang="pt-BR" altLang="en-US" sz="7200" baseline="30000">
                <a:solidFill>
                  <a:schemeClr val="bg1"/>
                </a:solidFill>
                <a:latin typeface="Impact" panose="020B0806030902050204" charset="0"/>
                <a:cs typeface="Impact" panose="020B0806030902050204" charset="0"/>
              </a:rPr>
              <a:t>Evitando Funções em Cláusulas WHERE</a:t>
            </a:r>
            <a:endParaRPr lang="pt-BR" altLang="en-US" sz="7200" baseline="30000">
              <a:solidFill>
                <a:schemeClr val="bg1"/>
              </a:solidFill>
              <a:latin typeface="Impact" panose="020B0806030902050204" charset="0"/>
              <a:cs typeface="Impact" panose="020B0806030902050204" charset="0"/>
            </a:endParaRPr>
          </a:p>
        </p:txBody>
      </p:sp>
      <p:sp>
        <p:nvSpPr>
          <p:cNvPr id="3" name="Text Box 2"/>
          <p:cNvSpPr txBox="1"/>
          <p:nvPr/>
        </p:nvSpPr>
        <p:spPr>
          <a:xfrm>
            <a:off x="-111760" y="2731135"/>
            <a:ext cx="6959600" cy="3187065"/>
          </a:xfrm>
          <a:prstGeom prst="rect">
            <a:avLst/>
          </a:prstGeom>
          <a:noFill/>
          <a:extLst>
            <a:ext uri="{909E8E84-426E-40DD-AFC4-6F175D3DCCD1}">
              <a14:hiddenFill xmlns:a14="http://schemas.microsoft.com/office/drawing/2010/main">
                <a:solidFill>
                  <a:schemeClr val="tx1"/>
                </a:solidFill>
              </a14:hiddenFill>
            </a:ext>
          </a:extLst>
        </p:spPr>
        <p:txBody>
          <a:bodyPr wrap="square" rtlCol="0">
            <a:noAutofit/>
          </a:bodyPr>
          <a:p>
            <a:pPr algn="ctr"/>
            <a:r>
              <a:rPr lang="pt-BR" altLang="en-US" sz="23900">
                <a:ln>
                  <a:solidFill>
                    <a:schemeClr val="bg1"/>
                  </a:solidFill>
                </a:ln>
                <a:noFill/>
                <a:effectLst>
                  <a:glow rad="63500">
                    <a:schemeClr val="accent1">
                      <a:satMod val="175000"/>
                      <a:alpha val="40000"/>
                    </a:schemeClr>
                  </a:glow>
                </a:effectLst>
                <a:latin typeface="Impact" panose="020B0806030902050204" charset="0"/>
                <a:cs typeface="Impact" panose="020B0806030902050204" charset="0"/>
              </a:rPr>
              <a:t>03</a:t>
            </a:r>
            <a:endParaRPr lang="pt-BR" altLang="en-US" sz="23900">
              <a:ln>
                <a:solidFill>
                  <a:schemeClr val="bg1"/>
                </a:solidFill>
              </a:ln>
              <a:noFill/>
              <a:effectLst>
                <a:glow rad="63500">
                  <a:schemeClr val="accent1">
                    <a:satMod val="175000"/>
                    <a:alpha val="40000"/>
                  </a:schemeClr>
                </a:glow>
              </a:effectLst>
              <a:latin typeface="Impact" panose="020B0806030902050204" charset="0"/>
              <a:cs typeface="Impact" panose="020B0806030902050204" charset="0"/>
            </a:endParaRPr>
          </a:p>
        </p:txBody>
      </p:sp>
      <p:sp>
        <p:nvSpPr>
          <p:cNvPr id="6" name="Rectangles 5"/>
          <p:cNvSpPr/>
          <p:nvPr/>
        </p:nvSpPr>
        <p:spPr>
          <a:xfrm>
            <a:off x="356235" y="7562215"/>
            <a:ext cx="6106795" cy="116840"/>
          </a:xfrm>
          <a:prstGeom prst="rect">
            <a:avLst/>
          </a:prstGeom>
          <a:gradFill>
            <a:gsLst>
              <a:gs pos="0">
                <a:srgbClr val="314D87"/>
              </a:gs>
              <a:gs pos="74000">
                <a:schemeClr val="accent1">
                  <a:lumMod val="45000"/>
                  <a:lumOff val="55000"/>
                </a:schemeClr>
              </a:gs>
              <a:gs pos="83000">
                <a:schemeClr val="accent1">
                  <a:lumMod val="45000"/>
                  <a:lumOff val="55000"/>
                </a:schemeClr>
              </a:gs>
              <a:gs pos="100000">
                <a:srgbClr val="398398"/>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Text Box 4"/>
          <p:cNvSpPr txBox="1"/>
          <p:nvPr/>
        </p:nvSpPr>
        <p:spPr>
          <a:xfrm>
            <a:off x="655320" y="7966710"/>
            <a:ext cx="5718175" cy="1289050"/>
          </a:xfrm>
          <a:prstGeom prst="rect">
            <a:avLst/>
          </a:prstGeom>
          <a:noFill/>
        </p:spPr>
        <p:txBody>
          <a:bodyPr wrap="square" rtlCol="0">
            <a:noAutofit/>
          </a:bodyPr>
          <a:p>
            <a:pPr algn="ctr"/>
            <a:r>
              <a:rPr lang="pt-BR" altLang="en-US" sz="2400">
                <a:solidFill>
                  <a:schemeClr val="bg1"/>
                </a:solidFill>
              </a:rPr>
              <a:t>O uso de funções em cláusulas WHERE pode impedir o uso de índices e prejudicar o desempenho da consulta.</a:t>
            </a:r>
            <a:endParaRPr lang="pt-BR" altLang="en-US" sz="2400">
              <a:solidFill>
                <a:schemeClr val="bg1"/>
              </a:solidFill>
            </a:endParaRPr>
          </a:p>
        </p:txBody>
      </p:sp>
      <p:sp>
        <p:nvSpPr>
          <p:cNvPr id="9" name="Slide Number Placeholder 8"/>
          <p:cNvSpPr>
            <a:spLocks noGrp="1"/>
          </p:cNvSpPr>
          <p:nvPr>
            <p:ph type="sldNum" sz="quarter" idx="12"/>
          </p:nvPr>
        </p:nvSpPr>
        <p:spPr>
          <a:xfrm>
            <a:off x="4830128" y="11421547"/>
            <a:ext cx="1543050" cy="649043"/>
          </a:xfrm>
        </p:spPr>
        <p:txBody>
          <a:bodyPr/>
          <a:p>
            <a:fld id="{9B618960-8005-486C-9A75-10CB2AAC16F9}" type="slidenum">
              <a:rPr lang="en-US" smtClean="0"/>
            </a:fld>
            <a:endParaRPr lang="en-US"/>
          </a:p>
        </p:txBody>
      </p:sp>
      <p:sp>
        <p:nvSpPr>
          <p:cNvPr id="10" name="Footer Placeholder 9"/>
          <p:cNvSpPr>
            <a:spLocks noGrp="1"/>
          </p:cNvSpPr>
          <p:nvPr>
            <p:ph type="ftr" sz="quarter" idx="11"/>
          </p:nvPr>
        </p:nvSpPr>
        <p:spPr>
          <a:xfrm>
            <a:off x="2271078" y="11421547"/>
            <a:ext cx="2314575" cy="649043"/>
          </a:xfrm>
        </p:spPr>
        <p:txBody>
          <a:bodyPr/>
          <a:p>
            <a:r>
              <a:rPr lang="en-US"/>
              <a:t>Dominando o Universo</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7513</Words>
  <Application>WPS Presentation</Application>
  <PresentationFormat>Widescreen</PresentationFormat>
  <Paragraphs>206</Paragraphs>
  <Slides>23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vt:lpstr>
      <vt:lpstr>SimSun</vt:lpstr>
      <vt:lpstr>Wingdings</vt:lpstr>
      <vt:lpstr>Segoe UI Black</vt:lpstr>
      <vt:lpstr>Impact</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Jhulliano</cp:lastModifiedBy>
  <cp:revision>54</cp:revision>
  <dcterms:created xsi:type="dcterms:W3CDTF">2024-05-06T16:17:00Z</dcterms:created>
  <dcterms:modified xsi:type="dcterms:W3CDTF">2024-05-09T17:12:11Z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1B427A65ABB845E8AD23C0834239FEBB_11</vt:lpwstr>
  </property>
  <property fmtid="{D5CDD505-2E9C-101B-9397-08002B2CF9AE}" pid="3" name="KSOProductBuildVer">
    <vt:lpwstr>1033-12.2.0.13472</vt:lpwstr>
  </property>
</Properties>
</file>