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4"/>
  </p:notesMasterIdLst>
  <p:sldIdLst>
    <p:sldId id="256" r:id="rId2"/>
    <p:sldId id="280" r:id="rId3"/>
    <p:sldId id="269" r:id="rId4"/>
    <p:sldId id="263" r:id="rId5"/>
    <p:sldId id="258" r:id="rId6"/>
    <p:sldId id="260" r:id="rId7"/>
    <p:sldId id="261" r:id="rId8"/>
    <p:sldId id="266" r:id="rId9"/>
    <p:sldId id="262" r:id="rId10"/>
    <p:sldId id="264" r:id="rId11"/>
    <p:sldId id="267" r:id="rId12"/>
    <p:sldId id="268" r:id="rId13"/>
    <p:sldId id="271" r:id="rId14"/>
    <p:sldId id="273" r:id="rId15"/>
    <p:sldId id="275" r:id="rId16"/>
    <p:sldId id="276" r:id="rId17"/>
    <p:sldId id="277" r:id="rId18"/>
    <p:sldId id="278" r:id="rId19"/>
    <p:sldId id="272" r:id="rId20"/>
    <p:sldId id="279" r:id="rId21"/>
    <p:sldId id="281" r:id="rId22"/>
    <p:sldId id="25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763" autoAdjust="0"/>
  </p:normalViewPr>
  <p:slideViewPr>
    <p:cSldViewPr snapToGrid="0">
      <p:cViewPr>
        <p:scale>
          <a:sx n="66" d="100"/>
          <a:sy n="66" d="100"/>
        </p:scale>
        <p:origin x="87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14247-EE84-449C-BED2-EC0583F6A743}" type="datetimeFigureOut">
              <a:rPr lang="en-PH" smtClean="0"/>
              <a:t>26/09/2023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FEFC68-CA18-41C7-A1A6-EFCA69D1B7B7}" type="slidenum">
              <a:rPr lang="en-PH" smtClean="0"/>
              <a:t>‹#›</a:t>
            </a:fld>
            <a:endParaRPr lang="en-PH"/>
          </a:p>
        </p:txBody>
      </p:sp>
    </p:spTree>
    <p:extLst>
      <p:ext uri="{BB962C8B-B14F-4D97-AF65-F5344CB8AC3E}">
        <p14:creationId xmlns:p14="http://schemas.microsoft.com/office/powerpoint/2010/main" val="3568607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User_(computing)" TargetMode="External"/><Relationship Id="rId7" Type="http://schemas.openxmlformats.org/officeDocument/2006/relationships/hyperlink" Target="https://en.wikipedia.org/wiki/Computer_hardwar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Operating_system" TargetMode="External"/><Relationship Id="rId5" Type="http://schemas.openxmlformats.org/officeDocument/2006/relationships/hyperlink" Target="https://en.wikipedia.org/wiki/Desktop_computer" TargetMode="External"/><Relationship Id="rId4" Type="http://schemas.openxmlformats.org/officeDocument/2006/relationships/hyperlink" Target="https://en.wikipedia.org/wiki/Application_softwar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28FEFC68-CA18-41C7-A1A6-EFCA69D1B7B7}" type="slidenum">
              <a:rPr lang="en-PH" smtClean="0"/>
              <a:t>1</a:t>
            </a:fld>
            <a:endParaRPr lang="en-PH"/>
          </a:p>
        </p:txBody>
      </p:sp>
    </p:spTree>
    <p:extLst>
      <p:ext uri="{BB962C8B-B14F-4D97-AF65-F5344CB8AC3E}">
        <p14:creationId xmlns:p14="http://schemas.microsoft.com/office/powerpoint/2010/main" val="3593812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Programming in machine language is a tedious process. Moreover, programs written in machine language are very difficult to read and modify. For this reason, assembly language was created in the early days of computing as an alternative to machine languages. Assembly language uses a short descriptive word, known as mnemonic, to represent each of the machine language instructions. For example, the mnemonic add typically means to add numbers and sub means to subtract numbers. To add the numbers 2 and 3 and get the result, you might write an instruction in assembly code like this: </a:t>
            </a:r>
          </a:p>
          <a:p>
            <a:endParaRPr lang="en-US" b="1" dirty="0"/>
          </a:p>
          <a:p>
            <a:r>
              <a:rPr lang="en-US" b="1" dirty="0"/>
              <a:t>add 2, 3, result </a:t>
            </a:r>
          </a:p>
          <a:p>
            <a:endParaRPr lang="en-US" dirty="0"/>
          </a:p>
          <a:p>
            <a:r>
              <a:rPr lang="en-US" dirty="0"/>
              <a:t>Assembly languages were developed to make programming easier. However, because the computer cannot understand assembly language, another program—called an assembler—is used to translate assembly-language programs into machine code.</a:t>
            </a:r>
          </a:p>
          <a:p>
            <a:endParaRPr lang="en-US" dirty="0"/>
          </a:p>
          <a:p>
            <a:r>
              <a:rPr lang="en-US" dirty="0"/>
              <a:t>Writing code in assembly language is easier than in machine language. However, it is still tedious to write code in assembly language. An instruction in assembly language essentially corresponds to an instruction in machine code. Writing in assembly requires that you know how the CPU works. Assembly language is referred to as a low-level language, because assembly language is close in nature to machine language and is machine dependent.</a:t>
            </a:r>
            <a:endParaRPr lang="en-PH" dirty="0"/>
          </a:p>
        </p:txBody>
      </p:sp>
      <p:sp>
        <p:nvSpPr>
          <p:cNvPr id="4" name="Slide Number Placeholder 3"/>
          <p:cNvSpPr>
            <a:spLocks noGrp="1"/>
          </p:cNvSpPr>
          <p:nvPr>
            <p:ph type="sldNum" sz="quarter" idx="5"/>
          </p:nvPr>
        </p:nvSpPr>
        <p:spPr/>
        <p:txBody>
          <a:bodyPr/>
          <a:lstStyle/>
          <a:p>
            <a:fld id="{28FEFC68-CA18-41C7-A1A6-EFCA69D1B7B7}" type="slidenum">
              <a:rPr lang="en-PH" smtClean="0"/>
              <a:t>10</a:t>
            </a:fld>
            <a:endParaRPr lang="en-PH"/>
          </a:p>
        </p:txBody>
      </p:sp>
    </p:spTree>
    <p:extLst>
      <p:ext uri="{BB962C8B-B14F-4D97-AF65-F5344CB8AC3E}">
        <p14:creationId xmlns:p14="http://schemas.microsoft.com/office/powerpoint/2010/main" val="2229782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28FEFC68-CA18-41C7-A1A6-EFCA69D1B7B7}" type="slidenum">
              <a:rPr lang="en-PH" smtClean="0"/>
              <a:t>11</a:t>
            </a:fld>
            <a:endParaRPr lang="en-PH"/>
          </a:p>
        </p:txBody>
      </p:sp>
    </p:spTree>
    <p:extLst>
      <p:ext uri="{BB962C8B-B14F-4D97-AF65-F5344CB8AC3E}">
        <p14:creationId xmlns:p14="http://schemas.microsoft.com/office/powerpoint/2010/main" val="3614453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US" dirty="0"/>
              <a:t>An interpreter translates and executes a program one statement at a time. </a:t>
            </a:r>
          </a:p>
          <a:p>
            <a:pPr marL="228600" indent="-228600">
              <a:buAutoNum type="alphaLcParenBoth"/>
            </a:pPr>
            <a:r>
              <a:rPr lang="en-US" dirty="0"/>
              <a:t>A compiler translates the entire source program into a machine-language file for execution.</a:t>
            </a:r>
            <a:endParaRPr lang="en-PH" dirty="0"/>
          </a:p>
          <a:p>
            <a:pPr marL="228600" indent="-228600">
              <a:buAutoNum type="alphaLcParenBoth"/>
            </a:pPr>
            <a:r>
              <a:rPr lang="en-US" dirty="0"/>
              <a:t>Python code is executed using an interpreter. Most other programming languages are processed using a compiler</a:t>
            </a:r>
          </a:p>
        </p:txBody>
      </p:sp>
      <p:sp>
        <p:nvSpPr>
          <p:cNvPr id="4" name="Slide Number Placeholder 3"/>
          <p:cNvSpPr>
            <a:spLocks noGrp="1"/>
          </p:cNvSpPr>
          <p:nvPr>
            <p:ph type="sldNum" sz="quarter" idx="5"/>
          </p:nvPr>
        </p:nvSpPr>
        <p:spPr/>
        <p:txBody>
          <a:bodyPr/>
          <a:lstStyle/>
          <a:p>
            <a:fld id="{28FEFC68-CA18-41C7-A1A6-EFCA69D1B7B7}" type="slidenum">
              <a:rPr lang="en-PH" smtClean="0"/>
              <a:t>13</a:t>
            </a:fld>
            <a:endParaRPr lang="en-PH"/>
          </a:p>
        </p:txBody>
      </p:sp>
    </p:spTree>
    <p:extLst>
      <p:ext uri="{BB962C8B-B14F-4D97-AF65-F5344CB8AC3E}">
        <p14:creationId xmlns:p14="http://schemas.microsoft.com/office/powerpoint/2010/main" val="2685072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effectLst/>
                <a:latin typeface="Söhne"/>
              </a:rPr>
              <a:t>The CPU primarily understands machine code, which consists of binary instructions represented as 0s and 1s.</a:t>
            </a:r>
            <a:endParaRPr lang="en-PH" b="0" i="0" dirty="0">
              <a:effectLst/>
              <a:latin typeface="Söhne"/>
            </a:endParaRPr>
          </a:p>
          <a:p>
            <a:pPr marL="171450" indent="-171450" algn="l">
              <a:buFont typeface="Arial" panose="020B0604020202020204" pitchFamily="34" charset="0"/>
              <a:buChar char="•"/>
            </a:pPr>
            <a:r>
              <a:rPr lang="en-US" b="0" i="0" dirty="0">
                <a:effectLst/>
                <a:latin typeface="Söhne"/>
              </a:rPr>
              <a:t>Assembly language is a low-level programming language that represents machine code instructions using human-readable symbols and mnemonics. It offers direct control over hardware and is used for optimizing specific tasks.</a:t>
            </a:r>
          </a:p>
          <a:p>
            <a:pPr marL="171450" indent="-171450" algn="l">
              <a:buFont typeface="Arial" panose="020B0604020202020204" pitchFamily="34" charset="0"/>
              <a:buChar char="•"/>
            </a:pPr>
            <a:r>
              <a:rPr lang="en-US" b="0" i="0" dirty="0">
                <a:effectLst/>
                <a:latin typeface="Söhne"/>
              </a:rPr>
              <a:t>An assembler is a tool that converts assembly language code into machine code for execution by a computer's CPU.</a:t>
            </a:r>
          </a:p>
          <a:p>
            <a:pPr marL="171450" indent="-171450" algn="l">
              <a:buFont typeface="Arial" panose="020B0604020202020204" pitchFamily="34" charset="0"/>
              <a:buChar char="•"/>
            </a:pPr>
            <a:r>
              <a:rPr lang="en-US" b="0" i="0" dirty="0">
                <a:effectLst/>
                <a:latin typeface="Söhne"/>
              </a:rPr>
              <a:t>A high-level programming language is designed for human-readable coding and abstracts low-level hardware details for ease of use in software development.</a:t>
            </a:r>
          </a:p>
          <a:p>
            <a:pPr marL="171450" indent="-171450" algn="l">
              <a:buFont typeface="Arial" panose="020B0604020202020204" pitchFamily="34" charset="0"/>
              <a:buChar char="•"/>
            </a:pPr>
            <a:endParaRPr lang="en-US" b="0" i="0" dirty="0">
              <a:effectLst/>
              <a:latin typeface="Söhne"/>
            </a:endParaRPr>
          </a:p>
          <a:p>
            <a:pPr marL="171450" indent="-171450" algn="l">
              <a:buFont typeface="Arial" panose="020B0604020202020204" pitchFamily="34" charset="0"/>
              <a:buChar char="•"/>
            </a:pPr>
            <a:r>
              <a:rPr lang="en-US" b="0" i="0" dirty="0">
                <a:solidFill>
                  <a:srgbClr val="374151"/>
                </a:solidFill>
                <a:effectLst/>
                <a:latin typeface="Söhne"/>
              </a:rPr>
              <a:t>An interpreter is a program that reads and executes high-level code line by line, translating it into machine code on-the-fly.</a:t>
            </a:r>
          </a:p>
          <a:p>
            <a:pPr marL="171450" indent="-171450" algn="l">
              <a:buFont typeface="Arial" panose="020B0604020202020204" pitchFamily="34" charset="0"/>
              <a:buChar char="•"/>
            </a:pPr>
            <a:r>
              <a:rPr lang="en-US" b="0" i="0" dirty="0">
                <a:solidFill>
                  <a:srgbClr val="374151"/>
                </a:solidFill>
                <a:effectLst/>
                <a:latin typeface="Söhne"/>
              </a:rPr>
              <a:t>A compiler is a program that translates entire high-level code into machine code all at once, producing a separate executable file.</a:t>
            </a:r>
          </a:p>
          <a:p>
            <a:pPr marL="171450" indent="-171450" algn="l">
              <a:buFont typeface="Arial" panose="020B0604020202020204" pitchFamily="34" charset="0"/>
              <a:buChar char="•"/>
            </a:pPr>
            <a:endParaRPr lang="en-US" b="0" i="0" dirty="0">
              <a:solidFill>
                <a:srgbClr val="374151"/>
              </a:solidFill>
              <a:effectLst/>
              <a:latin typeface="Söhne"/>
            </a:endParaRPr>
          </a:p>
          <a:p>
            <a:pPr marL="285750" indent="-285750" algn="just">
              <a:buFont typeface="Arial" panose="020B0604020202020204" pitchFamily="34" charset="0"/>
              <a:buChar char="•"/>
            </a:pPr>
            <a:r>
              <a:rPr lang="en-US" dirty="0"/>
              <a:t>Controlling and monitoring system activities.</a:t>
            </a:r>
          </a:p>
          <a:p>
            <a:pPr marL="285750" indent="-285750" algn="just">
              <a:buFont typeface="Arial" panose="020B0604020202020204" pitchFamily="34" charset="0"/>
              <a:buChar char="•"/>
            </a:pPr>
            <a:r>
              <a:rPr lang="en-US" dirty="0"/>
              <a:t>Allocating and assigning system resources.</a:t>
            </a:r>
          </a:p>
          <a:p>
            <a:pPr marL="285750" indent="-285750" algn="just">
              <a:buFont typeface="Arial" panose="020B0604020202020204" pitchFamily="34" charset="0"/>
              <a:buChar char="•"/>
            </a:pPr>
            <a:r>
              <a:rPr lang="en-US" dirty="0"/>
              <a:t>Scheduling operations.</a:t>
            </a:r>
            <a:endParaRPr lang="en-PH" dirty="0"/>
          </a:p>
          <a:p>
            <a:pPr marL="171450" indent="-171450" algn="l">
              <a:buFont typeface="Arial" panose="020B0604020202020204" pitchFamily="34" charset="0"/>
              <a:buChar char="•"/>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28FEFC68-CA18-41C7-A1A6-EFCA69D1B7B7}" type="slidenum">
              <a:rPr lang="en-PH" smtClean="0"/>
              <a:t>19</a:t>
            </a:fld>
            <a:endParaRPr lang="en-PH"/>
          </a:p>
        </p:txBody>
      </p:sp>
    </p:spTree>
    <p:extLst>
      <p:ext uri="{BB962C8B-B14F-4D97-AF65-F5344CB8AC3E}">
        <p14:creationId xmlns:p14="http://schemas.microsoft.com/office/powerpoint/2010/main" val="760865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28FEFC68-CA18-41C7-A1A6-EFCA69D1B7B7}" type="slidenum">
              <a:rPr lang="en-PH" smtClean="0"/>
              <a:t>22</a:t>
            </a:fld>
            <a:endParaRPr lang="en-PH"/>
          </a:p>
        </p:txBody>
      </p:sp>
    </p:spTree>
    <p:extLst>
      <p:ext uri="{BB962C8B-B14F-4D97-AF65-F5344CB8AC3E}">
        <p14:creationId xmlns:p14="http://schemas.microsoft.com/office/powerpoint/2010/main" val="2792933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It's important to note that while Babbage's design had these intended purposes, the Analytical Engine was never built during his lifetime due to various technical and financial challenges. Ada Lovelace's contributions, particularly her notes on the machine and her insights into programming it, played a significant role in recognizing the broader potential of the Analytical Engine as a general-purpose computing machine, capable of executing instructions to perform various tasks beyond mathematical calculations. Lovelace's work laid the foundation for modern computer programming and earned her the title of the world's first computer programmer.</a:t>
            </a:r>
            <a:endParaRPr lang="en-PH" dirty="0"/>
          </a:p>
        </p:txBody>
      </p:sp>
      <p:sp>
        <p:nvSpPr>
          <p:cNvPr id="4" name="Slide Number Placeholder 3"/>
          <p:cNvSpPr>
            <a:spLocks noGrp="1"/>
          </p:cNvSpPr>
          <p:nvPr>
            <p:ph type="sldNum" sz="quarter" idx="5"/>
          </p:nvPr>
        </p:nvSpPr>
        <p:spPr/>
        <p:txBody>
          <a:bodyPr/>
          <a:lstStyle/>
          <a:p>
            <a:fld id="{28FEFC68-CA18-41C7-A1A6-EFCA69D1B7B7}" type="slidenum">
              <a:rPr lang="en-PH" smtClean="0"/>
              <a:t>2</a:t>
            </a:fld>
            <a:endParaRPr lang="en-PH"/>
          </a:p>
        </p:txBody>
      </p:sp>
    </p:spTree>
    <p:extLst>
      <p:ext uri="{BB962C8B-B14F-4D97-AF65-F5344CB8AC3E}">
        <p14:creationId xmlns:p14="http://schemas.microsoft.com/office/powerpoint/2010/main" val="72872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Ada Lovelace not only understood the basic principles of the Analytical Engine but also saw that it could be used for more than just mathematical calculations. She believed that this machine had broader applications, such as generating music and creating art. In other words, she recognized that the Analytical Engine could be programmed to perform various tasks, not limited to arithmetic, which is a foundational concept in the development of computer programming.</a:t>
            </a:r>
          </a:p>
          <a:p>
            <a:pPr algn="l"/>
            <a:br>
              <a:rPr lang="en-US" dirty="0"/>
            </a:br>
            <a:r>
              <a:rPr lang="en-US" b="0" i="0" dirty="0">
                <a:effectLst/>
                <a:latin typeface="Söhne"/>
              </a:rPr>
              <a:t>This visionary perspective is significant because it laid the groundwork for the modern understanding of programming, where computers can be programmed to perform a wide range of tasks beyond simple numerical calculations. Ada Lovelace's recognition of the machine's potential for general-purpose computation was ahead of her time and has had a lasting impact on the field of computer science and technology.</a:t>
            </a:r>
            <a:endParaRPr lang="en-PH" dirty="0"/>
          </a:p>
        </p:txBody>
      </p:sp>
      <p:sp>
        <p:nvSpPr>
          <p:cNvPr id="4" name="Slide Number Placeholder 3"/>
          <p:cNvSpPr>
            <a:spLocks noGrp="1"/>
          </p:cNvSpPr>
          <p:nvPr>
            <p:ph type="sldNum" sz="quarter" idx="5"/>
          </p:nvPr>
        </p:nvSpPr>
        <p:spPr/>
        <p:txBody>
          <a:bodyPr/>
          <a:lstStyle/>
          <a:p>
            <a:fld id="{28FEFC68-CA18-41C7-A1A6-EFCA69D1B7B7}" type="slidenum">
              <a:rPr lang="en-PH" smtClean="0"/>
              <a:t>3</a:t>
            </a:fld>
            <a:endParaRPr lang="en-PH"/>
          </a:p>
        </p:txBody>
      </p:sp>
    </p:spTree>
    <p:extLst>
      <p:ext uri="{BB962C8B-B14F-4D97-AF65-F5344CB8AC3E}">
        <p14:creationId xmlns:p14="http://schemas.microsoft.com/office/powerpoint/2010/main" val="308680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The diagram shows how the </a:t>
            </a:r>
            <a:r>
              <a:rPr lang="en-US" b="0" i="0" u="none" strike="noStrike" dirty="0">
                <a:solidFill>
                  <a:srgbClr val="3366CC"/>
                </a:solidFill>
                <a:effectLst/>
                <a:latin typeface="Arial" panose="020B0604020202020204" pitchFamily="34" charset="0"/>
                <a:hlinkClick r:id="rId3" tooltip="User (computing)"/>
              </a:rPr>
              <a:t>user</a:t>
            </a:r>
            <a:r>
              <a:rPr lang="en-US" b="0" i="0" dirty="0">
                <a:solidFill>
                  <a:srgbClr val="202122"/>
                </a:solidFill>
                <a:effectLst/>
                <a:latin typeface="Arial" panose="020B0604020202020204" pitchFamily="34" charset="0"/>
              </a:rPr>
              <a:t> interacts with </a:t>
            </a:r>
            <a:r>
              <a:rPr lang="en-US" b="0" i="0" u="none" strike="noStrike" dirty="0">
                <a:solidFill>
                  <a:srgbClr val="3366CC"/>
                </a:solidFill>
                <a:effectLst/>
                <a:latin typeface="Arial" panose="020B0604020202020204" pitchFamily="34" charset="0"/>
                <a:hlinkClick r:id="rId4" tooltip="Application software"/>
              </a:rPr>
              <a:t>application software</a:t>
            </a:r>
            <a:r>
              <a:rPr lang="en-US" b="0" i="0" dirty="0">
                <a:solidFill>
                  <a:srgbClr val="202122"/>
                </a:solidFill>
                <a:effectLst/>
                <a:latin typeface="Arial" panose="020B0604020202020204" pitchFamily="34" charset="0"/>
              </a:rPr>
              <a:t> on a typical </a:t>
            </a:r>
            <a:r>
              <a:rPr lang="en-US" b="0" i="0" u="none" strike="noStrike" dirty="0">
                <a:solidFill>
                  <a:srgbClr val="3366CC"/>
                </a:solidFill>
                <a:effectLst/>
                <a:latin typeface="Arial" panose="020B0604020202020204" pitchFamily="34" charset="0"/>
                <a:hlinkClick r:id="rId5" tooltip="Desktop computer"/>
              </a:rPr>
              <a:t>desktop computer</a:t>
            </a:r>
            <a:r>
              <a:rPr lang="en-US" b="0" i="0" dirty="0">
                <a:solidFill>
                  <a:srgbClr val="202122"/>
                </a:solidFill>
                <a:effectLst/>
                <a:latin typeface="Arial" panose="020B0604020202020204" pitchFamily="34" charset="0"/>
              </a:rPr>
              <a:t>. The application software layer interfaces with the </a:t>
            </a:r>
            <a:r>
              <a:rPr lang="en-US" b="0" i="0" u="none" strike="noStrike" dirty="0">
                <a:solidFill>
                  <a:srgbClr val="3366CC"/>
                </a:solidFill>
                <a:effectLst/>
                <a:latin typeface="Arial" panose="020B0604020202020204" pitchFamily="34" charset="0"/>
                <a:hlinkClick r:id="rId6" tooltip="Operating system"/>
              </a:rPr>
              <a:t>operating system</a:t>
            </a:r>
            <a:r>
              <a:rPr lang="en-US" b="0" i="0" dirty="0">
                <a:solidFill>
                  <a:srgbClr val="202122"/>
                </a:solidFill>
                <a:effectLst/>
                <a:latin typeface="Arial" panose="020B0604020202020204" pitchFamily="34" charset="0"/>
              </a:rPr>
              <a:t>, which in turn communicates with the </a:t>
            </a:r>
            <a:r>
              <a:rPr lang="en-US" b="0" i="0" u="none" strike="noStrike" dirty="0">
                <a:solidFill>
                  <a:srgbClr val="3366CC"/>
                </a:solidFill>
                <a:effectLst/>
                <a:latin typeface="Arial" panose="020B0604020202020204" pitchFamily="34" charset="0"/>
                <a:hlinkClick r:id="rId7" tooltip="Computer hardware"/>
              </a:rPr>
              <a:t>hardware</a:t>
            </a:r>
            <a:r>
              <a:rPr lang="en-US" b="0" i="0" dirty="0">
                <a:solidFill>
                  <a:srgbClr val="202122"/>
                </a:solidFill>
                <a:effectLst/>
                <a:latin typeface="Arial" panose="020B0604020202020204" pitchFamily="34" charset="0"/>
              </a:rPr>
              <a:t>. The arrows indicate information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202122"/>
              </a:solidFill>
              <a:effectLst/>
              <a:latin typeface="Arial" panose="020B0604020202020204" pitchFamily="34" charset="0"/>
            </a:endParaRPr>
          </a:p>
          <a:p>
            <a:pPr algn="l">
              <a:buFont typeface="+mj-lt"/>
              <a:buAutoNum type="arabicPeriod"/>
            </a:pPr>
            <a:r>
              <a:rPr lang="en-US" b="1" i="0" dirty="0">
                <a:solidFill>
                  <a:srgbClr val="374151"/>
                </a:solidFill>
                <a:effectLst/>
                <a:latin typeface="Söhne"/>
              </a:rPr>
              <a:t>User</a:t>
            </a:r>
            <a:r>
              <a:rPr lang="en-US" b="0" i="0" dirty="0">
                <a:solidFill>
                  <a:srgbClr val="374151"/>
                </a:solidFill>
                <a:effectLst/>
                <a:latin typeface="Söhne"/>
              </a:rPr>
              <a:t> wants to perform a task or use an application on their computer.</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serves the user's request by providing the functionality they need.</a:t>
            </a:r>
          </a:p>
          <a:p>
            <a:pPr algn="l">
              <a:buFont typeface="+mj-lt"/>
              <a:buAutoNum type="arabicPeriod"/>
            </a:pPr>
            <a:r>
              <a:rPr lang="en-US" b="1" i="0" dirty="0">
                <a:solidFill>
                  <a:srgbClr val="374151"/>
                </a:solidFill>
                <a:effectLst/>
                <a:latin typeface="Söhne"/>
              </a:rPr>
              <a:t>OS</a:t>
            </a:r>
            <a:r>
              <a:rPr lang="en-US" b="0" i="0" dirty="0">
                <a:solidFill>
                  <a:srgbClr val="374151"/>
                </a:solidFill>
                <a:effectLst/>
                <a:latin typeface="Söhne"/>
              </a:rPr>
              <a:t> acts as the intermediary, managing and coordinating interactions between applications and hardware.</a:t>
            </a:r>
          </a:p>
          <a:p>
            <a:pPr algn="l">
              <a:buFont typeface="+mj-lt"/>
              <a:buAutoNum type="arabicPeriod"/>
            </a:pPr>
            <a:r>
              <a:rPr lang="en-US" b="1" i="0" dirty="0">
                <a:solidFill>
                  <a:srgbClr val="374151"/>
                </a:solidFill>
                <a:effectLst/>
                <a:latin typeface="Söhne"/>
              </a:rPr>
              <a:t>Hardware</a:t>
            </a:r>
            <a:r>
              <a:rPr lang="en-US" b="0" i="0" dirty="0">
                <a:solidFill>
                  <a:srgbClr val="374151"/>
                </a:solidFill>
                <a:effectLst/>
                <a:latin typeface="Söhne"/>
              </a:rPr>
              <a:t> carries out the specific actions needed to fulfill the user's request based on instructions from the OS.</a:t>
            </a:r>
          </a:p>
          <a:p>
            <a:pPr algn="l">
              <a:buFont typeface="+mj-lt"/>
              <a:buAutoNum type="arabicPeriod"/>
            </a:pPr>
            <a:r>
              <a:rPr lang="en-US" b="0" i="0" dirty="0">
                <a:solidFill>
                  <a:srgbClr val="374151"/>
                </a:solidFill>
                <a:effectLst/>
                <a:latin typeface="Söhne"/>
              </a:rPr>
              <a:t>Information and commands flow back and forth between these components to ensure that the user's task is completed effectively and that the hardware operates efficiently.</a:t>
            </a:r>
            <a:endParaRPr lang="en-PH" dirty="0"/>
          </a:p>
          <a:p>
            <a:endParaRPr lang="en-PH" dirty="0"/>
          </a:p>
        </p:txBody>
      </p:sp>
      <p:sp>
        <p:nvSpPr>
          <p:cNvPr id="4" name="Slide Number Placeholder 3"/>
          <p:cNvSpPr>
            <a:spLocks noGrp="1"/>
          </p:cNvSpPr>
          <p:nvPr>
            <p:ph type="sldNum" sz="quarter" idx="5"/>
          </p:nvPr>
        </p:nvSpPr>
        <p:spPr/>
        <p:txBody>
          <a:bodyPr/>
          <a:lstStyle/>
          <a:p>
            <a:fld id="{28FEFC68-CA18-41C7-A1A6-EFCA69D1B7B7}" type="slidenum">
              <a:rPr lang="en-PH" smtClean="0"/>
              <a:t>4</a:t>
            </a:fld>
            <a:endParaRPr lang="en-PH"/>
          </a:p>
        </p:txBody>
      </p:sp>
    </p:spTree>
    <p:extLst>
      <p:ext uri="{BB962C8B-B14F-4D97-AF65-F5344CB8AC3E}">
        <p14:creationId xmlns:p14="http://schemas.microsoft.com/office/powerpoint/2010/main" val="226252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It is designed to perform a specific function or task.</a:t>
            </a:r>
          </a:p>
          <a:p>
            <a:pPr algn="l">
              <a:buFont typeface="+mj-lt"/>
              <a:buAutoNum type="arabicPeriod"/>
            </a:pPr>
            <a:r>
              <a:rPr lang="en-US" b="0" i="0" dirty="0">
                <a:solidFill>
                  <a:srgbClr val="374151"/>
                </a:solidFill>
                <a:effectLst/>
                <a:latin typeface="Söhne"/>
              </a:rPr>
              <a:t>The primary user of an application is the end user, which could be an individual or an organization.</a:t>
            </a:r>
          </a:p>
          <a:p>
            <a:pPr algn="l">
              <a:buFont typeface="+mj-lt"/>
              <a:buAutoNum type="arabicPeriod"/>
            </a:pPr>
            <a:r>
              <a:rPr lang="en-US" b="0" i="0" dirty="0">
                <a:solidFill>
                  <a:srgbClr val="374151"/>
                </a:solidFill>
                <a:effectLst/>
                <a:latin typeface="Söhne"/>
              </a:rPr>
              <a:t>Sometimes, applications can also serve as tools for other applications, meaning they can be used by other software programs to perform certain functions.</a:t>
            </a:r>
          </a:p>
          <a:p>
            <a:pPr algn="l">
              <a:buFont typeface="+mj-lt"/>
              <a:buAutoNum type="arabicPeriod"/>
            </a:pPr>
            <a:r>
              <a:rPr lang="en-US" b="0" i="0" dirty="0">
                <a:solidFill>
                  <a:srgbClr val="374151"/>
                </a:solidFill>
                <a:effectLst/>
                <a:latin typeface="Söhne"/>
              </a:rPr>
              <a:t>An application can either be self-contained, meaning it operates independently, or it can consist of a group of programs working together to achieve a specific goal or functionality.</a:t>
            </a:r>
          </a:p>
          <a:p>
            <a:endParaRPr lang="en-PH" dirty="0"/>
          </a:p>
        </p:txBody>
      </p:sp>
      <p:sp>
        <p:nvSpPr>
          <p:cNvPr id="4" name="Slide Number Placeholder 3"/>
          <p:cNvSpPr>
            <a:spLocks noGrp="1"/>
          </p:cNvSpPr>
          <p:nvPr>
            <p:ph type="sldNum" sz="quarter" idx="5"/>
          </p:nvPr>
        </p:nvSpPr>
        <p:spPr/>
        <p:txBody>
          <a:bodyPr/>
          <a:lstStyle/>
          <a:p>
            <a:fld id="{28FEFC68-CA18-41C7-A1A6-EFCA69D1B7B7}" type="slidenum">
              <a:rPr lang="en-PH" smtClean="0"/>
              <a:t>5</a:t>
            </a:fld>
            <a:endParaRPr lang="en-PH"/>
          </a:p>
        </p:txBody>
      </p:sp>
    </p:spTree>
    <p:extLst>
      <p:ext uri="{BB962C8B-B14F-4D97-AF65-F5344CB8AC3E}">
        <p14:creationId xmlns:p14="http://schemas.microsoft.com/office/powerpoint/2010/main" val="2066505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programs, known as software, are instructions that tell a computer what to do.</a:t>
            </a:r>
            <a:endParaRPr lang="en-PH" dirty="0"/>
          </a:p>
        </p:txBody>
      </p:sp>
      <p:sp>
        <p:nvSpPr>
          <p:cNvPr id="4" name="Slide Number Placeholder 3"/>
          <p:cNvSpPr>
            <a:spLocks noGrp="1"/>
          </p:cNvSpPr>
          <p:nvPr>
            <p:ph type="sldNum" sz="quarter" idx="5"/>
          </p:nvPr>
        </p:nvSpPr>
        <p:spPr/>
        <p:txBody>
          <a:bodyPr/>
          <a:lstStyle/>
          <a:p>
            <a:fld id="{28FEFC68-CA18-41C7-A1A6-EFCA69D1B7B7}" type="slidenum">
              <a:rPr lang="en-PH" smtClean="0"/>
              <a:t>6</a:t>
            </a:fld>
            <a:endParaRPr lang="en-PH"/>
          </a:p>
        </p:txBody>
      </p:sp>
    </p:spTree>
    <p:extLst>
      <p:ext uri="{BB962C8B-B14F-4D97-AF65-F5344CB8AC3E}">
        <p14:creationId xmlns:p14="http://schemas.microsoft.com/office/powerpoint/2010/main" val="1626120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28FEFC68-CA18-41C7-A1A6-EFCA69D1B7B7}" type="slidenum">
              <a:rPr lang="en-PH" smtClean="0"/>
              <a:t>7</a:t>
            </a:fld>
            <a:endParaRPr lang="en-PH"/>
          </a:p>
        </p:txBody>
      </p:sp>
    </p:spTree>
    <p:extLst>
      <p:ext uri="{BB962C8B-B14F-4D97-AF65-F5344CB8AC3E}">
        <p14:creationId xmlns:p14="http://schemas.microsoft.com/office/powerpoint/2010/main" val="877937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 simple words, the "level of abstraction" in programming </a:t>
            </a:r>
            <a:r>
              <a:rPr lang="en-US" b="1" i="0" dirty="0">
                <a:solidFill>
                  <a:srgbClr val="374151"/>
                </a:solidFill>
                <a:effectLst/>
                <a:latin typeface="Söhne"/>
              </a:rPr>
              <a:t>refers to how close or how far you are from the detailed inner workings of a computer or software system when you're writing code.</a:t>
            </a:r>
            <a:endParaRPr lang="en-PH" b="1" dirty="0"/>
          </a:p>
        </p:txBody>
      </p:sp>
      <p:sp>
        <p:nvSpPr>
          <p:cNvPr id="4" name="Slide Number Placeholder 3"/>
          <p:cNvSpPr>
            <a:spLocks noGrp="1"/>
          </p:cNvSpPr>
          <p:nvPr>
            <p:ph type="sldNum" sz="quarter" idx="5"/>
          </p:nvPr>
        </p:nvSpPr>
        <p:spPr/>
        <p:txBody>
          <a:bodyPr/>
          <a:lstStyle/>
          <a:p>
            <a:fld id="{28FEFC68-CA18-41C7-A1A6-EFCA69D1B7B7}" type="slidenum">
              <a:rPr lang="en-PH" smtClean="0"/>
              <a:t>8</a:t>
            </a:fld>
            <a:endParaRPr lang="en-PH"/>
          </a:p>
        </p:txBody>
      </p:sp>
    </p:spTree>
    <p:extLst>
      <p:ext uri="{BB962C8B-B14F-4D97-AF65-F5344CB8AC3E}">
        <p14:creationId xmlns:p14="http://schemas.microsoft.com/office/powerpoint/2010/main" val="4035494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 computing, a "bit" is the smallest unit of data and the fundamental building block of digital information. The term "bit" is an abbreviation for "binary digit." A bit can have one of two values: 0 or 1, representing the two binary states in computing. These binary values are often associated with the presence or absence of an electrical charge in electronic circuits or the presence or absence of a signal.</a:t>
            </a:r>
            <a:endParaRPr lang="en-PH" dirty="0"/>
          </a:p>
        </p:txBody>
      </p:sp>
      <p:sp>
        <p:nvSpPr>
          <p:cNvPr id="4" name="Slide Number Placeholder 3"/>
          <p:cNvSpPr>
            <a:spLocks noGrp="1"/>
          </p:cNvSpPr>
          <p:nvPr>
            <p:ph type="sldNum" sz="quarter" idx="5"/>
          </p:nvPr>
        </p:nvSpPr>
        <p:spPr/>
        <p:txBody>
          <a:bodyPr/>
          <a:lstStyle/>
          <a:p>
            <a:fld id="{28FEFC68-CA18-41C7-A1A6-EFCA69D1B7B7}" type="slidenum">
              <a:rPr lang="en-PH" smtClean="0"/>
              <a:t>9</a:t>
            </a:fld>
            <a:endParaRPr lang="en-PH"/>
          </a:p>
        </p:txBody>
      </p:sp>
    </p:spTree>
    <p:extLst>
      <p:ext uri="{BB962C8B-B14F-4D97-AF65-F5344CB8AC3E}">
        <p14:creationId xmlns:p14="http://schemas.microsoft.com/office/powerpoint/2010/main" val="23590197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55C4B1A-E028-475B-B206-3BFB082AD102}" type="datetimeFigureOut">
              <a:rPr lang="en-PH" smtClean="0"/>
              <a:t>26/09/2023</a:t>
            </a:fld>
            <a:endParaRPr lang="en-PH"/>
          </a:p>
        </p:txBody>
      </p:sp>
      <p:sp>
        <p:nvSpPr>
          <p:cNvPr id="5" name="Footer Placeholder 4"/>
          <p:cNvSpPr>
            <a:spLocks noGrp="1"/>
          </p:cNvSpPr>
          <p:nvPr>
            <p:ph type="ftr" sz="quarter" idx="11"/>
          </p:nvPr>
        </p:nvSpPr>
        <p:spPr>
          <a:xfrm>
            <a:off x="1876424" y="5410201"/>
            <a:ext cx="5124886" cy="365125"/>
          </a:xfrm>
        </p:spPr>
        <p:txBody>
          <a:bodyPr/>
          <a:lstStyle/>
          <a:p>
            <a:endParaRPr lang="en-PH"/>
          </a:p>
        </p:txBody>
      </p:sp>
      <p:sp>
        <p:nvSpPr>
          <p:cNvPr id="6" name="Slide Number Placeholder 5"/>
          <p:cNvSpPr>
            <a:spLocks noGrp="1"/>
          </p:cNvSpPr>
          <p:nvPr>
            <p:ph type="sldNum" sz="quarter" idx="12"/>
          </p:nvPr>
        </p:nvSpPr>
        <p:spPr>
          <a:xfrm>
            <a:off x="9896911" y="5410199"/>
            <a:ext cx="771089" cy="365125"/>
          </a:xfrm>
        </p:spPr>
        <p:txBody>
          <a:bodyPr/>
          <a:lstStyle/>
          <a:p>
            <a:fld id="{C281D97F-7CFF-4A89-A39A-22AB8404848D}" type="slidenum">
              <a:rPr lang="en-PH" smtClean="0"/>
              <a:t>‹#›</a:t>
            </a:fld>
            <a:endParaRPr lang="en-PH"/>
          </a:p>
        </p:txBody>
      </p:sp>
    </p:spTree>
    <p:extLst>
      <p:ext uri="{BB962C8B-B14F-4D97-AF65-F5344CB8AC3E}">
        <p14:creationId xmlns:p14="http://schemas.microsoft.com/office/powerpoint/2010/main" val="1892864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5C4B1A-E028-475B-B206-3BFB082AD102}" type="datetimeFigureOut">
              <a:rPr lang="en-PH" smtClean="0"/>
              <a:t>26/09/2023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C281D97F-7CFF-4A89-A39A-22AB8404848D}" type="slidenum">
              <a:rPr lang="en-PH" smtClean="0"/>
              <a:t>‹#›</a:t>
            </a:fld>
            <a:endParaRPr lang="en-PH"/>
          </a:p>
        </p:txBody>
      </p:sp>
    </p:spTree>
    <p:extLst>
      <p:ext uri="{BB962C8B-B14F-4D97-AF65-F5344CB8AC3E}">
        <p14:creationId xmlns:p14="http://schemas.microsoft.com/office/powerpoint/2010/main" val="1587983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5C4B1A-E028-475B-B206-3BFB082AD102}" type="datetimeFigureOut">
              <a:rPr lang="en-PH" smtClean="0"/>
              <a:t>26/09/2023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C281D97F-7CFF-4A89-A39A-22AB8404848D}" type="slidenum">
              <a:rPr lang="en-PH" smtClean="0"/>
              <a:t>‹#›</a:t>
            </a:fld>
            <a:endParaRPr lang="en-PH"/>
          </a:p>
        </p:txBody>
      </p:sp>
    </p:spTree>
    <p:extLst>
      <p:ext uri="{BB962C8B-B14F-4D97-AF65-F5344CB8AC3E}">
        <p14:creationId xmlns:p14="http://schemas.microsoft.com/office/powerpoint/2010/main" val="1971278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5C4B1A-E028-475B-B206-3BFB082AD102}" type="datetimeFigureOut">
              <a:rPr lang="en-PH" smtClean="0"/>
              <a:t>26/09/2023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C281D97F-7CFF-4A89-A39A-22AB8404848D}" type="slidenum">
              <a:rPr lang="en-PH" smtClean="0"/>
              <a:t>‹#›</a:t>
            </a:fld>
            <a:endParaRPr lang="en-PH"/>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40715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5C4B1A-E028-475B-B206-3BFB082AD102}" type="datetimeFigureOut">
              <a:rPr lang="en-PH" smtClean="0"/>
              <a:t>26/09/2023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C281D97F-7CFF-4A89-A39A-22AB8404848D}" type="slidenum">
              <a:rPr lang="en-PH" smtClean="0"/>
              <a:t>‹#›</a:t>
            </a:fld>
            <a:endParaRPr lang="en-PH"/>
          </a:p>
        </p:txBody>
      </p:sp>
    </p:spTree>
    <p:extLst>
      <p:ext uri="{BB962C8B-B14F-4D97-AF65-F5344CB8AC3E}">
        <p14:creationId xmlns:p14="http://schemas.microsoft.com/office/powerpoint/2010/main" val="3419664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5C4B1A-E028-475B-B206-3BFB082AD102}" type="datetimeFigureOut">
              <a:rPr lang="en-PH" smtClean="0"/>
              <a:t>26/09/2023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C281D97F-7CFF-4A89-A39A-22AB8404848D}" type="slidenum">
              <a:rPr lang="en-PH" smtClean="0"/>
              <a:t>‹#›</a:t>
            </a:fld>
            <a:endParaRPr lang="en-PH"/>
          </a:p>
        </p:txBody>
      </p:sp>
    </p:spTree>
    <p:extLst>
      <p:ext uri="{BB962C8B-B14F-4D97-AF65-F5344CB8AC3E}">
        <p14:creationId xmlns:p14="http://schemas.microsoft.com/office/powerpoint/2010/main" val="3602464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5C4B1A-E028-475B-B206-3BFB082AD102}" type="datetimeFigureOut">
              <a:rPr lang="en-PH" smtClean="0"/>
              <a:t>26/09/2023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C281D97F-7CFF-4A89-A39A-22AB8404848D}" type="slidenum">
              <a:rPr lang="en-PH" smtClean="0"/>
              <a:t>‹#›</a:t>
            </a:fld>
            <a:endParaRPr lang="en-PH"/>
          </a:p>
        </p:txBody>
      </p:sp>
    </p:spTree>
    <p:extLst>
      <p:ext uri="{BB962C8B-B14F-4D97-AF65-F5344CB8AC3E}">
        <p14:creationId xmlns:p14="http://schemas.microsoft.com/office/powerpoint/2010/main" val="1437768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5C4B1A-E028-475B-B206-3BFB082AD102}" type="datetimeFigureOut">
              <a:rPr lang="en-PH" smtClean="0"/>
              <a:t>26/09/2023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281D97F-7CFF-4A89-A39A-22AB8404848D}" type="slidenum">
              <a:rPr lang="en-PH" smtClean="0"/>
              <a:t>‹#›</a:t>
            </a:fld>
            <a:endParaRPr lang="en-PH"/>
          </a:p>
        </p:txBody>
      </p:sp>
    </p:spTree>
    <p:extLst>
      <p:ext uri="{BB962C8B-B14F-4D97-AF65-F5344CB8AC3E}">
        <p14:creationId xmlns:p14="http://schemas.microsoft.com/office/powerpoint/2010/main" val="2569620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5C4B1A-E028-475B-B206-3BFB082AD102}" type="datetimeFigureOut">
              <a:rPr lang="en-PH" smtClean="0"/>
              <a:t>26/09/2023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281D97F-7CFF-4A89-A39A-22AB8404848D}" type="slidenum">
              <a:rPr lang="en-PH" smtClean="0"/>
              <a:t>‹#›</a:t>
            </a:fld>
            <a:endParaRPr lang="en-PH"/>
          </a:p>
        </p:txBody>
      </p:sp>
    </p:spTree>
    <p:extLst>
      <p:ext uri="{BB962C8B-B14F-4D97-AF65-F5344CB8AC3E}">
        <p14:creationId xmlns:p14="http://schemas.microsoft.com/office/powerpoint/2010/main" val="519197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5C4B1A-E028-475B-B206-3BFB082AD102}" type="datetimeFigureOut">
              <a:rPr lang="en-PH" smtClean="0"/>
              <a:t>26/09/2023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281D97F-7CFF-4A89-A39A-22AB8404848D}" type="slidenum">
              <a:rPr lang="en-PH" smtClean="0"/>
              <a:t>‹#›</a:t>
            </a:fld>
            <a:endParaRPr lang="en-PH"/>
          </a:p>
        </p:txBody>
      </p:sp>
    </p:spTree>
    <p:extLst>
      <p:ext uri="{BB962C8B-B14F-4D97-AF65-F5344CB8AC3E}">
        <p14:creationId xmlns:p14="http://schemas.microsoft.com/office/powerpoint/2010/main" val="109976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5C4B1A-E028-475B-B206-3BFB082AD102}" type="datetimeFigureOut">
              <a:rPr lang="en-PH" smtClean="0"/>
              <a:t>26/09/2023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281D97F-7CFF-4A89-A39A-22AB8404848D}" type="slidenum">
              <a:rPr lang="en-PH" smtClean="0"/>
              <a:t>‹#›</a:t>
            </a:fld>
            <a:endParaRPr lang="en-PH"/>
          </a:p>
        </p:txBody>
      </p:sp>
    </p:spTree>
    <p:extLst>
      <p:ext uri="{BB962C8B-B14F-4D97-AF65-F5344CB8AC3E}">
        <p14:creationId xmlns:p14="http://schemas.microsoft.com/office/powerpoint/2010/main" val="702281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5C4B1A-E028-475B-B206-3BFB082AD102}" type="datetimeFigureOut">
              <a:rPr lang="en-PH" smtClean="0"/>
              <a:t>26/09/2023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C281D97F-7CFF-4A89-A39A-22AB8404848D}" type="slidenum">
              <a:rPr lang="en-PH" smtClean="0"/>
              <a:t>‹#›</a:t>
            </a:fld>
            <a:endParaRPr lang="en-PH"/>
          </a:p>
        </p:txBody>
      </p:sp>
    </p:spTree>
    <p:extLst>
      <p:ext uri="{BB962C8B-B14F-4D97-AF65-F5344CB8AC3E}">
        <p14:creationId xmlns:p14="http://schemas.microsoft.com/office/powerpoint/2010/main" val="2490747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5C4B1A-E028-475B-B206-3BFB082AD102}" type="datetimeFigureOut">
              <a:rPr lang="en-PH" smtClean="0"/>
              <a:t>26/09/2023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C281D97F-7CFF-4A89-A39A-22AB8404848D}" type="slidenum">
              <a:rPr lang="en-PH" smtClean="0"/>
              <a:t>‹#›</a:t>
            </a:fld>
            <a:endParaRPr lang="en-PH"/>
          </a:p>
        </p:txBody>
      </p:sp>
    </p:spTree>
    <p:extLst>
      <p:ext uri="{BB962C8B-B14F-4D97-AF65-F5344CB8AC3E}">
        <p14:creationId xmlns:p14="http://schemas.microsoft.com/office/powerpoint/2010/main" val="318244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5C4B1A-E028-475B-B206-3BFB082AD102}" type="datetimeFigureOut">
              <a:rPr lang="en-PH" smtClean="0"/>
              <a:t>26/09/2023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C281D97F-7CFF-4A89-A39A-22AB8404848D}" type="slidenum">
              <a:rPr lang="en-PH" smtClean="0"/>
              <a:t>‹#›</a:t>
            </a:fld>
            <a:endParaRPr lang="en-PH"/>
          </a:p>
        </p:txBody>
      </p:sp>
    </p:spTree>
    <p:extLst>
      <p:ext uri="{BB962C8B-B14F-4D97-AF65-F5344CB8AC3E}">
        <p14:creationId xmlns:p14="http://schemas.microsoft.com/office/powerpoint/2010/main" val="808872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5C4B1A-E028-475B-B206-3BFB082AD102}" type="datetimeFigureOut">
              <a:rPr lang="en-PH" smtClean="0"/>
              <a:t>26/09/2023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C281D97F-7CFF-4A89-A39A-22AB8404848D}" type="slidenum">
              <a:rPr lang="en-PH" smtClean="0"/>
              <a:t>‹#›</a:t>
            </a:fld>
            <a:endParaRPr lang="en-PH"/>
          </a:p>
        </p:txBody>
      </p:sp>
    </p:spTree>
    <p:extLst>
      <p:ext uri="{BB962C8B-B14F-4D97-AF65-F5344CB8AC3E}">
        <p14:creationId xmlns:p14="http://schemas.microsoft.com/office/powerpoint/2010/main" val="121118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5C4B1A-E028-475B-B206-3BFB082AD102}" type="datetimeFigureOut">
              <a:rPr lang="en-PH" smtClean="0"/>
              <a:t>26/09/2023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C281D97F-7CFF-4A89-A39A-22AB8404848D}" type="slidenum">
              <a:rPr lang="en-PH" smtClean="0"/>
              <a:t>‹#›</a:t>
            </a:fld>
            <a:endParaRPr lang="en-PH"/>
          </a:p>
        </p:txBody>
      </p:sp>
    </p:spTree>
    <p:extLst>
      <p:ext uri="{BB962C8B-B14F-4D97-AF65-F5344CB8AC3E}">
        <p14:creationId xmlns:p14="http://schemas.microsoft.com/office/powerpoint/2010/main" val="100215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5C4B1A-E028-475B-B206-3BFB082AD102}" type="datetimeFigureOut">
              <a:rPr lang="en-PH" smtClean="0"/>
              <a:t>26/09/2023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C281D97F-7CFF-4A89-A39A-22AB8404848D}" type="slidenum">
              <a:rPr lang="en-PH" smtClean="0"/>
              <a:t>‹#›</a:t>
            </a:fld>
            <a:endParaRPr lang="en-PH"/>
          </a:p>
        </p:txBody>
      </p:sp>
    </p:spTree>
    <p:extLst>
      <p:ext uri="{BB962C8B-B14F-4D97-AF65-F5344CB8AC3E}">
        <p14:creationId xmlns:p14="http://schemas.microsoft.com/office/powerpoint/2010/main" val="298120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5C4B1A-E028-475B-B206-3BFB082AD102}" type="datetimeFigureOut">
              <a:rPr lang="en-PH" smtClean="0"/>
              <a:t>26/09/2023</a:t>
            </a:fld>
            <a:endParaRPr lang="en-PH"/>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281D97F-7CFF-4A89-A39A-22AB8404848D}" type="slidenum">
              <a:rPr lang="en-PH" smtClean="0"/>
              <a:t>‹#›</a:t>
            </a:fld>
            <a:endParaRPr lang="en-PH"/>
          </a:p>
        </p:txBody>
      </p:sp>
    </p:spTree>
    <p:extLst>
      <p:ext uri="{BB962C8B-B14F-4D97-AF65-F5344CB8AC3E}">
        <p14:creationId xmlns:p14="http://schemas.microsoft.com/office/powerpoint/2010/main" val="3303866572"/>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BF347-625B-1BCF-26AC-78DC974AA91B}"/>
              </a:ext>
            </a:extLst>
          </p:cNvPr>
          <p:cNvSpPr>
            <a:spLocks noGrp="1"/>
          </p:cNvSpPr>
          <p:nvPr>
            <p:ph type="ctrTitle"/>
          </p:nvPr>
        </p:nvSpPr>
        <p:spPr/>
        <p:txBody>
          <a:bodyPr>
            <a:normAutofit/>
          </a:bodyPr>
          <a:lstStyle/>
          <a:p>
            <a:r>
              <a:rPr lang="en-US" sz="5400" dirty="0">
                <a:latin typeface="Berlin Sans FB" panose="020E0602020502020306" pitchFamily="34" charset="0"/>
              </a:rPr>
              <a:t>Introduction to Programming</a:t>
            </a:r>
            <a:endParaRPr lang="en-PH" sz="5400" dirty="0">
              <a:latin typeface="Berlin Sans FB" panose="020E0602020502020306" pitchFamily="34" charset="0"/>
            </a:endParaRPr>
          </a:p>
        </p:txBody>
      </p:sp>
      <p:sp>
        <p:nvSpPr>
          <p:cNvPr id="3" name="Subtitle 2">
            <a:extLst>
              <a:ext uri="{FF2B5EF4-FFF2-40B4-BE49-F238E27FC236}">
                <a16:creationId xmlns:a16="http://schemas.microsoft.com/office/drawing/2014/main" id="{788430FD-7B64-86F9-2EFF-C6159558F2E7}"/>
              </a:ext>
            </a:extLst>
          </p:cNvPr>
          <p:cNvSpPr>
            <a:spLocks noGrp="1"/>
          </p:cNvSpPr>
          <p:nvPr>
            <p:ph type="subTitle" idx="1"/>
          </p:nvPr>
        </p:nvSpPr>
        <p:spPr/>
        <p:txBody>
          <a:bodyPr>
            <a:normAutofit/>
          </a:bodyPr>
          <a:lstStyle/>
          <a:p>
            <a:r>
              <a:rPr lang="en-US" sz="1600" dirty="0">
                <a:latin typeface="Berlin Sans FB" panose="020E0602020502020306" pitchFamily="34" charset="0"/>
              </a:rPr>
              <a:t>Instructor: </a:t>
            </a:r>
            <a:r>
              <a:rPr lang="en-US" sz="1600" dirty="0" err="1">
                <a:latin typeface="Berlin Sans FB" panose="020E0602020502020306" pitchFamily="34" charset="0"/>
              </a:rPr>
              <a:t>Jhun</a:t>
            </a:r>
            <a:r>
              <a:rPr lang="en-US" sz="1600" dirty="0">
                <a:latin typeface="Berlin Sans FB" panose="020E0602020502020306" pitchFamily="34" charset="0"/>
              </a:rPr>
              <a:t> Brian M. </a:t>
            </a:r>
            <a:r>
              <a:rPr lang="en-US" sz="1600" dirty="0" err="1">
                <a:latin typeface="Berlin Sans FB" panose="020E0602020502020306" pitchFamily="34" charset="0"/>
              </a:rPr>
              <a:t>Andam</a:t>
            </a:r>
            <a:endParaRPr lang="en-PH" sz="1600" dirty="0">
              <a:latin typeface="Berlin Sans FB" panose="020E0602020502020306" pitchFamily="34" charset="0"/>
            </a:endParaRPr>
          </a:p>
        </p:txBody>
      </p:sp>
    </p:spTree>
    <p:extLst>
      <p:ext uri="{BB962C8B-B14F-4D97-AF65-F5344CB8AC3E}">
        <p14:creationId xmlns:p14="http://schemas.microsoft.com/office/powerpoint/2010/main" val="2142356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0B98-261A-E130-99EB-F6D99DB0404B}"/>
              </a:ext>
            </a:extLst>
          </p:cNvPr>
          <p:cNvSpPr>
            <a:spLocks noGrp="1"/>
          </p:cNvSpPr>
          <p:nvPr>
            <p:ph type="title"/>
          </p:nvPr>
        </p:nvSpPr>
        <p:spPr>
          <a:xfrm>
            <a:off x="1141413" y="609600"/>
            <a:ext cx="5934508" cy="1168400"/>
          </a:xfrm>
        </p:spPr>
        <p:txBody>
          <a:bodyPr/>
          <a:lstStyle/>
          <a:p>
            <a:r>
              <a:rPr lang="en-US" dirty="0"/>
              <a:t>ASSEMBLY language</a:t>
            </a:r>
            <a:endParaRPr lang="en-PH" dirty="0"/>
          </a:p>
        </p:txBody>
      </p:sp>
      <p:sp>
        <p:nvSpPr>
          <p:cNvPr id="4" name="Text Placeholder 3">
            <a:extLst>
              <a:ext uri="{FF2B5EF4-FFF2-40B4-BE49-F238E27FC236}">
                <a16:creationId xmlns:a16="http://schemas.microsoft.com/office/drawing/2014/main" id="{C06E773F-DD61-998E-C7C2-ABA68B56D290}"/>
              </a:ext>
            </a:extLst>
          </p:cNvPr>
          <p:cNvSpPr>
            <a:spLocks noGrp="1"/>
          </p:cNvSpPr>
          <p:nvPr>
            <p:ph type="body" sz="half" idx="2"/>
          </p:nvPr>
        </p:nvSpPr>
        <p:spPr>
          <a:xfrm>
            <a:off x="1141410" y="2394856"/>
            <a:ext cx="5934511" cy="3396343"/>
          </a:xfrm>
        </p:spPr>
        <p:txBody>
          <a:bodyPr/>
          <a:lstStyle/>
          <a:p>
            <a:pPr algn="just">
              <a:lnSpc>
                <a:spcPct val="100000"/>
              </a:lnSpc>
            </a:pPr>
            <a:r>
              <a:rPr lang="en-US" dirty="0"/>
              <a:t>Assembly language (alternatively assembler language or symbolic machine code), often referred to simply as assembly and commonly abbreviated as ASM or </a:t>
            </a:r>
            <a:r>
              <a:rPr lang="en-US" dirty="0" err="1"/>
              <a:t>asm</a:t>
            </a:r>
            <a:r>
              <a:rPr lang="en-US" dirty="0"/>
              <a:t>, is any low-level programming language with a very strong correspondence between the instructions in the language and the architecture's machine code instructions.</a:t>
            </a:r>
          </a:p>
        </p:txBody>
      </p:sp>
      <p:pic>
        <p:nvPicPr>
          <p:cNvPr id="6150" name="Picture 6" descr="Blog">
            <a:extLst>
              <a:ext uri="{FF2B5EF4-FFF2-40B4-BE49-F238E27FC236}">
                <a16:creationId xmlns:a16="http://schemas.microsoft.com/office/drawing/2014/main" id="{B6805D86-CBE2-CF98-54DF-A151E6433D0C}"/>
              </a:ext>
            </a:extLst>
          </p:cNvPr>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r="86"/>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790E664-0F9B-9D21-F307-A19FC50EDA12}"/>
              </a:ext>
            </a:extLst>
          </p:cNvPr>
          <p:cNvPicPr>
            <a:picLocks noChangeAspect="1"/>
          </p:cNvPicPr>
          <p:nvPr/>
        </p:nvPicPr>
        <p:blipFill>
          <a:blip r:embed="rId4"/>
          <a:stretch>
            <a:fillRect/>
          </a:stretch>
        </p:blipFill>
        <p:spPr>
          <a:xfrm>
            <a:off x="1141409" y="4304129"/>
            <a:ext cx="5934511" cy="1487071"/>
          </a:xfrm>
          <a:prstGeom prst="rect">
            <a:avLst/>
          </a:prstGeom>
        </p:spPr>
      </p:pic>
    </p:spTree>
    <p:extLst>
      <p:ext uri="{BB962C8B-B14F-4D97-AF65-F5344CB8AC3E}">
        <p14:creationId xmlns:p14="http://schemas.microsoft.com/office/powerpoint/2010/main" val="92155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0B98-261A-E130-99EB-F6D99DB0404B}"/>
              </a:ext>
            </a:extLst>
          </p:cNvPr>
          <p:cNvSpPr>
            <a:spLocks noGrp="1"/>
          </p:cNvSpPr>
          <p:nvPr>
            <p:ph type="title"/>
          </p:nvPr>
        </p:nvSpPr>
        <p:spPr>
          <a:xfrm>
            <a:off x="1141413" y="609600"/>
            <a:ext cx="5934508" cy="1168400"/>
          </a:xfrm>
        </p:spPr>
        <p:txBody>
          <a:bodyPr/>
          <a:lstStyle/>
          <a:p>
            <a:r>
              <a:rPr lang="en-US" dirty="0"/>
              <a:t>High-level language</a:t>
            </a:r>
            <a:endParaRPr lang="en-PH"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C06E773F-DD61-998E-C7C2-ABA68B56D290}"/>
                  </a:ext>
                </a:extLst>
              </p:cNvPr>
              <p:cNvSpPr>
                <a:spLocks noGrp="1"/>
              </p:cNvSpPr>
              <p:nvPr>
                <p:ph type="body" sz="half" idx="2"/>
              </p:nvPr>
            </p:nvSpPr>
            <p:spPr>
              <a:xfrm>
                <a:off x="1141410" y="2394856"/>
                <a:ext cx="5934511" cy="3396343"/>
              </a:xfrm>
            </p:spPr>
            <p:txBody>
              <a:bodyPr/>
              <a:lstStyle/>
              <a:p>
                <a:pPr algn="just">
                  <a:lnSpc>
                    <a:spcPct val="100000"/>
                  </a:lnSpc>
                </a:pPr>
                <a:r>
                  <a:rPr lang="en-US" dirty="0"/>
                  <a:t>In the 1950s, a new generation of programming languages known as high-level languages emerged. They are platform-independent, which means that you can write a program in a high-level language and run it in different types of machines. High-level languages are English-like and easy to learn and use. The instructions in a high-level programming language are called statements. Here, for example, is a high-level language statement that computes the area of a circle with a radius of 5:</a:t>
                </a:r>
              </a:p>
              <a:p>
                <a:pPr algn="just">
                  <a:lnSpc>
                    <a:spcPct val="100000"/>
                  </a:lnSpc>
                </a:pPr>
                <a:r>
                  <a:rPr lang="en-US" dirty="0"/>
                  <a:t> </a:t>
                </a:r>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l-GR" i="1" smtClean="0">
                        <a:latin typeface="Cambria Math" panose="02040503050406030204" pitchFamily="18" charset="0"/>
                      </a:rPr>
                      <m:t>𝜋</m:t>
                    </m:r>
                    <m:sSup>
                      <m:sSupPr>
                        <m:ctrlPr>
                          <a:rPr lang="en-US" i="1" smtClean="0">
                            <a:latin typeface="Cambria Math" panose="02040503050406030204" pitchFamily="18" charset="0"/>
                          </a:rPr>
                        </m:ctrlPr>
                      </m:sSupPr>
                      <m:e>
                        <m:r>
                          <a:rPr lang="en-US" i="1" smtClean="0">
                            <a:latin typeface="Cambria Math" panose="02040503050406030204" pitchFamily="18" charset="0"/>
                          </a:rPr>
                          <m:t>𝑟</m:t>
                        </m:r>
                      </m:e>
                      <m:sup>
                        <m:r>
                          <a:rPr lang="en-US" i="1" smtClean="0">
                            <a:latin typeface="Cambria Math" panose="02040503050406030204" pitchFamily="18" charset="0"/>
                          </a:rPr>
                          <m:t>2</m:t>
                        </m:r>
                      </m:sup>
                    </m:sSup>
                  </m:oMath>
                </a14:m>
                <a:endParaRPr lang="en-US" dirty="0"/>
              </a:p>
              <a:p>
                <a:pPr algn="just">
                  <a:lnSpc>
                    <a:spcPct val="100000"/>
                  </a:lnSpc>
                </a:pPr>
                <a:r>
                  <a:rPr lang="en-US" dirty="0"/>
                  <a:t> A = 3.1415 * 5 * 5</a:t>
                </a:r>
              </a:p>
              <a:p>
                <a:pPr algn="just">
                  <a:lnSpc>
                    <a:spcPct val="100000"/>
                  </a:lnSpc>
                </a:pPr>
                <a:endParaRPr lang="en-US" dirty="0"/>
              </a:p>
            </p:txBody>
          </p:sp>
        </mc:Choice>
        <mc:Fallback xmlns="">
          <p:sp>
            <p:nvSpPr>
              <p:cNvPr id="4" name="Text Placeholder 3">
                <a:extLst>
                  <a:ext uri="{FF2B5EF4-FFF2-40B4-BE49-F238E27FC236}">
                    <a16:creationId xmlns:a16="http://schemas.microsoft.com/office/drawing/2014/main" id="{C06E773F-DD61-998E-C7C2-ABA68B56D290}"/>
                  </a:ext>
                </a:extLst>
              </p:cNvPr>
              <p:cNvSpPr>
                <a:spLocks noGrp="1" noRot="1" noChangeAspect="1" noMove="1" noResize="1" noEditPoints="1" noAdjustHandles="1" noChangeArrowheads="1" noChangeShapeType="1" noTextEdit="1"/>
              </p:cNvSpPr>
              <p:nvPr>
                <p:ph type="body" sz="half" idx="2"/>
              </p:nvPr>
            </p:nvSpPr>
            <p:spPr>
              <a:xfrm>
                <a:off x="1141410" y="2394856"/>
                <a:ext cx="5934511" cy="3396343"/>
              </a:xfrm>
              <a:blipFill>
                <a:blip r:embed="rId3"/>
                <a:stretch>
                  <a:fillRect l="-513" t="-539" r="-513"/>
                </a:stretch>
              </a:blipFill>
            </p:spPr>
            <p:txBody>
              <a:bodyPr/>
              <a:lstStyle/>
              <a:p>
                <a:r>
                  <a:rPr lang="en-PH">
                    <a:noFill/>
                  </a:rPr>
                  <a:t> </a:t>
                </a:r>
              </a:p>
            </p:txBody>
          </p:sp>
        </mc:Fallback>
      </mc:AlternateContent>
      <p:pic>
        <p:nvPicPr>
          <p:cNvPr id="8194" name="Picture 2" descr="High Level Programming Language - QS Study">
            <a:extLst>
              <a:ext uri="{FF2B5EF4-FFF2-40B4-BE49-F238E27FC236}">
                <a16:creationId xmlns:a16="http://schemas.microsoft.com/office/drawing/2014/main" id="{0F3B31C7-CC17-E7DA-28BE-ADF5CAE05A64}"/>
              </a:ext>
            </a:extLst>
          </p:cNvPr>
          <p:cNvPicPr>
            <a:picLocks noGrp="1" noChangeAspect="1" noChangeArrowheads="1"/>
          </p:cNvPicPr>
          <p:nvPr>
            <p:ph type="pic" idx="1"/>
          </p:nvPr>
        </p:nvPicPr>
        <p:blipFill rotWithShape="1">
          <a:blip r:embed="rId4">
            <a:extLst>
              <a:ext uri="{28A0092B-C50C-407E-A947-70E740481C1C}">
                <a14:useLocalDpi xmlns:a14="http://schemas.microsoft.com/office/drawing/2010/main" val="0"/>
              </a:ext>
            </a:extLst>
          </a:blip>
          <a:srcRect l="-590" t="-92186" r="266" b="-91325"/>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265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BF62-B745-0C11-5C71-380B162209A3}"/>
              </a:ext>
            </a:extLst>
          </p:cNvPr>
          <p:cNvSpPr>
            <a:spLocks noGrp="1"/>
          </p:cNvSpPr>
          <p:nvPr>
            <p:ph type="title"/>
          </p:nvPr>
        </p:nvSpPr>
        <p:spPr/>
        <p:txBody>
          <a:bodyPr/>
          <a:lstStyle/>
          <a:p>
            <a:r>
              <a:rPr lang="en-US" dirty="0"/>
              <a:t>Programming languages</a:t>
            </a:r>
            <a:endParaRPr lang="en-PH" dirty="0"/>
          </a:p>
        </p:txBody>
      </p:sp>
      <p:graphicFrame>
        <p:nvGraphicFramePr>
          <p:cNvPr id="5" name="Table 5">
            <a:extLst>
              <a:ext uri="{FF2B5EF4-FFF2-40B4-BE49-F238E27FC236}">
                <a16:creationId xmlns:a16="http://schemas.microsoft.com/office/drawing/2014/main" id="{B2FC251C-D1DE-053A-6CB7-A3BAECBC6237}"/>
              </a:ext>
            </a:extLst>
          </p:cNvPr>
          <p:cNvGraphicFramePr>
            <a:graphicFrameLocks noGrp="1"/>
          </p:cNvGraphicFramePr>
          <p:nvPr>
            <p:ph idx="1"/>
            <p:extLst>
              <p:ext uri="{D42A27DB-BD31-4B8C-83A1-F6EECF244321}">
                <p14:modId xmlns:p14="http://schemas.microsoft.com/office/powerpoint/2010/main" val="1446107788"/>
              </p:ext>
            </p:extLst>
          </p:nvPr>
        </p:nvGraphicFramePr>
        <p:xfrm>
          <a:off x="5154083" y="995680"/>
          <a:ext cx="5891212" cy="4795520"/>
        </p:xfrm>
        <a:graphic>
          <a:graphicData uri="http://schemas.openxmlformats.org/drawingml/2006/table">
            <a:tbl>
              <a:tblPr firstRow="1" bandRow="1">
                <a:tableStyleId>{5C22544A-7EE6-4342-B048-85BDC9FD1C3A}</a:tableStyleId>
              </a:tblPr>
              <a:tblGrid>
                <a:gridCol w="1215571">
                  <a:extLst>
                    <a:ext uri="{9D8B030D-6E8A-4147-A177-3AD203B41FA5}">
                      <a16:colId xmlns:a16="http://schemas.microsoft.com/office/drawing/2014/main" val="4124404490"/>
                    </a:ext>
                  </a:extLst>
                </a:gridCol>
                <a:gridCol w="4675641">
                  <a:extLst>
                    <a:ext uri="{9D8B030D-6E8A-4147-A177-3AD203B41FA5}">
                      <a16:colId xmlns:a16="http://schemas.microsoft.com/office/drawing/2014/main" val="1635788887"/>
                    </a:ext>
                  </a:extLst>
                </a:gridCol>
              </a:tblGrid>
              <a:tr h="370840">
                <a:tc>
                  <a:txBody>
                    <a:bodyPr/>
                    <a:lstStyle/>
                    <a:p>
                      <a:r>
                        <a:rPr lang="en-US" dirty="0"/>
                        <a:t>Language</a:t>
                      </a:r>
                      <a:endParaRPr lang="en-PH" dirty="0"/>
                    </a:p>
                  </a:txBody>
                  <a:tcPr/>
                </a:tc>
                <a:tc>
                  <a:txBody>
                    <a:bodyPr/>
                    <a:lstStyle/>
                    <a:p>
                      <a:r>
                        <a:rPr lang="en-US" dirty="0"/>
                        <a:t>Short Description</a:t>
                      </a:r>
                      <a:endParaRPr lang="en-PH" dirty="0"/>
                    </a:p>
                  </a:txBody>
                  <a:tcPr/>
                </a:tc>
                <a:extLst>
                  <a:ext uri="{0D108BD9-81ED-4DB2-BD59-A6C34878D82A}">
                    <a16:rowId xmlns:a16="http://schemas.microsoft.com/office/drawing/2014/main" val="741918680"/>
                  </a:ext>
                </a:extLst>
              </a:tr>
              <a:tr h="370840">
                <a:tc>
                  <a:txBody>
                    <a:bodyPr/>
                    <a:lstStyle/>
                    <a:p>
                      <a:r>
                        <a:rPr lang="en-US" sz="1200" dirty="0"/>
                        <a:t>Ada</a:t>
                      </a:r>
                      <a:endParaRPr lang="en-PH" sz="1200" dirty="0"/>
                    </a:p>
                  </a:txBody>
                  <a:tcPr/>
                </a:tc>
                <a:tc>
                  <a:txBody>
                    <a:bodyPr/>
                    <a:lstStyle/>
                    <a:p>
                      <a:pPr algn="l"/>
                      <a:r>
                        <a:rPr lang="en-US" sz="1200" dirty="0"/>
                        <a:t>Mainly used for defense projects</a:t>
                      </a:r>
                      <a:endParaRPr lang="en-PH" sz="1200" dirty="0"/>
                    </a:p>
                  </a:txBody>
                  <a:tcPr/>
                </a:tc>
                <a:extLst>
                  <a:ext uri="{0D108BD9-81ED-4DB2-BD59-A6C34878D82A}">
                    <a16:rowId xmlns:a16="http://schemas.microsoft.com/office/drawing/2014/main" val="881897641"/>
                  </a:ext>
                </a:extLst>
              </a:tr>
              <a:tr h="370840">
                <a:tc>
                  <a:txBody>
                    <a:bodyPr/>
                    <a:lstStyle/>
                    <a:p>
                      <a:r>
                        <a:rPr lang="en-US" sz="1200" dirty="0"/>
                        <a:t>BASIC</a:t>
                      </a:r>
                      <a:endParaRPr lang="en-PH" sz="1200" dirty="0"/>
                    </a:p>
                  </a:txBody>
                  <a:tcPr/>
                </a:tc>
                <a:tc>
                  <a:txBody>
                    <a:bodyPr/>
                    <a:lstStyle/>
                    <a:p>
                      <a:pPr algn="l"/>
                      <a:r>
                        <a:rPr lang="en-US" sz="1200" dirty="0"/>
                        <a:t>Beginner’s All-purpose Symbolic Instruction Code.</a:t>
                      </a:r>
                      <a:endParaRPr lang="en-PH" sz="1200" dirty="0"/>
                    </a:p>
                  </a:txBody>
                  <a:tcPr/>
                </a:tc>
                <a:extLst>
                  <a:ext uri="{0D108BD9-81ED-4DB2-BD59-A6C34878D82A}">
                    <a16:rowId xmlns:a16="http://schemas.microsoft.com/office/drawing/2014/main" val="1176306412"/>
                  </a:ext>
                </a:extLst>
              </a:tr>
              <a:tr h="370840">
                <a:tc>
                  <a:txBody>
                    <a:bodyPr/>
                    <a:lstStyle/>
                    <a:p>
                      <a:r>
                        <a:rPr lang="en-US" sz="1200" dirty="0"/>
                        <a:t>C</a:t>
                      </a:r>
                      <a:endParaRPr lang="en-PH" sz="1200" dirty="0"/>
                    </a:p>
                  </a:txBody>
                  <a:tcPr/>
                </a:tc>
                <a:tc>
                  <a:txBody>
                    <a:bodyPr/>
                    <a:lstStyle/>
                    <a:p>
                      <a:pPr algn="l"/>
                      <a:r>
                        <a:rPr lang="en-US" sz="1200" dirty="0"/>
                        <a:t>C combines the power of an assembly language with the ease of use and portability of a high-level language.</a:t>
                      </a:r>
                      <a:endParaRPr lang="en-PH" sz="1200" dirty="0"/>
                    </a:p>
                  </a:txBody>
                  <a:tcPr/>
                </a:tc>
                <a:extLst>
                  <a:ext uri="{0D108BD9-81ED-4DB2-BD59-A6C34878D82A}">
                    <a16:rowId xmlns:a16="http://schemas.microsoft.com/office/drawing/2014/main" val="2768567081"/>
                  </a:ext>
                </a:extLst>
              </a:tr>
              <a:tr h="370840">
                <a:tc>
                  <a:txBody>
                    <a:bodyPr/>
                    <a:lstStyle/>
                    <a:p>
                      <a:r>
                        <a:rPr lang="en-US" sz="1200" dirty="0"/>
                        <a:t>C++</a:t>
                      </a:r>
                      <a:endParaRPr lang="en-PH" sz="1200" dirty="0"/>
                    </a:p>
                  </a:txBody>
                  <a:tcPr/>
                </a:tc>
                <a:tc>
                  <a:txBody>
                    <a:bodyPr/>
                    <a:lstStyle/>
                    <a:p>
                      <a:r>
                        <a:rPr lang="en-US" sz="1200" dirty="0"/>
                        <a:t>OO language based on C.</a:t>
                      </a:r>
                      <a:endParaRPr lang="en-PH" sz="1200" dirty="0"/>
                    </a:p>
                  </a:txBody>
                  <a:tcPr/>
                </a:tc>
                <a:extLst>
                  <a:ext uri="{0D108BD9-81ED-4DB2-BD59-A6C34878D82A}">
                    <a16:rowId xmlns:a16="http://schemas.microsoft.com/office/drawing/2014/main" val="2092880532"/>
                  </a:ext>
                </a:extLst>
              </a:tr>
              <a:tr h="370840">
                <a:tc>
                  <a:txBody>
                    <a:bodyPr/>
                    <a:lstStyle/>
                    <a:p>
                      <a:r>
                        <a:rPr lang="en-US" sz="1200" dirty="0"/>
                        <a:t>C#</a:t>
                      </a:r>
                      <a:endParaRPr lang="en-PH" sz="1200" dirty="0"/>
                    </a:p>
                  </a:txBody>
                  <a:tcPr/>
                </a:tc>
                <a:tc>
                  <a:txBody>
                    <a:bodyPr/>
                    <a:lstStyle/>
                    <a:p>
                      <a:r>
                        <a:rPr lang="en-US" sz="1200" dirty="0"/>
                        <a:t>Hybrid of java and C++.</a:t>
                      </a:r>
                      <a:endParaRPr lang="en-PH" sz="1200" dirty="0"/>
                    </a:p>
                  </a:txBody>
                  <a:tcPr/>
                </a:tc>
                <a:extLst>
                  <a:ext uri="{0D108BD9-81ED-4DB2-BD59-A6C34878D82A}">
                    <a16:rowId xmlns:a16="http://schemas.microsoft.com/office/drawing/2014/main" val="3594484766"/>
                  </a:ext>
                </a:extLst>
              </a:tr>
              <a:tr h="370840">
                <a:tc>
                  <a:txBody>
                    <a:bodyPr/>
                    <a:lstStyle/>
                    <a:p>
                      <a:r>
                        <a:rPr lang="en-US" sz="1200" dirty="0"/>
                        <a:t>COBOL</a:t>
                      </a:r>
                      <a:endParaRPr lang="en-PH" sz="1200" dirty="0"/>
                    </a:p>
                  </a:txBody>
                  <a:tcPr/>
                </a:tc>
                <a:tc>
                  <a:txBody>
                    <a:bodyPr/>
                    <a:lstStyle/>
                    <a:p>
                      <a:r>
                        <a:rPr lang="en-US" sz="1200" dirty="0"/>
                        <a:t>Common Business Oriented Language. Used for business applications.</a:t>
                      </a:r>
                      <a:endParaRPr lang="en-PH" sz="1200" dirty="0"/>
                    </a:p>
                  </a:txBody>
                  <a:tcPr/>
                </a:tc>
                <a:extLst>
                  <a:ext uri="{0D108BD9-81ED-4DB2-BD59-A6C34878D82A}">
                    <a16:rowId xmlns:a16="http://schemas.microsoft.com/office/drawing/2014/main" val="1463635973"/>
                  </a:ext>
                </a:extLst>
              </a:tr>
              <a:tr h="370840">
                <a:tc>
                  <a:txBody>
                    <a:bodyPr/>
                    <a:lstStyle/>
                    <a:p>
                      <a:r>
                        <a:rPr lang="en-US" sz="1200" dirty="0"/>
                        <a:t>FORTRAN</a:t>
                      </a:r>
                      <a:endParaRPr lang="en-PH" sz="1200" dirty="0"/>
                    </a:p>
                  </a:txBody>
                  <a:tcPr/>
                </a:tc>
                <a:tc>
                  <a:txBody>
                    <a:bodyPr/>
                    <a:lstStyle/>
                    <a:p>
                      <a:r>
                        <a:rPr lang="en-US" sz="1200" dirty="0"/>
                        <a:t>Formula Translation. Popular for scientific and mathematical applications.</a:t>
                      </a:r>
                      <a:endParaRPr lang="en-PH" sz="1200" dirty="0"/>
                    </a:p>
                  </a:txBody>
                  <a:tcPr/>
                </a:tc>
                <a:extLst>
                  <a:ext uri="{0D108BD9-81ED-4DB2-BD59-A6C34878D82A}">
                    <a16:rowId xmlns:a16="http://schemas.microsoft.com/office/drawing/2014/main" val="3083034532"/>
                  </a:ext>
                </a:extLst>
              </a:tr>
              <a:tr h="370840">
                <a:tc>
                  <a:txBody>
                    <a:bodyPr/>
                    <a:lstStyle/>
                    <a:p>
                      <a:r>
                        <a:rPr lang="en-US" sz="1200" dirty="0"/>
                        <a:t>Java</a:t>
                      </a:r>
                      <a:endParaRPr lang="en-PH" sz="1200" dirty="0"/>
                    </a:p>
                  </a:txBody>
                  <a:tcPr/>
                </a:tc>
                <a:tc>
                  <a:txBody>
                    <a:bodyPr/>
                    <a:lstStyle/>
                    <a:p>
                      <a:r>
                        <a:rPr lang="en-US" sz="1200" dirty="0"/>
                        <a:t>Widely used for developing platform-independent Internet applications.</a:t>
                      </a:r>
                      <a:endParaRPr lang="en-PH" sz="1200" dirty="0"/>
                    </a:p>
                  </a:txBody>
                  <a:tcPr/>
                </a:tc>
                <a:extLst>
                  <a:ext uri="{0D108BD9-81ED-4DB2-BD59-A6C34878D82A}">
                    <a16:rowId xmlns:a16="http://schemas.microsoft.com/office/drawing/2014/main" val="3664025093"/>
                  </a:ext>
                </a:extLst>
              </a:tr>
              <a:tr h="370840">
                <a:tc>
                  <a:txBody>
                    <a:bodyPr/>
                    <a:lstStyle/>
                    <a:p>
                      <a:r>
                        <a:rPr lang="en-US" sz="1200" dirty="0"/>
                        <a:t>Pascal</a:t>
                      </a:r>
                      <a:endParaRPr lang="en-PH" sz="1200" dirty="0"/>
                    </a:p>
                  </a:txBody>
                  <a:tcPr/>
                </a:tc>
                <a:tc>
                  <a:txBody>
                    <a:bodyPr/>
                    <a:lstStyle/>
                    <a:p>
                      <a:r>
                        <a:rPr lang="en-US" sz="1200" dirty="0"/>
                        <a:t>Structured general-purpose language primarily for teaching programming.</a:t>
                      </a:r>
                      <a:endParaRPr lang="en-PH" sz="1200" dirty="0"/>
                    </a:p>
                  </a:txBody>
                  <a:tcPr/>
                </a:tc>
                <a:extLst>
                  <a:ext uri="{0D108BD9-81ED-4DB2-BD59-A6C34878D82A}">
                    <a16:rowId xmlns:a16="http://schemas.microsoft.com/office/drawing/2014/main" val="3130945029"/>
                  </a:ext>
                </a:extLst>
              </a:tr>
              <a:tr h="370840">
                <a:tc>
                  <a:txBody>
                    <a:bodyPr/>
                    <a:lstStyle/>
                    <a:p>
                      <a:r>
                        <a:rPr lang="en-US" sz="1200" dirty="0"/>
                        <a:t>Python</a:t>
                      </a:r>
                      <a:endParaRPr lang="en-PH" sz="1200" dirty="0"/>
                    </a:p>
                  </a:txBody>
                  <a:tcPr/>
                </a:tc>
                <a:tc>
                  <a:txBody>
                    <a:bodyPr/>
                    <a:lstStyle/>
                    <a:p>
                      <a:r>
                        <a:rPr lang="en-US" sz="1200" dirty="0"/>
                        <a:t>A simple general-purpose scripting language good for writing short programs.</a:t>
                      </a:r>
                      <a:endParaRPr lang="en-PH" sz="1200" dirty="0"/>
                    </a:p>
                  </a:txBody>
                  <a:tcPr/>
                </a:tc>
                <a:extLst>
                  <a:ext uri="{0D108BD9-81ED-4DB2-BD59-A6C34878D82A}">
                    <a16:rowId xmlns:a16="http://schemas.microsoft.com/office/drawing/2014/main" val="2033325663"/>
                  </a:ext>
                </a:extLst>
              </a:tr>
              <a:tr h="370840">
                <a:tc>
                  <a:txBody>
                    <a:bodyPr/>
                    <a:lstStyle/>
                    <a:p>
                      <a:r>
                        <a:rPr lang="en-US" sz="1200" dirty="0"/>
                        <a:t>Visual Basic</a:t>
                      </a:r>
                      <a:endParaRPr lang="en-PH" sz="1200" dirty="0"/>
                    </a:p>
                  </a:txBody>
                  <a:tcPr/>
                </a:tc>
                <a:tc>
                  <a:txBody>
                    <a:bodyPr/>
                    <a:lstStyle/>
                    <a:p>
                      <a:r>
                        <a:rPr lang="en-US" sz="1200" dirty="0"/>
                        <a:t>Enables the programmers to rapidly develop Windows-based applications.</a:t>
                      </a:r>
                      <a:endParaRPr lang="en-PH" sz="1200" dirty="0"/>
                    </a:p>
                  </a:txBody>
                  <a:tcPr/>
                </a:tc>
                <a:extLst>
                  <a:ext uri="{0D108BD9-81ED-4DB2-BD59-A6C34878D82A}">
                    <a16:rowId xmlns:a16="http://schemas.microsoft.com/office/drawing/2014/main" val="3415007998"/>
                  </a:ext>
                </a:extLst>
              </a:tr>
            </a:tbl>
          </a:graphicData>
        </a:graphic>
      </p:graphicFrame>
      <p:sp>
        <p:nvSpPr>
          <p:cNvPr id="4" name="Text Placeholder 3">
            <a:extLst>
              <a:ext uri="{FF2B5EF4-FFF2-40B4-BE49-F238E27FC236}">
                <a16:creationId xmlns:a16="http://schemas.microsoft.com/office/drawing/2014/main" id="{422F6B18-DC45-CFE7-4C4B-633EBC93601F}"/>
              </a:ext>
            </a:extLst>
          </p:cNvPr>
          <p:cNvSpPr>
            <a:spLocks noGrp="1"/>
          </p:cNvSpPr>
          <p:nvPr>
            <p:ph type="body" sz="half" idx="2"/>
          </p:nvPr>
        </p:nvSpPr>
        <p:spPr/>
        <p:txBody>
          <a:bodyPr/>
          <a:lstStyle/>
          <a:p>
            <a:pPr algn="just"/>
            <a:r>
              <a:rPr lang="en-US" dirty="0"/>
              <a:t>There are many high-level programming languages, and each was designed for a specific purpose. A program written in a high-level language is called a source program or source code. Because a computer cannot understand a source program, a source program must be translated into machine code for execution. The translation can be done using another programming tool called an interpreter or a compiler.</a:t>
            </a:r>
            <a:endParaRPr lang="en-PH" dirty="0"/>
          </a:p>
        </p:txBody>
      </p:sp>
    </p:spTree>
    <p:extLst>
      <p:ext uri="{BB962C8B-B14F-4D97-AF65-F5344CB8AC3E}">
        <p14:creationId xmlns:p14="http://schemas.microsoft.com/office/powerpoint/2010/main" val="3888438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6C9EB54-6F5D-DD7A-12D5-8F9A3BDD31F9}"/>
              </a:ext>
            </a:extLst>
          </p:cNvPr>
          <p:cNvPicPr>
            <a:picLocks noGrp="1" noChangeAspect="1"/>
          </p:cNvPicPr>
          <p:nvPr>
            <p:ph idx="1"/>
          </p:nvPr>
        </p:nvPicPr>
        <p:blipFill>
          <a:blip r:embed="rId3"/>
          <a:stretch>
            <a:fillRect/>
          </a:stretch>
        </p:blipFill>
        <p:spPr>
          <a:xfrm>
            <a:off x="1909123" y="1770049"/>
            <a:ext cx="8373753" cy="3317902"/>
          </a:xfrm>
        </p:spPr>
      </p:pic>
    </p:spTree>
    <p:extLst>
      <p:ext uri="{BB962C8B-B14F-4D97-AF65-F5344CB8AC3E}">
        <p14:creationId xmlns:p14="http://schemas.microsoft.com/office/powerpoint/2010/main" val="917150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E4D8-12DD-BA67-6F24-3B4F6636C66A}"/>
              </a:ext>
            </a:extLst>
          </p:cNvPr>
          <p:cNvSpPr>
            <a:spLocks noGrp="1"/>
          </p:cNvSpPr>
          <p:nvPr>
            <p:ph type="title"/>
          </p:nvPr>
        </p:nvSpPr>
        <p:spPr/>
        <p:txBody>
          <a:bodyPr/>
          <a:lstStyle/>
          <a:p>
            <a:r>
              <a:rPr lang="en-US" dirty="0"/>
              <a:t>operating systems</a:t>
            </a:r>
            <a:endParaRPr lang="en-PH" dirty="0"/>
          </a:p>
        </p:txBody>
      </p:sp>
      <p:pic>
        <p:nvPicPr>
          <p:cNvPr id="8" name="Picture Placeholder 7">
            <a:extLst>
              <a:ext uri="{FF2B5EF4-FFF2-40B4-BE49-F238E27FC236}">
                <a16:creationId xmlns:a16="http://schemas.microsoft.com/office/drawing/2014/main" id="{C959EFA4-8725-4F7D-3B66-7535D886DC20}"/>
              </a:ext>
            </a:extLst>
          </p:cNvPr>
          <p:cNvPicPr>
            <a:picLocks noGrp="1" noChangeAspect="1"/>
          </p:cNvPicPr>
          <p:nvPr>
            <p:ph type="pic" idx="1"/>
          </p:nvPr>
        </p:nvPicPr>
        <p:blipFill rotWithShape="1">
          <a:blip r:embed="rId2"/>
          <a:srcRect l="-8656" t="-29606" r="-7359" b="-16696"/>
          <a:stretch/>
        </p:blipFill>
        <p:spPr>
          <a:xfrm>
            <a:off x="7380721" y="609601"/>
            <a:ext cx="3666690" cy="5181599"/>
          </a:xfrm>
          <a:ln>
            <a:noFill/>
          </a:ln>
        </p:spPr>
      </p:pic>
      <p:sp>
        <p:nvSpPr>
          <p:cNvPr id="3" name="Content Placeholder 2">
            <a:extLst>
              <a:ext uri="{FF2B5EF4-FFF2-40B4-BE49-F238E27FC236}">
                <a16:creationId xmlns:a16="http://schemas.microsoft.com/office/drawing/2014/main" id="{C9AFB600-34AB-4506-94CE-F4B9F34E86C2}"/>
              </a:ext>
            </a:extLst>
          </p:cNvPr>
          <p:cNvSpPr>
            <a:spLocks noGrp="1"/>
          </p:cNvSpPr>
          <p:nvPr>
            <p:ph type="body" sz="half" idx="2"/>
          </p:nvPr>
        </p:nvSpPr>
        <p:spPr/>
        <p:txBody>
          <a:bodyPr/>
          <a:lstStyle/>
          <a:p>
            <a:pPr algn="just"/>
            <a:r>
              <a:rPr lang="en-US" dirty="0"/>
              <a:t>The popular operating systems for general-purpose computers are Microsoft Windows, Mac OS, and Linux. Application programs, such as a Web browser or a word processor, cannot run unless an operating system is installed and running on the computer.</a:t>
            </a:r>
          </a:p>
          <a:p>
            <a:pPr algn="just"/>
            <a:r>
              <a:rPr lang="en-US" dirty="0"/>
              <a:t>The major tasks of an operating system are: </a:t>
            </a:r>
          </a:p>
          <a:p>
            <a:pPr marL="285750" indent="-285750" algn="just">
              <a:buFont typeface="Arial" panose="020B0604020202020204" pitchFamily="34" charset="0"/>
              <a:buChar char="•"/>
            </a:pPr>
            <a:r>
              <a:rPr lang="en-US" dirty="0"/>
              <a:t>Controlling and monitoring system activities.</a:t>
            </a:r>
          </a:p>
          <a:p>
            <a:pPr marL="285750" indent="-285750" algn="just">
              <a:buFont typeface="Arial" panose="020B0604020202020204" pitchFamily="34" charset="0"/>
              <a:buChar char="•"/>
            </a:pPr>
            <a:r>
              <a:rPr lang="en-US" dirty="0"/>
              <a:t>Allocating and assigning system resources.</a:t>
            </a:r>
          </a:p>
          <a:p>
            <a:pPr marL="285750" indent="-285750" algn="just">
              <a:buFont typeface="Arial" panose="020B0604020202020204" pitchFamily="34" charset="0"/>
              <a:buChar char="•"/>
            </a:pPr>
            <a:r>
              <a:rPr lang="en-US" dirty="0"/>
              <a:t>Scheduling operations.</a:t>
            </a:r>
            <a:endParaRPr lang="en-PH" dirty="0"/>
          </a:p>
        </p:txBody>
      </p:sp>
    </p:spTree>
    <p:extLst>
      <p:ext uri="{BB962C8B-B14F-4D97-AF65-F5344CB8AC3E}">
        <p14:creationId xmlns:p14="http://schemas.microsoft.com/office/powerpoint/2010/main" val="259212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0C2B-4FF1-E8F3-C46E-5F42F1C4FB82}"/>
              </a:ext>
            </a:extLst>
          </p:cNvPr>
          <p:cNvSpPr>
            <a:spLocks noGrp="1"/>
          </p:cNvSpPr>
          <p:nvPr>
            <p:ph type="title"/>
          </p:nvPr>
        </p:nvSpPr>
        <p:spPr/>
        <p:txBody>
          <a:bodyPr/>
          <a:lstStyle/>
          <a:p>
            <a:r>
              <a:rPr lang="en-US" dirty="0"/>
              <a:t>Controlling and monitoring system activities</a:t>
            </a:r>
            <a:endParaRPr lang="en-PH" dirty="0"/>
          </a:p>
        </p:txBody>
      </p:sp>
      <p:sp>
        <p:nvSpPr>
          <p:cNvPr id="3" name="Content Placeholder 2">
            <a:extLst>
              <a:ext uri="{FF2B5EF4-FFF2-40B4-BE49-F238E27FC236}">
                <a16:creationId xmlns:a16="http://schemas.microsoft.com/office/drawing/2014/main" id="{4D299B64-D3A9-9250-4BD9-B42002EA04B8}"/>
              </a:ext>
            </a:extLst>
          </p:cNvPr>
          <p:cNvSpPr>
            <a:spLocks noGrp="1"/>
          </p:cNvSpPr>
          <p:nvPr>
            <p:ph idx="1"/>
          </p:nvPr>
        </p:nvSpPr>
        <p:spPr/>
        <p:txBody>
          <a:bodyPr/>
          <a:lstStyle/>
          <a:p>
            <a:pPr marL="0" indent="0" algn="just">
              <a:buNone/>
            </a:pPr>
            <a:r>
              <a:rPr lang="en-US" dirty="0"/>
              <a:t>Operating systems perform basic tasks, such as recognizing input from the keyboard, sending output to the monitor, keeping track of files and folders on storage devices, and controlling peripheral devices, such as disk drives and printers. An operating system must also ensure that different programs and users working at the same time do not interfere with each other. In addition, the OS is responsible for security, ensuring that unauthorized users and programs do not access the system.</a:t>
            </a:r>
            <a:endParaRPr lang="en-PH" dirty="0"/>
          </a:p>
        </p:txBody>
      </p:sp>
    </p:spTree>
    <p:extLst>
      <p:ext uri="{BB962C8B-B14F-4D97-AF65-F5344CB8AC3E}">
        <p14:creationId xmlns:p14="http://schemas.microsoft.com/office/powerpoint/2010/main" val="113336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0C2B-4FF1-E8F3-C46E-5F42F1C4FB82}"/>
              </a:ext>
            </a:extLst>
          </p:cNvPr>
          <p:cNvSpPr>
            <a:spLocks noGrp="1"/>
          </p:cNvSpPr>
          <p:nvPr>
            <p:ph type="title"/>
          </p:nvPr>
        </p:nvSpPr>
        <p:spPr/>
        <p:txBody>
          <a:bodyPr/>
          <a:lstStyle/>
          <a:p>
            <a:r>
              <a:rPr lang="en-US" dirty="0"/>
              <a:t>Allocating and assigning system resources</a:t>
            </a:r>
            <a:endParaRPr lang="en-PH" dirty="0"/>
          </a:p>
        </p:txBody>
      </p:sp>
      <p:sp>
        <p:nvSpPr>
          <p:cNvPr id="3" name="Content Placeholder 2">
            <a:extLst>
              <a:ext uri="{FF2B5EF4-FFF2-40B4-BE49-F238E27FC236}">
                <a16:creationId xmlns:a16="http://schemas.microsoft.com/office/drawing/2014/main" id="{4D299B64-D3A9-9250-4BD9-B42002EA04B8}"/>
              </a:ext>
            </a:extLst>
          </p:cNvPr>
          <p:cNvSpPr>
            <a:spLocks noGrp="1"/>
          </p:cNvSpPr>
          <p:nvPr>
            <p:ph idx="1"/>
          </p:nvPr>
        </p:nvSpPr>
        <p:spPr/>
        <p:txBody>
          <a:bodyPr/>
          <a:lstStyle/>
          <a:p>
            <a:pPr marL="0" indent="0" algn="just">
              <a:buNone/>
            </a:pPr>
            <a:r>
              <a:rPr lang="en-US" dirty="0"/>
              <a:t>The operating system is responsible for determining what computer resources a program needs (such as CPU time, memory space, disks, input and output devices) and for allocating and assigning them to run the program.</a:t>
            </a:r>
            <a:endParaRPr lang="en-PH" dirty="0"/>
          </a:p>
        </p:txBody>
      </p:sp>
    </p:spTree>
    <p:extLst>
      <p:ext uri="{BB962C8B-B14F-4D97-AF65-F5344CB8AC3E}">
        <p14:creationId xmlns:p14="http://schemas.microsoft.com/office/powerpoint/2010/main" val="4205600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0C2B-4FF1-E8F3-C46E-5F42F1C4FB82}"/>
              </a:ext>
            </a:extLst>
          </p:cNvPr>
          <p:cNvSpPr>
            <a:spLocks noGrp="1"/>
          </p:cNvSpPr>
          <p:nvPr>
            <p:ph type="title"/>
          </p:nvPr>
        </p:nvSpPr>
        <p:spPr/>
        <p:txBody>
          <a:bodyPr/>
          <a:lstStyle/>
          <a:p>
            <a:r>
              <a:rPr lang="en-PH" dirty="0"/>
              <a:t>Scheduling Operations</a:t>
            </a:r>
          </a:p>
        </p:txBody>
      </p:sp>
      <p:sp>
        <p:nvSpPr>
          <p:cNvPr id="3" name="Content Placeholder 2">
            <a:extLst>
              <a:ext uri="{FF2B5EF4-FFF2-40B4-BE49-F238E27FC236}">
                <a16:creationId xmlns:a16="http://schemas.microsoft.com/office/drawing/2014/main" id="{4D299B64-D3A9-9250-4BD9-B42002EA04B8}"/>
              </a:ext>
            </a:extLst>
          </p:cNvPr>
          <p:cNvSpPr>
            <a:spLocks noGrp="1"/>
          </p:cNvSpPr>
          <p:nvPr>
            <p:ph idx="1"/>
          </p:nvPr>
        </p:nvSpPr>
        <p:spPr/>
        <p:txBody>
          <a:bodyPr>
            <a:normAutofit/>
          </a:bodyPr>
          <a:lstStyle/>
          <a:p>
            <a:pPr marL="0" indent="0" algn="just">
              <a:buNone/>
            </a:pPr>
            <a:r>
              <a:rPr lang="en-US" dirty="0"/>
              <a:t>The OS is responsible for scheduling programs’ activities to make efficient use of system resources. Many of today’s operating systems support such techniques as multiprogramming, multithreading, and multiprocessing to increase system performance.</a:t>
            </a:r>
          </a:p>
          <a:p>
            <a:pPr algn="just"/>
            <a:endParaRPr lang="en-PH" sz="1400" dirty="0"/>
          </a:p>
        </p:txBody>
      </p:sp>
    </p:spTree>
    <p:extLst>
      <p:ext uri="{BB962C8B-B14F-4D97-AF65-F5344CB8AC3E}">
        <p14:creationId xmlns:p14="http://schemas.microsoft.com/office/powerpoint/2010/main" val="272763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375D-56D0-09AB-977B-6C89F90E6113}"/>
              </a:ext>
            </a:extLst>
          </p:cNvPr>
          <p:cNvSpPr>
            <a:spLocks noGrp="1"/>
          </p:cNvSpPr>
          <p:nvPr>
            <p:ph type="title"/>
          </p:nvPr>
        </p:nvSpPr>
        <p:spPr/>
        <p:txBody>
          <a:bodyPr/>
          <a:lstStyle/>
          <a:p>
            <a:r>
              <a:rPr lang="en-PH" dirty="0"/>
              <a:t>Scheduling Operations</a:t>
            </a:r>
          </a:p>
        </p:txBody>
      </p:sp>
      <p:sp>
        <p:nvSpPr>
          <p:cNvPr id="3" name="Content Placeholder 2">
            <a:extLst>
              <a:ext uri="{FF2B5EF4-FFF2-40B4-BE49-F238E27FC236}">
                <a16:creationId xmlns:a16="http://schemas.microsoft.com/office/drawing/2014/main" id="{1DB8C59A-B835-B26E-DB16-DA7C082B8AB5}"/>
              </a:ext>
            </a:extLst>
          </p:cNvPr>
          <p:cNvSpPr>
            <a:spLocks noGrp="1"/>
          </p:cNvSpPr>
          <p:nvPr>
            <p:ph idx="1"/>
          </p:nvPr>
        </p:nvSpPr>
        <p:spPr/>
        <p:txBody>
          <a:bodyPr>
            <a:normAutofit fontScale="77500" lnSpcReduction="20000"/>
          </a:bodyPr>
          <a:lstStyle/>
          <a:p>
            <a:pPr algn="just"/>
            <a:r>
              <a:rPr lang="en-US" sz="2400" b="1" dirty="0"/>
              <a:t>Multiprogramming</a:t>
            </a:r>
            <a:r>
              <a:rPr lang="en-US" sz="2400" dirty="0"/>
              <a:t> enables multiple programs to run concurrently on a single CPU, making use of its idle time. This improves efficiency as the CPU is often waiting for tasks like data transfers or system resource responses. For instance, it allows you to edit a file with a word processor while your web browser downloads a file simultaneously.</a:t>
            </a:r>
          </a:p>
          <a:p>
            <a:pPr algn="just"/>
            <a:r>
              <a:rPr lang="en-US" sz="2400" b="1" dirty="0"/>
              <a:t>Multithreading</a:t>
            </a:r>
            <a:r>
              <a:rPr lang="en-US" sz="2400" dirty="0"/>
              <a:t> allows a single program to execute multiple tasks at the same time. For instance, a word-processing program allows users to simultaneously edit text and save it to a disk. In this example, editing and saving are two tasks within the same application. These two tasks may run concurrently.</a:t>
            </a:r>
          </a:p>
          <a:p>
            <a:pPr algn="just"/>
            <a:r>
              <a:rPr lang="en-US" sz="2400" b="1" dirty="0"/>
              <a:t>Multiprocessing</a:t>
            </a:r>
            <a:r>
              <a:rPr lang="en-US" sz="2400" dirty="0"/>
              <a:t>, or parallel processing, uses two or more processors together to perform subtasks concurrently and then combine solutions of the subtasks to obtain a solution for the entire task. It is like a surgical operation where several doctors work together on one patient.</a:t>
            </a:r>
          </a:p>
          <a:p>
            <a:endParaRPr lang="en-PH" dirty="0"/>
          </a:p>
        </p:txBody>
      </p:sp>
    </p:spTree>
    <p:extLst>
      <p:ext uri="{BB962C8B-B14F-4D97-AF65-F5344CB8AC3E}">
        <p14:creationId xmlns:p14="http://schemas.microsoft.com/office/powerpoint/2010/main" val="2875685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0537-BB82-D658-4643-FAC5FA8AD8AA}"/>
              </a:ext>
            </a:extLst>
          </p:cNvPr>
          <p:cNvSpPr>
            <a:spLocks noGrp="1"/>
          </p:cNvSpPr>
          <p:nvPr>
            <p:ph type="title"/>
          </p:nvPr>
        </p:nvSpPr>
        <p:spPr/>
        <p:txBody>
          <a:bodyPr/>
          <a:lstStyle/>
          <a:p>
            <a:r>
              <a:rPr lang="en-US" dirty="0"/>
              <a:t>Let’s wrap it up</a:t>
            </a:r>
            <a:endParaRPr lang="en-PH" dirty="0"/>
          </a:p>
        </p:txBody>
      </p:sp>
      <p:sp>
        <p:nvSpPr>
          <p:cNvPr id="3" name="Content Placeholder 2">
            <a:extLst>
              <a:ext uri="{FF2B5EF4-FFF2-40B4-BE49-F238E27FC236}">
                <a16:creationId xmlns:a16="http://schemas.microsoft.com/office/drawing/2014/main" id="{375DF499-F730-2A1B-5D9C-197412476280}"/>
              </a:ext>
            </a:extLst>
          </p:cNvPr>
          <p:cNvSpPr>
            <a:spLocks noGrp="1"/>
          </p:cNvSpPr>
          <p:nvPr>
            <p:ph idx="1"/>
          </p:nvPr>
        </p:nvSpPr>
        <p:spPr/>
        <p:txBody>
          <a:bodyPr>
            <a:normAutofit/>
          </a:bodyPr>
          <a:lstStyle/>
          <a:p>
            <a:r>
              <a:rPr lang="en-US" dirty="0"/>
              <a:t>What language does the CPU understand?</a:t>
            </a:r>
          </a:p>
          <a:p>
            <a:r>
              <a:rPr lang="en-US" dirty="0"/>
              <a:t>What is an assembly language?</a:t>
            </a:r>
          </a:p>
          <a:p>
            <a:r>
              <a:rPr lang="en-PH" dirty="0"/>
              <a:t>What is an assembler?</a:t>
            </a:r>
            <a:endParaRPr lang="en-US" dirty="0"/>
          </a:p>
          <a:p>
            <a:r>
              <a:rPr lang="en-US" dirty="0"/>
              <a:t>What is a high-level programming language? </a:t>
            </a:r>
          </a:p>
          <a:p>
            <a:r>
              <a:rPr lang="en-PH" dirty="0"/>
              <a:t>What is an interpreter and a compiler?</a:t>
            </a:r>
          </a:p>
          <a:p>
            <a:r>
              <a:rPr lang="en-US" dirty="0"/>
              <a:t>What are the major responsibilities of an operating system?</a:t>
            </a:r>
            <a:endParaRPr lang="en-PH" dirty="0"/>
          </a:p>
        </p:txBody>
      </p:sp>
    </p:spTree>
    <p:extLst>
      <p:ext uri="{BB962C8B-B14F-4D97-AF65-F5344CB8AC3E}">
        <p14:creationId xmlns:p14="http://schemas.microsoft.com/office/powerpoint/2010/main" val="128365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0011E-061E-7D50-D02E-4AC395425826}"/>
              </a:ext>
            </a:extLst>
          </p:cNvPr>
          <p:cNvSpPr>
            <a:spLocks noGrp="1"/>
          </p:cNvSpPr>
          <p:nvPr>
            <p:ph type="title"/>
          </p:nvPr>
        </p:nvSpPr>
        <p:spPr/>
        <p:txBody>
          <a:bodyPr/>
          <a:lstStyle/>
          <a:p>
            <a:r>
              <a:rPr lang="en-US" dirty="0"/>
              <a:t>The analytical Engine</a:t>
            </a:r>
            <a:endParaRPr lang="en-PH" dirty="0"/>
          </a:p>
        </p:txBody>
      </p:sp>
      <p:sp>
        <p:nvSpPr>
          <p:cNvPr id="4" name="Text Placeholder 3">
            <a:extLst>
              <a:ext uri="{FF2B5EF4-FFF2-40B4-BE49-F238E27FC236}">
                <a16:creationId xmlns:a16="http://schemas.microsoft.com/office/drawing/2014/main" id="{E0A63644-81A6-6BC4-81D3-27282190264F}"/>
              </a:ext>
            </a:extLst>
          </p:cNvPr>
          <p:cNvSpPr>
            <a:spLocks noGrp="1"/>
          </p:cNvSpPr>
          <p:nvPr>
            <p:ph type="body" sz="half" idx="2"/>
          </p:nvPr>
        </p:nvSpPr>
        <p:spPr/>
        <p:txBody>
          <a:bodyPr/>
          <a:lstStyle/>
          <a:p>
            <a:r>
              <a:rPr lang="en-US" dirty="0"/>
              <a:t>The Analytical Engine, designed by Charles Babbage in the 1830s, was a remarkable invention that was conceived with several purposes in mind, even before Ada Lovelace made her pioneering contributions to the concept of programming it. Babbage's vision for the Analytical Engine included the following primary purposes:</a:t>
            </a:r>
          </a:p>
          <a:p>
            <a:pPr marL="285750" indent="-285750">
              <a:buFont typeface="Arial" panose="020B0604020202020204" pitchFamily="34" charset="0"/>
              <a:buChar char="•"/>
            </a:pPr>
            <a:r>
              <a:rPr lang="en-US" dirty="0"/>
              <a:t>Mathematical Calculations</a:t>
            </a:r>
          </a:p>
          <a:p>
            <a:pPr marL="285750" indent="-285750">
              <a:buFont typeface="Arial" panose="020B0604020202020204" pitchFamily="34" charset="0"/>
              <a:buChar char="•"/>
            </a:pPr>
            <a:r>
              <a:rPr lang="en-US" dirty="0"/>
              <a:t>Error Reduction</a:t>
            </a:r>
          </a:p>
          <a:p>
            <a:pPr marL="285750" indent="-285750">
              <a:buFont typeface="Arial" panose="020B0604020202020204" pitchFamily="34" charset="0"/>
              <a:buChar char="•"/>
            </a:pPr>
            <a:r>
              <a:rPr lang="en-US" dirty="0"/>
              <a:t>Data Processing</a:t>
            </a:r>
          </a:p>
          <a:p>
            <a:pPr marL="285750" indent="-285750">
              <a:buFont typeface="Arial" panose="020B0604020202020204" pitchFamily="34" charset="0"/>
              <a:buChar char="•"/>
            </a:pPr>
            <a:r>
              <a:rPr lang="en-US" dirty="0"/>
              <a:t>Mechanical Automation</a:t>
            </a:r>
          </a:p>
        </p:txBody>
      </p:sp>
      <p:pic>
        <p:nvPicPr>
          <p:cNvPr id="1028" name="Picture 4" descr="Analytical Engine | Description &amp; Facts | Britannica">
            <a:extLst>
              <a:ext uri="{FF2B5EF4-FFF2-40B4-BE49-F238E27FC236}">
                <a16:creationId xmlns:a16="http://schemas.microsoft.com/office/drawing/2014/main" id="{E627231A-31C5-2192-9EAA-08768C73AA2E}"/>
              </a:ext>
            </a:extLst>
          </p:cNvPr>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l="1094" t="-41974" r="86" b="-25926"/>
          <a:stretch/>
        </p:blipFill>
        <p:spPr bwMode="auto">
          <a:xfrm>
            <a:off x="7380288" y="590550"/>
            <a:ext cx="3667125" cy="518160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518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ED6C-F6D1-A451-709F-C75B8C352E48}"/>
              </a:ext>
            </a:extLst>
          </p:cNvPr>
          <p:cNvSpPr>
            <a:spLocks noGrp="1"/>
          </p:cNvSpPr>
          <p:nvPr>
            <p:ph type="title"/>
          </p:nvPr>
        </p:nvSpPr>
        <p:spPr/>
        <p:txBody>
          <a:bodyPr/>
          <a:lstStyle/>
          <a:p>
            <a:r>
              <a:rPr lang="en-US" dirty="0"/>
              <a:t>Activity</a:t>
            </a:r>
            <a:endParaRPr lang="en-PH" dirty="0"/>
          </a:p>
        </p:txBody>
      </p:sp>
      <p:sp>
        <p:nvSpPr>
          <p:cNvPr id="3" name="Content Placeholder 2">
            <a:extLst>
              <a:ext uri="{FF2B5EF4-FFF2-40B4-BE49-F238E27FC236}">
                <a16:creationId xmlns:a16="http://schemas.microsoft.com/office/drawing/2014/main" id="{910B0446-6A32-EC3F-DD74-4BC8D7B6A0FA}"/>
              </a:ext>
            </a:extLst>
          </p:cNvPr>
          <p:cNvSpPr>
            <a:spLocks noGrp="1"/>
          </p:cNvSpPr>
          <p:nvPr>
            <p:ph idx="1"/>
          </p:nvPr>
        </p:nvSpPr>
        <p:spPr/>
        <p:txBody>
          <a:bodyPr>
            <a:normAutofit lnSpcReduction="10000"/>
          </a:bodyPr>
          <a:lstStyle/>
          <a:p>
            <a:r>
              <a:rPr lang="en-US" dirty="0"/>
              <a:t>Divide the class into 10 groups.</a:t>
            </a:r>
          </a:p>
          <a:p>
            <a:r>
              <a:rPr lang="en-US" dirty="0"/>
              <a:t>Research about the assigned algorithm</a:t>
            </a:r>
            <a:r>
              <a:rPr lang="en-PH" dirty="0"/>
              <a:t>.</a:t>
            </a:r>
          </a:p>
          <a:p>
            <a:r>
              <a:rPr lang="en-US" dirty="0"/>
              <a:t>Make an outline of discussion to be submitted by the end of the period.</a:t>
            </a:r>
          </a:p>
          <a:p>
            <a:pPr lvl="1"/>
            <a:r>
              <a:rPr lang="en-US" dirty="0"/>
              <a:t>Definition and concept of the algorithm.</a:t>
            </a:r>
          </a:p>
          <a:p>
            <a:pPr lvl="1"/>
            <a:r>
              <a:rPr lang="en-US" dirty="0"/>
              <a:t>General idea of the algorithm.</a:t>
            </a:r>
          </a:p>
          <a:p>
            <a:pPr lvl="1"/>
            <a:r>
              <a:rPr lang="en-US" dirty="0"/>
              <a:t>Applications of the algorithm</a:t>
            </a:r>
          </a:p>
          <a:p>
            <a:pPr lvl="1"/>
            <a:r>
              <a:rPr lang="en-US" dirty="0"/>
              <a:t>Basic procedure (steps)</a:t>
            </a:r>
          </a:p>
          <a:p>
            <a:pPr lvl="1"/>
            <a:r>
              <a:rPr lang="en-US" dirty="0"/>
              <a:t>Complexity Analysis (</a:t>
            </a:r>
            <a:r>
              <a:rPr lang="en-US" dirty="0" err="1"/>
              <a:t>e.g</a:t>
            </a:r>
            <a:r>
              <a:rPr lang="en-US" dirty="0"/>
              <a:t>, time and space)</a:t>
            </a:r>
          </a:p>
        </p:txBody>
      </p:sp>
    </p:spTree>
    <p:extLst>
      <p:ext uri="{BB962C8B-B14F-4D97-AF65-F5344CB8AC3E}">
        <p14:creationId xmlns:p14="http://schemas.microsoft.com/office/powerpoint/2010/main" val="1569790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ED6C-F6D1-A451-709F-C75B8C352E48}"/>
              </a:ext>
            </a:extLst>
          </p:cNvPr>
          <p:cNvSpPr>
            <a:spLocks noGrp="1"/>
          </p:cNvSpPr>
          <p:nvPr>
            <p:ph type="title"/>
          </p:nvPr>
        </p:nvSpPr>
        <p:spPr/>
        <p:txBody>
          <a:bodyPr/>
          <a:lstStyle/>
          <a:p>
            <a:r>
              <a:rPr lang="en-US" dirty="0"/>
              <a:t>Activity</a:t>
            </a:r>
            <a:endParaRPr lang="en-PH" dirty="0"/>
          </a:p>
        </p:txBody>
      </p:sp>
      <p:pic>
        <p:nvPicPr>
          <p:cNvPr id="5" name="Content Placeholder 4">
            <a:extLst>
              <a:ext uri="{FF2B5EF4-FFF2-40B4-BE49-F238E27FC236}">
                <a16:creationId xmlns:a16="http://schemas.microsoft.com/office/drawing/2014/main" id="{ADE179C6-6DB7-0E1D-78BC-9D227B7456A1}"/>
              </a:ext>
            </a:extLst>
          </p:cNvPr>
          <p:cNvPicPr>
            <a:picLocks noGrp="1" noChangeAspect="1"/>
          </p:cNvPicPr>
          <p:nvPr>
            <p:ph idx="1"/>
          </p:nvPr>
        </p:nvPicPr>
        <p:blipFill>
          <a:blip r:embed="rId2"/>
          <a:stretch>
            <a:fillRect/>
          </a:stretch>
        </p:blipFill>
        <p:spPr>
          <a:xfrm>
            <a:off x="3644220" y="2249488"/>
            <a:ext cx="4900386" cy="3541712"/>
          </a:xfrm>
        </p:spPr>
      </p:pic>
    </p:spTree>
    <p:extLst>
      <p:ext uri="{BB962C8B-B14F-4D97-AF65-F5344CB8AC3E}">
        <p14:creationId xmlns:p14="http://schemas.microsoft.com/office/powerpoint/2010/main" val="1476245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A91C5-C358-22D9-B3A0-F32A9398200A}"/>
              </a:ext>
            </a:extLst>
          </p:cNvPr>
          <p:cNvSpPr>
            <a:spLocks noGrp="1"/>
          </p:cNvSpPr>
          <p:nvPr>
            <p:ph type="title"/>
          </p:nvPr>
        </p:nvSpPr>
        <p:spPr/>
        <p:txBody>
          <a:bodyPr/>
          <a:lstStyle/>
          <a:p>
            <a:r>
              <a:rPr lang="en-US" dirty="0">
                <a:latin typeface="Berlin Sans FB" panose="020E0602020502020306" pitchFamily="34" charset="0"/>
              </a:rPr>
              <a:t>References</a:t>
            </a:r>
            <a:endParaRPr lang="en-PH" dirty="0">
              <a:latin typeface="Berlin Sans FB" panose="020E0602020502020306" pitchFamily="34" charset="0"/>
            </a:endParaRPr>
          </a:p>
        </p:txBody>
      </p:sp>
      <p:sp>
        <p:nvSpPr>
          <p:cNvPr id="3" name="Content Placeholder 2">
            <a:extLst>
              <a:ext uri="{FF2B5EF4-FFF2-40B4-BE49-F238E27FC236}">
                <a16:creationId xmlns:a16="http://schemas.microsoft.com/office/drawing/2014/main" id="{A349F866-AFD3-F0AB-112F-87876EE8BBF3}"/>
              </a:ext>
            </a:extLst>
          </p:cNvPr>
          <p:cNvSpPr>
            <a:spLocks noGrp="1"/>
          </p:cNvSpPr>
          <p:nvPr>
            <p:ph idx="1"/>
          </p:nvPr>
        </p:nvSpPr>
        <p:spPr/>
        <p:txBody>
          <a:bodyPr>
            <a:normAutofit/>
          </a:bodyPr>
          <a:lstStyle/>
          <a:p>
            <a:r>
              <a:rPr lang="en-US" sz="1200" dirty="0">
                <a:latin typeface="Berlin Sans FB" panose="020E0602020502020306" pitchFamily="34" charset="0"/>
              </a:rPr>
              <a:t>https://en.wikipedia.org/wiki/Software</a:t>
            </a:r>
          </a:p>
          <a:p>
            <a:r>
              <a:rPr lang="en-PH" sz="1200" dirty="0">
                <a:latin typeface="Berlin Sans FB" panose="020E0602020502020306" pitchFamily="34" charset="0"/>
              </a:rPr>
              <a:t>https://www.techtarget.com/searchsoftwarequality/definition/application#:~:text=An%20application%2C%20also%20referred%20to,or%20a%20group%20of%20programs.</a:t>
            </a:r>
          </a:p>
          <a:p>
            <a:endParaRPr lang="en-PH" sz="1200" dirty="0">
              <a:latin typeface="Berlin Sans FB" panose="020E0602020502020306" pitchFamily="34" charset="0"/>
            </a:endParaRPr>
          </a:p>
        </p:txBody>
      </p:sp>
    </p:spTree>
    <p:extLst>
      <p:ext uri="{BB962C8B-B14F-4D97-AF65-F5344CB8AC3E}">
        <p14:creationId xmlns:p14="http://schemas.microsoft.com/office/powerpoint/2010/main" val="1985631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0011E-061E-7D50-D02E-4AC395425826}"/>
              </a:ext>
            </a:extLst>
          </p:cNvPr>
          <p:cNvSpPr>
            <a:spLocks noGrp="1"/>
          </p:cNvSpPr>
          <p:nvPr>
            <p:ph type="title"/>
          </p:nvPr>
        </p:nvSpPr>
        <p:spPr/>
        <p:txBody>
          <a:bodyPr/>
          <a:lstStyle/>
          <a:p>
            <a:r>
              <a:rPr lang="en-US" dirty="0"/>
              <a:t>ADA </a:t>
            </a:r>
            <a:r>
              <a:rPr lang="en-US" dirty="0" err="1"/>
              <a:t>lovelace</a:t>
            </a:r>
            <a:endParaRPr lang="en-PH" dirty="0"/>
          </a:p>
        </p:txBody>
      </p:sp>
      <p:sp>
        <p:nvSpPr>
          <p:cNvPr id="4" name="Text Placeholder 3">
            <a:extLst>
              <a:ext uri="{FF2B5EF4-FFF2-40B4-BE49-F238E27FC236}">
                <a16:creationId xmlns:a16="http://schemas.microsoft.com/office/drawing/2014/main" id="{E0A63644-81A6-6BC4-81D3-27282190264F}"/>
              </a:ext>
            </a:extLst>
          </p:cNvPr>
          <p:cNvSpPr>
            <a:spLocks noGrp="1"/>
          </p:cNvSpPr>
          <p:nvPr>
            <p:ph type="body" sz="half" idx="2"/>
          </p:nvPr>
        </p:nvSpPr>
        <p:spPr/>
        <p:txBody>
          <a:bodyPr/>
          <a:lstStyle/>
          <a:p>
            <a:pPr algn="just"/>
            <a:r>
              <a:rPr lang="en-US" dirty="0"/>
              <a:t>Augusta Ada King, Countess of Lovelace (née Byron; 10 December 1815 – 27 November 1852) was an English mathematician and writer, chiefly known for her work on Charles Babbage's proposed mechanical general-purpose computer, the Analytical Engine. She was the first to recognize that the machine had applications beyond pure calculation.</a:t>
            </a:r>
          </a:p>
          <a:p>
            <a:endParaRPr lang="en-US" dirty="0"/>
          </a:p>
          <a:p>
            <a:endParaRPr lang="en-PH" dirty="0"/>
          </a:p>
        </p:txBody>
      </p:sp>
      <p:pic>
        <p:nvPicPr>
          <p:cNvPr id="9218" name="Picture 2" descr="Ada Lovelace, the First Tech Visionary | The New Yorker">
            <a:extLst>
              <a:ext uri="{FF2B5EF4-FFF2-40B4-BE49-F238E27FC236}">
                <a16:creationId xmlns:a16="http://schemas.microsoft.com/office/drawing/2014/main" id="{68D40D85-75C2-2AA5-346F-322CA787B863}"/>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821" b="82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861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1078-AEAE-2EAC-02EC-1801A2DAF44D}"/>
              </a:ext>
            </a:extLst>
          </p:cNvPr>
          <p:cNvSpPr>
            <a:spLocks noGrp="1"/>
          </p:cNvSpPr>
          <p:nvPr>
            <p:ph type="title"/>
          </p:nvPr>
        </p:nvSpPr>
        <p:spPr/>
        <p:txBody>
          <a:bodyPr/>
          <a:lstStyle/>
          <a:p>
            <a:r>
              <a:rPr lang="en-US" dirty="0">
                <a:latin typeface="Berlin Sans FB" panose="020E0602020502020306" pitchFamily="34" charset="0"/>
              </a:rPr>
              <a:t>What is a software?</a:t>
            </a:r>
            <a:endParaRPr lang="en-PH" dirty="0"/>
          </a:p>
        </p:txBody>
      </p:sp>
      <p:sp>
        <p:nvSpPr>
          <p:cNvPr id="4" name="Text Placeholder 3">
            <a:extLst>
              <a:ext uri="{FF2B5EF4-FFF2-40B4-BE49-F238E27FC236}">
                <a16:creationId xmlns:a16="http://schemas.microsoft.com/office/drawing/2014/main" id="{1D77845A-338B-597B-18EE-D546DB9A7646}"/>
              </a:ext>
            </a:extLst>
          </p:cNvPr>
          <p:cNvSpPr>
            <a:spLocks noGrp="1"/>
          </p:cNvSpPr>
          <p:nvPr>
            <p:ph type="body" sz="half" idx="2"/>
          </p:nvPr>
        </p:nvSpPr>
        <p:spPr/>
        <p:txBody>
          <a:bodyPr/>
          <a:lstStyle/>
          <a:p>
            <a:r>
              <a:rPr lang="en-US" sz="2000" dirty="0"/>
              <a:t>A software is a set of computer programs and associated documentation and data. This is in contrast to </a:t>
            </a:r>
            <a:r>
              <a:rPr lang="en-US" sz="2000" b="1" dirty="0"/>
              <a:t>hardware</a:t>
            </a:r>
            <a:r>
              <a:rPr lang="en-US" sz="2000" dirty="0"/>
              <a:t>, from which the system is built and which actually performs the work.</a:t>
            </a:r>
            <a:endParaRPr lang="en-PH" sz="2000" dirty="0"/>
          </a:p>
          <a:p>
            <a:endParaRPr lang="en-PH" dirty="0"/>
          </a:p>
        </p:txBody>
      </p:sp>
      <p:pic>
        <p:nvPicPr>
          <p:cNvPr id="5" name="Picture 2">
            <a:extLst>
              <a:ext uri="{FF2B5EF4-FFF2-40B4-BE49-F238E27FC236}">
                <a16:creationId xmlns:a16="http://schemas.microsoft.com/office/drawing/2014/main" id="{6D43347B-CE1E-74D8-62EC-A2CBE3BA1834}"/>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2340" b="2340"/>
          <a:stretch>
            <a:fillRect/>
          </a:stretch>
        </p:blipFill>
        <p:spPr bwMode="auto">
          <a:xfrm>
            <a:off x="7380288" y="609600"/>
            <a:ext cx="3667125"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04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A91C5-C358-22D9-B3A0-F32A9398200A}"/>
              </a:ext>
            </a:extLst>
          </p:cNvPr>
          <p:cNvSpPr>
            <a:spLocks noGrp="1"/>
          </p:cNvSpPr>
          <p:nvPr>
            <p:ph type="title"/>
          </p:nvPr>
        </p:nvSpPr>
        <p:spPr/>
        <p:txBody>
          <a:bodyPr/>
          <a:lstStyle/>
          <a:p>
            <a:r>
              <a:rPr lang="en-US" dirty="0">
                <a:latin typeface="Berlin Sans FB" panose="020E0602020502020306" pitchFamily="34" charset="0"/>
              </a:rPr>
              <a:t>Application or Software?</a:t>
            </a:r>
            <a:endParaRPr lang="en-PH" dirty="0">
              <a:latin typeface="Berlin Sans FB" panose="020E0602020502020306" pitchFamily="34" charset="0"/>
            </a:endParaRPr>
          </a:p>
        </p:txBody>
      </p:sp>
      <p:sp>
        <p:nvSpPr>
          <p:cNvPr id="3" name="Content Placeholder 2">
            <a:extLst>
              <a:ext uri="{FF2B5EF4-FFF2-40B4-BE49-F238E27FC236}">
                <a16:creationId xmlns:a16="http://schemas.microsoft.com/office/drawing/2014/main" id="{A349F866-AFD3-F0AB-112F-87876EE8BBF3}"/>
              </a:ext>
            </a:extLst>
          </p:cNvPr>
          <p:cNvSpPr>
            <a:spLocks noGrp="1"/>
          </p:cNvSpPr>
          <p:nvPr>
            <p:ph idx="1"/>
          </p:nvPr>
        </p:nvSpPr>
        <p:spPr/>
        <p:txBody>
          <a:bodyPr/>
          <a:lstStyle/>
          <a:p>
            <a:pPr marL="0" indent="0" algn="just">
              <a:buNone/>
            </a:pPr>
            <a:r>
              <a:rPr lang="en-US" dirty="0"/>
              <a:t>An application, also referred to as an application program or application software, is a computer software package that performs a specific function directly for an end user or, in some cases, for another application. An application can be self-contained or a group of programs.</a:t>
            </a:r>
          </a:p>
          <a:p>
            <a:pPr marL="0" indent="0">
              <a:buNone/>
            </a:pPr>
            <a:endParaRPr lang="en-PH" dirty="0"/>
          </a:p>
        </p:txBody>
      </p:sp>
    </p:spTree>
    <p:extLst>
      <p:ext uri="{BB962C8B-B14F-4D97-AF65-F5344CB8AC3E}">
        <p14:creationId xmlns:p14="http://schemas.microsoft.com/office/powerpoint/2010/main" val="322964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oftware 101: A Complete Guide to Different Types of Software">
            <a:extLst>
              <a:ext uri="{FF2B5EF4-FFF2-40B4-BE49-F238E27FC236}">
                <a16:creationId xmlns:a16="http://schemas.microsoft.com/office/drawing/2014/main" id="{C5E19580-20BA-B01D-AE52-3C1B5E09CA3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0956" y="1447290"/>
            <a:ext cx="9590088" cy="396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069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DBF7B2-60ED-67CD-3CB5-E2C4FF53905D}"/>
              </a:ext>
            </a:extLst>
          </p:cNvPr>
          <p:cNvSpPr>
            <a:spLocks noGrp="1"/>
          </p:cNvSpPr>
          <p:nvPr>
            <p:ph idx="1"/>
          </p:nvPr>
        </p:nvSpPr>
        <p:spPr/>
        <p:txBody>
          <a:bodyPr/>
          <a:lstStyle/>
          <a:p>
            <a:pPr marL="0" indent="0" algn="just">
              <a:buNone/>
            </a:pPr>
            <a:r>
              <a:rPr lang="en-US" dirty="0"/>
              <a:t>Computers do not understand human languages, so programs must be written in a language a computer can use. There are hundreds of programming languages, and they were developed to make the programming process easier for people. However, all programs must be converted into a language the computer can understand.</a:t>
            </a:r>
            <a:endParaRPr lang="en-PH" dirty="0"/>
          </a:p>
        </p:txBody>
      </p:sp>
    </p:spTree>
    <p:extLst>
      <p:ext uri="{BB962C8B-B14F-4D97-AF65-F5344CB8AC3E}">
        <p14:creationId xmlns:p14="http://schemas.microsoft.com/office/powerpoint/2010/main" val="2923607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578F4-FD89-4EDC-590B-D958ACC0433D}"/>
              </a:ext>
            </a:extLst>
          </p:cNvPr>
          <p:cNvSpPr>
            <a:spLocks noGrp="1"/>
          </p:cNvSpPr>
          <p:nvPr>
            <p:ph type="title"/>
          </p:nvPr>
        </p:nvSpPr>
        <p:spPr/>
        <p:txBody>
          <a:bodyPr/>
          <a:lstStyle/>
          <a:p>
            <a:r>
              <a:rPr lang="en-US" dirty="0"/>
              <a:t>Level of abstraction in programming</a:t>
            </a:r>
            <a:endParaRPr lang="en-PH" dirty="0"/>
          </a:p>
        </p:txBody>
      </p:sp>
      <p:pic>
        <p:nvPicPr>
          <p:cNvPr id="6" name="Content Placeholder 5">
            <a:extLst>
              <a:ext uri="{FF2B5EF4-FFF2-40B4-BE49-F238E27FC236}">
                <a16:creationId xmlns:a16="http://schemas.microsoft.com/office/drawing/2014/main" id="{C261B792-0EAE-82A2-FF97-EF23B78A2282}"/>
              </a:ext>
            </a:extLst>
          </p:cNvPr>
          <p:cNvPicPr>
            <a:picLocks noGrp="1" noChangeAspect="1"/>
          </p:cNvPicPr>
          <p:nvPr>
            <p:ph idx="1"/>
          </p:nvPr>
        </p:nvPicPr>
        <p:blipFill>
          <a:blip r:embed="rId3"/>
          <a:stretch>
            <a:fillRect/>
          </a:stretch>
        </p:blipFill>
        <p:spPr>
          <a:xfrm>
            <a:off x="2946224" y="2097088"/>
            <a:ext cx="6296376" cy="3541712"/>
          </a:xfrm>
          <a:prstGeom prst="rect">
            <a:avLst/>
          </a:prstGeom>
        </p:spPr>
      </p:pic>
    </p:spTree>
    <p:extLst>
      <p:ext uri="{BB962C8B-B14F-4D97-AF65-F5344CB8AC3E}">
        <p14:creationId xmlns:p14="http://schemas.microsoft.com/office/powerpoint/2010/main" val="251910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0B98-261A-E130-99EB-F6D99DB0404B}"/>
              </a:ext>
            </a:extLst>
          </p:cNvPr>
          <p:cNvSpPr>
            <a:spLocks noGrp="1"/>
          </p:cNvSpPr>
          <p:nvPr>
            <p:ph type="title"/>
          </p:nvPr>
        </p:nvSpPr>
        <p:spPr>
          <a:xfrm>
            <a:off x="1141413" y="609600"/>
            <a:ext cx="5934508" cy="1168400"/>
          </a:xfrm>
        </p:spPr>
        <p:txBody>
          <a:bodyPr/>
          <a:lstStyle/>
          <a:p>
            <a:r>
              <a:rPr lang="en-US" dirty="0"/>
              <a:t>Machine language</a:t>
            </a:r>
            <a:endParaRPr lang="en-PH" dirty="0"/>
          </a:p>
        </p:txBody>
      </p:sp>
      <p:sp>
        <p:nvSpPr>
          <p:cNvPr id="4" name="Text Placeholder 3">
            <a:extLst>
              <a:ext uri="{FF2B5EF4-FFF2-40B4-BE49-F238E27FC236}">
                <a16:creationId xmlns:a16="http://schemas.microsoft.com/office/drawing/2014/main" id="{C06E773F-DD61-998E-C7C2-ABA68B56D290}"/>
              </a:ext>
            </a:extLst>
          </p:cNvPr>
          <p:cNvSpPr>
            <a:spLocks noGrp="1"/>
          </p:cNvSpPr>
          <p:nvPr>
            <p:ph type="body" sz="half" idx="2"/>
          </p:nvPr>
        </p:nvSpPr>
        <p:spPr>
          <a:xfrm>
            <a:off x="1141410" y="1778000"/>
            <a:ext cx="5934511" cy="4013200"/>
          </a:xfrm>
        </p:spPr>
        <p:txBody>
          <a:bodyPr/>
          <a:lstStyle/>
          <a:p>
            <a:pPr algn="just">
              <a:lnSpc>
                <a:spcPct val="100000"/>
              </a:lnSpc>
            </a:pPr>
            <a:r>
              <a:rPr lang="en-US" dirty="0"/>
              <a:t>Machine language instructions typically use some bits to represent operations, such as addition, and some to represent operands, or perhaps the location of the next instruction. Machine language is difficult to read and write, since it does not resemble conventional mathematical notation or human language, and its codes vary from computer to computer.</a:t>
            </a:r>
          </a:p>
          <a:p>
            <a:pPr algn="just">
              <a:lnSpc>
                <a:spcPct val="100000"/>
              </a:lnSpc>
            </a:pPr>
            <a:r>
              <a:rPr lang="en-US" dirty="0"/>
              <a:t>A computer’s native language, which differs among different types of computers, is its machine language - a set of built-in primitive instructions. These instructions are in the form of binary code, so if you want to give a computer an instruction in its native language, you have to enter the instruction as binary code. For example, to add two numbers, you might have to write an instruction in binary code, like this:</a:t>
            </a:r>
          </a:p>
          <a:p>
            <a:pPr algn="just">
              <a:lnSpc>
                <a:spcPct val="100000"/>
              </a:lnSpc>
            </a:pPr>
            <a:r>
              <a:rPr lang="en-PH" b="1" dirty="0"/>
              <a:t>1101101010011010</a:t>
            </a:r>
            <a:endParaRPr lang="en-US" b="1" dirty="0"/>
          </a:p>
        </p:txBody>
      </p:sp>
      <p:pic>
        <p:nvPicPr>
          <p:cNvPr id="4098" name="Picture 2" descr="Decimal Numbering System and its conversion into Binary System">
            <a:extLst>
              <a:ext uri="{FF2B5EF4-FFF2-40B4-BE49-F238E27FC236}">
                <a16:creationId xmlns:a16="http://schemas.microsoft.com/office/drawing/2014/main" id="{4469AD74-ECBE-C803-872B-9D6CF75547F7}"/>
              </a:ext>
            </a:extLst>
          </p:cNvPr>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412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668</TotalTime>
  <Words>2369</Words>
  <Application>Microsoft Office PowerPoint</Application>
  <PresentationFormat>Widescreen</PresentationFormat>
  <Paragraphs>140</Paragraphs>
  <Slides>22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Berlin Sans FB</vt:lpstr>
      <vt:lpstr>Calibri</vt:lpstr>
      <vt:lpstr>Cambria Math</vt:lpstr>
      <vt:lpstr>Söhne</vt:lpstr>
      <vt:lpstr>Tw Cen MT</vt:lpstr>
      <vt:lpstr>Circuit</vt:lpstr>
      <vt:lpstr>Introduction to Programming</vt:lpstr>
      <vt:lpstr>The analytical Engine</vt:lpstr>
      <vt:lpstr>ADA lovelace</vt:lpstr>
      <vt:lpstr>What is a software?</vt:lpstr>
      <vt:lpstr>Application or Software?</vt:lpstr>
      <vt:lpstr>PowerPoint Presentation</vt:lpstr>
      <vt:lpstr>PowerPoint Presentation</vt:lpstr>
      <vt:lpstr>Level of abstraction in programming</vt:lpstr>
      <vt:lpstr>Machine language</vt:lpstr>
      <vt:lpstr>ASSEMBLY language</vt:lpstr>
      <vt:lpstr>High-level language</vt:lpstr>
      <vt:lpstr>Programming languages</vt:lpstr>
      <vt:lpstr>PowerPoint Presentation</vt:lpstr>
      <vt:lpstr>operating systems</vt:lpstr>
      <vt:lpstr>Controlling and monitoring system activities</vt:lpstr>
      <vt:lpstr>Allocating and assigning system resources</vt:lpstr>
      <vt:lpstr>Scheduling Operations</vt:lpstr>
      <vt:lpstr>Scheduling Operations</vt:lpstr>
      <vt:lpstr>Let’s wrap it up</vt:lpstr>
      <vt:lpstr>Activity</vt:lpstr>
      <vt:lpstr>Activity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matthewrealmaulion@gmail.com</dc:creator>
  <cp:lastModifiedBy>matthewrealmaulion@gmail.com</cp:lastModifiedBy>
  <cp:revision>9</cp:revision>
  <dcterms:created xsi:type="dcterms:W3CDTF">2023-09-25T09:03:47Z</dcterms:created>
  <dcterms:modified xsi:type="dcterms:W3CDTF">2023-09-26T09:54:43Z</dcterms:modified>
</cp:coreProperties>
</file>