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61" r:id="rId4"/>
    <p:sldId id="285" r:id="rId5"/>
    <p:sldId id="289" r:id="rId6"/>
    <p:sldId id="293" r:id="rId7"/>
    <p:sldId id="294" r:id="rId8"/>
    <p:sldId id="284" r:id="rId9"/>
    <p:sldId id="277" r:id="rId10"/>
    <p:sldId id="278" r:id="rId11"/>
    <p:sldId id="279" r:id="rId12"/>
    <p:sldId id="271" r:id="rId13"/>
    <p:sldId id="281" r:id="rId14"/>
    <p:sldId id="290" r:id="rId15"/>
    <p:sldId id="292" r:id="rId16"/>
    <p:sldId id="287" r:id="rId17"/>
    <p:sldId id="291" r:id="rId18"/>
    <p:sldId id="282" r:id="rId19"/>
    <p:sldId id="288" r:id="rId20"/>
    <p:sldId id="295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99"/>
    <a:srgbClr val="0B3261"/>
    <a:srgbClr val="F58D01"/>
    <a:srgbClr val="009F3C"/>
    <a:srgbClr val="464543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107504" y="6388737"/>
            <a:ext cx="7776864" cy="31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smtClean="0"/>
              <a:t>Your company name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3459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3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4.pn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6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Relationship Id="rId9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ระบบจัดการครุภัณฑ์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มูลค่าต่ำกว่า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เกณฑ์ สำหรับ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วิทยาลัยแม่ฮ่องสอน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มหาวิทยาลัย</a:t>
            </a: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ราช</a:t>
            </a:r>
            <a:r>
              <a:rPr lang="th-TH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ภัฏ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เชียงใหม่</a:t>
            </a:r>
          </a:p>
          <a:p>
            <a:pPr algn="ctr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The Low Value Asset Management System for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Maehongson College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Chiang Mai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Rajabhat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University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10" y="-27384"/>
            <a:ext cx="2170180" cy="1999492"/>
          </a:xfrm>
          <a:prstGeom prst="rect">
            <a:avLst/>
          </a:prstGeom>
        </p:spPr>
      </p:pic>
      <p:pic>
        <p:nvPicPr>
          <p:cNvPr id="5" name="รูปภาพ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849053"/>
            <a:ext cx="2715253" cy="2036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7846132" y="58925"/>
            <a:ext cx="1224136" cy="561763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7596336" y="161020"/>
            <a:ext cx="1224136" cy="561763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112766" y="6264678"/>
            <a:ext cx="2226985" cy="561763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17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ระบบงานเดิมการตรวจนับ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ลูกศรขวา 4"/>
          <p:cNvSpPr/>
          <p:nvPr/>
        </p:nvSpPr>
        <p:spPr>
          <a:xfrm>
            <a:off x="2491261" y="2422606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ลูกศรขวา 6"/>
          <p:cNvSpPr/>
          <p:nvPr/>
        </p:nvSpPr>
        <p:spPr>
          <a:xfrm>
            <a:off x="5292080" y="2468006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ลูกศรขวา 7"/>
          <p:cNvSpPr/>
          <p:nvPr/>
        </p:nvSpPr>
        <p:spPr>
          <a:xfrm rot="5400000">
            <a:off x="7212754" y="3864777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ลูกศรขวา 10"/>
          <p:cNvSpPr/>
          <p:nvPr/>
        </p:nvSpPr>
        <p:spPr>
          <a:xfrm rot="10800000">
            <a:off x="5508104" y="4869159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ลูกศรขวา 12"/>
          <p:cNvSpPr/>
          <p:nvPr/>
        </p:nvSpPr>
        <p:spPr>
          <a:xfrm rot="10800000">
            <a:off x="2627784" y="4869160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รูปภาพ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822" y="2312701"/>
            <a:ext cx="1247995" cy="1247995"/>
          </a:xfrm>
          <a:prstGeom prst="rect">
            <a:avLst/>
          </a:prstGeom>
        </p:spPr>
      </p:pic>
      <p:pic>
        <p:nvPicPr>
          <p:cNvPr id="37" name="รูปภาพ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701" y="4667702"/>
            <a:ext cx="1142335" cy="1142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" name="รูปภาพ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68" y="2135692"/>
            <a:ext cx="1427451" cy="1427451"/>
          </a:xfrm>
          <a:prstGeom prst="rect">
            <a:avLst/>
          </a:prstGeom>
        </p:spPr>
      </p:pic>
      <p:pic>
        <p:nvPicPr>
          <p:cNvPr id="39" name="รูปภาพ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068" y="4729719"/>
            <a:ext cx="1029556" cy="10295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" name="รูปภาพ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06" y="1921488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2" name="กล่องข้อความ 24"/>
          <p:cNvSpPr txBox="1"/>
          <p:nvPr/>
        </p:nvSpPr>
        <p:spPr>
          <a:xfrm>
            <a:off x="1215669" y="3550288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หนังสือจาก</a:t>
            </a:r>
            <a:r>
              <a:rPr lang="th-TH" sz="2400" dirty="0" smtClean="0"/>
              <a:t>พัสดุ</a:t>
            </a:r>
            <a:endParaRPr lang="en-US" sz="2400" dirty="0"/>
          </a:p>
        </p:txBody>
      </p:sp>
      <p:sp>
        <p:nvSpPr>
          <p:cNvPr id="43" name="กล่องข้อความ 25"/>
          <p:cNvSpPr txBox="1"/>
          <p:nvPr/>
        </p:nvSpPr>
        <p:spPr>
          <a:xfrm>
            <a:off x="3486950" y="3550288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นำข้อมูลประจำปี</a:t>
            </a:r>
            <a:r>
              <a:rPr lang="th-TH" sz="2400" dirty="0" smtClean="0"/>
              <a:t>ครุภัณฑ์พิมพ์</a:t>
            </a:r>
            <a:endParaRPr lang="en-US" sz="2400" dirty="0"/>
          </a:p>
        </p:txBody>
      </p:sp>
      <p:sp>
        <p:nvSpPr>
          <p:cNvPr id="44" name="กล่องข้อความ 26"/>
          <p:cNvSpPr txBox="1"/>
          <p:nvPr/>
        </p:nvSpPr>
        <p:spPr>
          <a:xfrm>
            <a:off x="6958308" y="3514756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นำเอกสารไปตรวจ</a:t>
            </a:r>
            <a:r>
              <a:rPr lang="th-TH" sz="2400" dirty="0" smtClean="0"/>
              <a:t>นับ</a:t>
            </a:r>
            <a:endParaRPr lang="en-US" sz="2400" dirty="0"/>
          </a:p>
        </p:txBody>
      </p:sp>
      <p:sp>
        <p:nvSpPr>
          <p:cNvPr id="45" name="กล่องข้อความ 27"/>
          <p:cNvSpPr txBox="1"/>
          <p:nvPr/>
        </p:nvSpPr>
        <p:spPr>
          <a:xfrm>
            <a:off x="6886077" y="5740668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สรุปผลการตรวจ</a:t>
            </a:r>
            <a:r>
              <a:rPr lang="th-TH" sz="2400" dirty="0" smtClean="0"/>
              <a:t>นับ</a:t>
            </a:r>
            <a:endParaRPr lang="en-US" sz="2400" dirty="0"/>
          </a:p>
        </p:txBody>
      </p:sp>
      <p:sp>
        <p:nvSpPr>
          <p:cNvPr id="46" name="กล่องข้อความ 28"/>
          <p:cNvSpPr txBox="1"/>
          <p:nvPr/>
        </p:nvSpPr>
        <p:spPr>
          <a:xfrm>
            <a:off x="3887064" y="574066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นำเอกสาร </a:t>
            </a:r>
            <a:r>
              <a:rPr lang="th-TH" sz="2400" dirty="0" smtClean="0"/>
              <a:t>ส่ง</a:t>
            </a:r>
            <a:endParaRPr lang="en-US" sz="2400" dirty="0"/>
          </a:p>
        </p:txBody>
      </p:sp>
      <p:pic>
        <p:nvPicPr>
          <p:cNvPr id="47" name="รูปภาพ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581128"/>
            <a:ext cx="1053546" cy="1267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075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ระบบงานใหม่การตรวจนับ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ลูกศรขวา 4"/>
          <p:cNvSpPr/>
          <p:nvPr/>
        </p:nvSpPr>
        <p:spPr>
          <a:xfrm>
            <a:off x="2569898" y="2447163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ลูกศรขวา 7"/>
          <p:cNvSpPr/>
          <p:nvPr/>
        </p:nvSpPr>
        <p:spPr>
          <a:xfrm rot="5400000">
            <a:off x="6873442" y="3807206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ลูกศรขวา 10"/>
          <p:cNvSpPr/>
          <p:nvPr/>
        </p:nvSpPr>
        <p:spPr>
          <a:xfrm rot="10800000">
            <a:off x="5292080" y="4552521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ลูกศรขวา 12"/>
          <p:cNvSpPr/>
          <p:nvPr/>
        </p:nvSpPr>
        <p:spPr>
          <a:xfrm rot="10800000">
            <a:off x="2491261" y="4581128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รูปภาพ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11" y="4627772"/>
            <a:ext cx="1203392" cy="1203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6" name="รูปภาพ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338" y="4689789"/>
            <a:ext cx="1084584" cy="1084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7" name="รูปภาพ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0" y="4426190"/>
            <a:ext cx="1109857" cy="1335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8" name="รูปภาพ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0" y="1937935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9" name="รูปภาพ 1"/>
          <p:cNvPicPr>
            <a:picLocks noChangeAspect="1"/>
          </p:cNvPicPr>
          <p:nvPr/>
        </p:nvPicPr>
        <p:blipFill rotWithShape="1">
          <a:blip r:embed="rId7"/>
          <a:srcRect l="1665" t="27392" r="-1665" b="1"/>
          <a:stretch/>
        </p:blipFill>
        <p:spPr>
          <a:xfrm>
            <a:off x="3766526" y="2046539"/>
            <a:ext cx="4324785" cy="1336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0" name="กล่องข้อความ 2"/>
          <p:cNvSpPr txBox="1"/>
          <p:nvPr/>
        </p:nvSpPr>
        <p:spPr>
          <a:xfrm>
            <a:off x="4140469" y="2923143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100" dirty="0" smtClean="0">
                <a:solidFill>
                  <a:srgbClr val="000099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56/01-0101-01</a:t>
            </a:r>
            <a:endParaRPr lang="en-US" sz="1100" dirty="0">
              <a:solidFill>
                <a:srgbClr val="000099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61" name="กล่องข้อความ 13"/>
          <p:cNvSpPr txBox="1"/>
          <p:nvPr/>
        </p:nvSpPr>
        <p:spPr>
          <a:xfrm>
            <a:off x="879294" y="3596300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หนังสือจาก</a:t>
            </a:r>
            <a:r>
              <a:rPr lang="th-TH" sz="2400" dirty="0" smtClean="0"/>
              <a:t>พัสดุ</a:t>
            </a:r>
            <a:endParaRPr lang="en-US" sz="2400" dirty="0"/>
          </a:p>
        </p:txBody>
      </p:sp>
      <p:sp>
        <p:nvSpPr>
          <p:cNvPr id="62" name="กล่องข้อความ 15"/>
          <p:cNvSpPr txBox="1"/>
          <p:nvPr/>
        </p:nvSpPr>
        <p:spPr>
          <a:xfrm>
            <a:off x="3851254" y="3345541"/>
            <a:ext cx="365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 smtClean="0"/>
              <a:t>ตรวจนับครุภัณฑ์ประจำปี ด้วย </a:t>
            </a:r>
            <a:r>
              <a:rPr lang="en-US" sz="2400" dirty="0" smtClean="0"/>
              <a:t>QR Code</a:t>
            </a:r>
            <a:endParaRPr lang="en-US" sz="2400" dirty="0"/>
          </a:p>
        </p:txBody>
      </p:sp>
      <p:sp>
        <p:nvSpPr>
          <p:cNvPr id="63" name="กล่องข้อความ 21"/>
          <p:cNvSpPr txBox="1"/>
          <p:nvPr/>
        </p:nvSpPr>
        <p:spPr>
          <a:xfrm>
            <a:off x="6291979" y="5754236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สรุปผลการตรวจ</a:t>
            </a:r>
            <a:r>
              <a:rPr lang="th-TH" sz="2400" dirty="0" smtClean="0"/>
              <a:t>นับ</a:t>
            </a:r>
            <a:endParaRPr lang="en-US" sz="2400" dirty="0"/>
          </a:p>
        </p:txBody>
      </p:sp>
      <p:sp>
        <p:nvSpPr>
          <p:cNvPr id="64" name="กล่องข้อความ 22"/>
          <p:cNvSpPr txBox="1"/>
          <p:nvPr/>
        </p:nvSpPr>
        <p:spPr>
          <a:xfrm>
            <a:off x="3621622" y="573985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นำเอกสาร </a:t>
            </a:r>
            <a:r>
              <a:rPr lang="th-TH" sz="2400" dirty="0" smtClean="0"/>
              <a:t>ส่ง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43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8694"/>
            <a:ext cx="8229600" cy="850106"/>
          </a:xfrm>
        </p:spPr>
        <p:txBody>
          <a:bodyPr>
            <a:normAutofit fontScale="90000"/>
          </a:bodyPr>
          <a:lstStyle/>
          <a:p>
            <a:pPr lvl="0"/>
            <a:r>
              <a:rPr lang="th-TH" b="1" dirty="0"/>
              <a:t>ขอบเขตของ</a:t>
            </a:r>
            <a:r>
              <a:rPr lang="th-TH" b="1" dirty="0" smtClean="0"/>
              <a:t>โครงงาน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92696"/>
            <a:ext cx="1039740" cy="95796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13012"/>
              </p:ext>
            </p:extLst>
          </p:nvPr>
        </p:nvGraphicFramePr>
        <p:xfrm>
          <a:off x="251520" y="2242093"/>
          <a:ext cx="8219256" cy="4542593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914224"/>
                <a:gridCol w="5494488"/>
                <a:gridCol w="1810544"/>
              </a:tblGrid>
              <a:tr h="351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 ID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Description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Mapping Requirement</a:t>
                      </a:r>
                      <a:endParaRPr lang="en-US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387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US1-01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ระบบสามารถจัดการข้อมูลผู้ใช้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RS-01</a:t>
                      </a:r>
                      <a:endParaRPr lang="en-US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315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US1-02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spc="-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ระบบสามารถจัดการประเภทข้อมูลครุภัณฑ์มูลค่าต่ำกว่าเกณฑ์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RS-02</a:t>
                      </a:r>
                      <a:endParaRPr lang="en-US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315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US1-03</a:t>
                      </a:r>
                      <a:endParaRPr lang="en-US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</a:t>
                      </a:r>
                      <a:r>
                        <a:rPr lang="th-TH" sz="2000" b="1" spc="-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จัดการหมวดข้อมูลครุภัณฑ์มูลค่าต่ำกว่าเกณฑ์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RS-03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315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US1-04</a:t>
                      </a:r>
                      <a:endParaRPr lang="en-US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ระบบสามารถจัดการข้อมูลครุภัณฑ์มูลค่าต่ำกว่าเกณฑ์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RS-04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369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US1-05</a:t>
                      </a:r>
                      <a:endParaRPr lang="en-US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ระบบสามารถลบข้อมูลครุภัณฑ์มูลค่าต่ำกว่าเกณฑ์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เฉพาะผู้ดูแลระบบ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 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RS-05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315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</a:t>
                      </a:r>
                      <a:r>
                        <a:rPr lang="th-TH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</a:t>
                      </a:r>
                      <a:endParaRPr lang="en-US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ระบบสามารถรายงานสถานะของข้อมูลครุภัณฑ์มูลค่าต่ำกว่าเกณฑ์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RS-06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297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</a:t>
                      </a:r>
                      <a:r>
                        <a:rPr lang="th-TH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</a:t>
                      </a:r>
                      <a:endParaRPr lang="en-US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ระบบสามารถออกรายงานเป็นในรูปแบบไฟล์เอกสาร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PDF </a:t>
                      </a: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หรือ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XLS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RS-07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315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</a:t>
                      </a:r>
                      <a:r>
                        <a:rPr lang="th-TH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  <a:endParaRPr lang="en-US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</a:t>
                      </a:r>
                      <a:r>
                        <a:rPr lang="th-TH" sz="2000" b="1" spc="-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เลขครุภัณฑ์มูลค่าต่ำกว่าเกณฑ์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RS-08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3165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</a:t>
                      </a:r>
                      <a:r>
                        <a:rPr lang="th-TH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09</a:t>
                      </a:r>
                      <a:endParaRPr lang="en-US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QR Code </a:t>
                      </a: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จากเลขครุภัณฑ์มูลค่าต่ำกว่าเกณฑ์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RS-09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303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US1-1</a:t>
                      </a:r>
                      <a:r>
                        <a:rPr lang="th-TH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endParaRPr lang="en-US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ระบบสามารถตรวจเช็คข้อมูลครุภัณฑ์ต่ำกว่าเกณฑ์ด้วย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QR Code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RS-10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23728" y="1650659"/>
            <a:ext cx="531748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Calibri" panose="020F0502020204030204" pitchFamily="34" charset="0"/>
                <a:cs typeface="TH Sarabun New" panose="020B0500040200020003" pitchFamily="34" charset="-34"/>
              </a:rPr>
              <a:t>ผู้ดูแลระบบ สามารถจัดการข้อมูลทุกอย่างภายในระบบได้หมด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104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 fontScale="90000"/>
          </a:bodyPr>
          <a:lstStyle/>
          <a:p>
            <a:pPr lvl="0"/>
            <a:r>
              <a:rPr lang="th-TH" b="1" dirty="0"/>
              <a:t>ขอบเขตของ</a:t>
            </a:r>
            <a:r>
              <a:rPr lang="th-TH" b="1" dirty="0" smtClean="0"/>
              <a:t>โครงงาน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523634"/>
              </p:ext>
            </p:extLst>
          </p:nvPr>
        </p:nvGraphicFramePr>
        <p:xfrm>
          <a:off x="457200" y="2634774"/>
          <a:ext cx="8395071" cy="412793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906240"/>
                <a:gridCol w="5760640"/>
                <a:gridCol w="1728191"/>
              </a:tblGrid>
              <a:tr h="8354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 ID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Description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Mapping Requirement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464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US2-01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สามารถจัดการข้อมูลครุภัณฑ์มูลค่าต่ำกว่าเกณฑ์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RS-04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4406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US2-02</a:t>
                      </a:r>
                      <a:endParaRPr lang="en-US" sz="24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สามารถรายงานสถานะของข้อมูลครุภัณฑ์มูลค่าต่ำกว่าเกณฑ์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RS-06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4406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US2-03</a:t>
                      </a:r>
                      <a:endParaRPr lang="en-US" sz="24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สามารถออกรายงานเป็นในรูปแบบไฟล์เอกสาร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PDF 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หรือ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XLS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RS-07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492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US2-04</a:t>
                      </a:r>
                      <a:endParaRPr lang="en-US" sz="24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เลขครุภัณฑ์มูลค่าต่ำกว่าเกณฑ์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RS-08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492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US2-05</a:t>
                      </a:r>
                      <a:endParaRPr lang="en-US" sz="24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QR Code 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จากเลขครุภัณฑ์มูลค่าต่ำกว่าเกณฑ์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RS-09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956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US2-06</a:t>
                      </a:r>
                      <a:endParaRPr lang="en-US" sz="24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สามารถตรวจเช็คข้อมูลครุภัณฑ์ต่ำกว่าเกณฑ์ด้วย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QR Code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RS-10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43608" y="1795760"/>
            <a:ext cx="7338869" cy="658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Calibri" panose="020F0502020204030204" pitchFamily="34" charset="0"/>
                <a:cs typeface="TH Sarabun New" panose="020B0500040200020003" pitchFamily="34" charset="-34"/>
              </a:rPr>
              <a:t>เจ้าหน้าที่ สามารถเข้าไปจัดการข้อมูลครุภัณฑ์มูลค่าต่ำกว่าเกณฑ์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32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3" descr="E:\Dropbox\Project\Work_PJ_NEW\Doc\01\ภาพรวม Use-Case.bmp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2" t="15857" r="30867" b="24807"/>
          <a:stretch/>
        </p:blipFill>
        <p:spPr bwMode="auto">
          <a:xfrm>
            <a:off x="0" y="-27384"/>
            <a:ext cx="9144000" cy="688538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40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1"/>
            <a:r>
              <a:rPr lang="en-US" sz="4800" b="1" dirty="0">
                <a:solidFill>
                  <a:schemeClr val="tx2"/>
                </a:solidFill>
              </a:rPr>
              <a:t>Persistence Diagram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pic>
        <p:nvPicPr>
          <p:cNvPr id="8" name="Picture 7" descr="E:\Dropbox\asset-project-system\ASSET_DOC\ASSET_Diagram\1.bmp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2" b="43517"/>
          <a:stretch/>
        </p:blipFill>
        <p:spPr bwMode="auto">
          <a:xfrm>
            <a:off x="457200" y="1694449"/>
            <a:ext cx="8229600" cy="46148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559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 fontScale="90000"/>
          </a:bodyPr>
          <a:lstStyle/>
          <a:p>
            <a:pPr lvl="0"/>
            <a:r>
              <a:rPr lang="th-TH" b="1" dirty="0"/>
              <a:t>กระบวนการผลิตซอฟต์แวร์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pic>
        <p:nvPicPr>
          <p:cNvPr id="8" name="รูปภาพ 7" descr="http://4.bp.blogspot.com/-kCqtrikYEII/TVkqqDzjE6I/AAAAAAAAA84/ceX3FW804P8/s1600/prototype+model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62"/>
          <a:stretch/>
        </p:blipFill>
        <p:spPr bwMode="auto">
          <a:xfrm>
            <a:off x="611560" y="1988840"/>
            <a:ext cx="7972867" cy="3993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277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Autofit/>
          </a:bodyPr>
          <a:lstStyle/>
          <a:p>
            <a:pPr lvl="0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Traceability Matrix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80018"/>
              </p:ext>
            </p:extLst>
          </p:nvPr>
        </p:nvGraphicFramePr>
        <p:xfrm>
          <a:off x="457200" y="1721106"/>
          <a:ext cx="8206410" cy="4536504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686669"/>
                <a:gridCol w="605037"/>
                <a:gridCol w="2593013"/>
                <a:gridCol w="1123640"/>
                <a:gridCol w="1037206"/>
                <a:gridCol w="1210073"/>
                <a:gridCol w="950772"/>
              </a:tblGrid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No.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SRS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Function Name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Design1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Design2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Test Case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Remark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4.1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F1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จัดการข้อมูลผู้ใช้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UC1-S01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AD-01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TS-F1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4.2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F2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จัดการประเภทข้อมูลครุภัณฑ์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UC1-S02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AD-02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TS-F2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4.3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F3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จัดการหมวดข้อมูลครุภัณฑ์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UC1-S03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AD-03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TS-F3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4.4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F4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จัดการข้อมูลครุภัณฑ์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UC1-S04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AD-04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TS-F4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4.5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F5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ตรวจเช็คข้อมูลครุภัณฑ์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UC1-S05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AD-05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TS-F5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4.6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F6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ออกรายงาน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UC1-S06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AD-06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TS-F6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0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96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สาธิต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การใช้งาน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ระบบ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60" y="2550039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451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 fontScale="90000"/>
          </a:bodyPr>
          <a:lstStyle/>
          <a:p>
            <a:pPr lvl="0"/>
            <a:r>
              <a:rPr lang="th-TH" b="1" dirty="0"/>
              <a:t>สรุปผลการดำเนินงานโครงงาน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2082501"/>
            <a:ext cx="84352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3600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	</a:t>
            </a: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พัฒนาระบบครุภัณฑ์มูลค่าต่ำกว่าเกณฑ์ ได้ดำเนินงานตามขั้นตอนการพัฒนาซอฟต์แวร์ ได้ประสบผลสำเร็จตามวัตถุประสงค์และเป้าหมายที่วางไว้ ซึ่งระบบครุภัณฑ์มูลค่าต่ำกว่าเกณฑ์ ได้ผลตอบรับเป็นอย่างดีจากลูกค้า เนื่องจากระบบมีรูปแบบสบายตา เข้าใจง่าย และไม่ซับซ้อน ลูกค้าสามารถเรียนรู้ได้ง่ายและรวดเร็ว อีกทั้งลดความผิดพลาดเมื่อมีการตรวจสอบครุภัณฑ์ และได้ระบบที่ตรงตามความต้องการของลูกค้าที่ได้ตกลงไว้ในครั้งแรก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64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9" y="836712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th-TH" b="1" dirty="0"/>
              <a:t>อาจารย์ที่ปรึกษาโครงงาน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25" y="742845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979712" y="5157192"/>
            <a:ext cx="54296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อาจารย์ </a:t>
            </a:r>
            <a:r>
              <a:rPr lang="th-TH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นิลาวร</a:t>
            </a:r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รณ วงศ์</a:t>
            </a:r>
            <a:r>
              <a:rPr lang="th-TH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ศิลป</a:t>
            </a:r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มรกต</a:t>
            </a:r>
            <a:endParaRPr lang="th-TH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26" name="Picture 2" descr="https://fbcdn-sphotos-c-a.akamaihd.net/hphotos-ak-ash2/542438_3721106484920_805415604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558" y="2337296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9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 fontScale="90000"/>
          </a:bodyPr>
          <a:lstStyle/>
          <a:p>
            <a:pPr lvl="0"/>
            <a:r>
              <a:rPr lang="th-TH" b="1" dirty="0"/>
              <a:t>ประโยชน์ที่คาดว่าจะได้รับ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082501"/>
            <a:ext cx="9180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1.ลด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การผิดพลาดเมื่อมีการมีการตรวจสอบครุภัณฑ์ 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2.มี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การตรวจสอบความครบสมบูรณ์ของครุภัณฑ์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3.ช่วย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ลดต้นทุนการดำเนินงาน ทั้งทางตรงและทางอ้อม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4.กระบวนการ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บริหาร/ตัดสินใจ ที่พัฒนาขึ้นโดยสารสนเทศที่รวดเร็ว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5.กระบวนการ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ทำงานที่มีประสิทธิภาพ และรวดเร็วยิ่งขึ้น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861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2782823" y="3036470"/>
            <a:ext cx="365035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จบการนำเสนอ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18146" y="206729"/>
            <a:ext cx="2579715" cy="2579713"/>
            <a:chOff x="5004048" y="1268760"/>
            <a:chExt cx="3133727" cy="3133725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 rot="16200000">
              <a:off x="5311138" y="1690133"/>
              <a:ext cx="2761809" cy="2223861"/>
            </a:xfrm>
            <a:prstGeom prst="rect">
              <a:avLst/>
            </a:prstGeom>
            <a:solidFill>
              <a:schemeClr val="tx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004048" y="1268760"/>
              <a:ext cx="3133725" cy="3133725"/>
            </a:xfrm>
            <a:custGeom>
              <a:avLst/>
              <a:gdLst>
                <a:gd name="T0" fmla="*/ 5814 w 11628"/>
                <a:gd name="T1" fmla="*/ 0 h 11628"/>
                <a:gd name="T2" fmla="*/ 0 w 11628"/>
                <a:gd name="T3" fmla="*/ 5814 h 11628"/>
                <a:gd name="T4" fmla="*/ 5814 w 11628"/>
                <a:gd name="T5" fmla="*/ 11628 h 11628"/>
                <a:gd name="T6" fmla="*/ 11628 w 11628"/>
                <a:gd name="T7" fmla="*/ 5814 h 11628"/>
                <a:gd name="T8" fmla="*/ 5814 w 11628"/>
                <a:gd name="T9" fmla="*/ 0 h 11628"/>
                <a:gd name="T10" fmla="*/ 5877 w 11628"/>
                <a:gd name="T11" fmla="*/ 9678 h 11628"/>
                <a:gd name="T12" fmla="*/ 5051 w 11628"/>
                <a:gd name="T13" fmla="*/ 8852 h 11628"/>
                <a:gd name="T14" fmla="*/ 5877 w 11628"/>
                <a:gd name="T15" fmla="*/ 8026 h 11628"/>
                <a:gd name="T16" fmla="*/ 6703 w 11628"/>
                <a:gd name="T17" fmla="*/ 8852 h 11628"/>
                <a:gd name="T18" fmla="*/ 5877 w 11628"/>
                <a:gd name="T19" fmla="*/ 9678 h 11628"/>
                <a:gd name="T20" fmla="*/ 6527 w 11628"/>
                <a:gd name="T21" fmla="*/ 7236 h 11628"/>
                <a:gd name="T22" fmla="*/ 6527 w 11628"/>
                <a:gd name="T23" fmla="*/ 7385 h 11628"/>
                <a:gd name="T24" fmla="*/ 5165 w 11628"/>
                <a:gd name="T25" fmla="*/ 7385 h 11628"/>
                <a:gd name="T26" fmla="*/ 5165 w 11628"/>
                <a:gd name="T27" fmla="*/ 7236 h 11628"/>
                <a:gd name="T28" fmla="*/ 5715 w 11628"/>
                <a:gd name="T29" fmla="*/ 5807 h 11628"/>
                <a:gd name="T30" fmla="*/ 6813 w 11628"/>
                <a:gd name="T31" fmla="*/ 4365 h 11628"/>
                <a:gd name="T32" fmla="*/ 5797 w 11628"/>
                <a:gd name="T33" fmla="*/ 3375 h 11628"/>
                <a:gd name="T34" fmla="*/ 4767 w 11628"/>
                <a:gd name="T35" fmla="*/ 4570 h 11628"/>
                <a:gd name="T36" fmla="*/ 3443 w 11628"/>
                <a:gd name="T37" fmla="*/ 4570 h 11628"/>
                <a:gd name="T38" fmla="*/ 5805 w 11628"/>
                <a:gd name="T39" fmla="*/ 2120 h 11628"/>
                <a:gd name="T40" fmla="*/ 8185 w 11628"/>
                <a:gd name="T41" fmla="*/ 4251 h 11628"/>
                <a:gd name="T42" fmla="*/ 6527 w 11628"/>
                <a:gd name="T43" fmla="*/ 7236 h 1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28" h="11628">
                  <a:moveTo>
                    <a:pt x="5814" y="0"/>
                  </a:moveTo>
                  <a:cubicBezTo>
                    <a:pt x="2603" y="0"/>
                    <a:pt x="0" y="2603"/>
                    <a:pt x="0" y="5814"/>
                  </a:cubicBezTo>
                  <a:cubicBezTo>
                    <a:pt x="0" y="9025"/>
                    <a:pt x="2603" y="11628"/>
                    <a:pt x="5814" y="11628"/>
                  </a:cubicBezTo>
                  <a:cubicBezTo>
                    <a:pt x="9025" y="11628"/>
                    <a:pt x="11628" y="9025"/>
                    <a:pt x="11628" y="5814"/>
                  </a:cubicBezTo>
                  <a:cubicBezTo>
                    <a:pt x="11628" y="2603"/>
                    <a:pt x="9025" y="0"/>
                    <a:pt x="5814" y="0"/>
                  </a:cubicBezTo>
                  <a:close/>
                  <a:moveTo>
                    <a:pt x="5877" y="9678"/>
                  </a:moveTo>
                  <a:cubicBezTo>
                    <a:pt x="5421" y="9678"/>
                    <a:pt x="5051" y="9308"/>
                    <a:pt x="5051" y="8852"/>
                  </a:cubicBezTo>
                  <a:cubicBezTo>
                    <a:pt x="5051" y="8395"/>
                    <a:pt x="5421" y="8026"/>
                    <a:pt x="5877" y="8026"/>
                  </a:cubicBezTo>
                  <a:cubicBezTo>
                    <a:pt x="6334" y="8026"/>
                    <a:pt x="6703" y="8395"/>
                    <a:pt x="6703" y="8852"/>
                  </a:cubicBezTo>
                  <a:cubicBezTo>
                    <a:pt x="6703" y="9308"/>
                    <a:pt x="6334" y="9678"/>
                    <a:pt x="5877" y="9678"/>
                  </a:cubicBezTo>
                  <a:close/>
                  <a:moveTo>
                    <a:pt x="6527" y="7236"/>
                  </a:moveTo>
                  <a:lnTo>
                    <a:pt x="6527" y="7385"/>
                  </a:lnTo>
                  <a:lnTo>
                    <a:pt x="5165" y="7385"/>
                  </a:lnTo>
                  <a:lnTo>
                    <a:pt x="5165" y="7236"/>
                  </a:lnTo>
                  <a:cubicBezTo>
                    <a:pt x="5165" y="6816"/>
                    <a:pt x="5227" y="6276"/>
                    <a:pt x="5715" y="5807"/>
                  </a:cubicBezTo>
                  <a:cubicBezTo>
                    <a:pt x="6203" y="5338"/>
                    <a:pt x="6813" y="4951"/>
                    <a:pt x="6813" y="4365"/>
                  </a:cubicBezTo>
                  <a:cubicBezTo>
                    <a:pt x="6813" y="3717"/>
                    <a:pt x="6363" y="3375"/>
                    <a:pt x="5797" y="3375"/>
                  </a:cubicBezTo>
                  <a:cubicBezTo>
                    <a:pt x="4852" y="3375"/>
                    <a:pt x="4791" y="4354"/>
                    <a:pt x="4767" y="4570"/>
                  </a:cubicBezTo>
                  <a:lnTo>
                    <a:pt x="3443" y="4570"/>
                  </a:lnTo>
                  <a:cubicBezTo>
                    <a:pt x="3478" y="3548"/>
                    <a:pt x="3910" y="2120"/>
                    <a:pt x="5805" y="2120"/>
                  </a:cubicBezTo>
                  <a:cubicBezTo>
                    <a:pt x="7447" y="2120"/>
                    <a:pt x="8185" y="3220"/>
                    <a:pt x="8185" y="4251"/>
                  </a:cubicBezTo>
                  <a:cubicBezTo>
                    <a:pt x="8185" y="5892"/>
                    <a:pt x="6527" y="6177"/>
                    <a:pt x="6527" y="7236"/>
                  </a:cubicBezTo>
                  <a:close/>
                </a:path>
              </a:pathLst>
            </a:cu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5004049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7273678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 rot="16200000">
              <a:off x="6354888" y="2619598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 rot="16200000">
              <a:off x="6354889" y="-82079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  <p:sp>
        <p:nvSpPr>
          <p:cNvPr id="7" name="Rectangle 6"/>
          <p:cNvSpPr/>
          <p:nvPr/>
        </p:nvSpPr>
        <p:spPr>
          <a:xfrm>
            <a:off x="171724" y="3950015"/>
            <a:ext cx="90719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36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ระบบจัดการครุภัณฑ์ </a:t>
            </a:r>
          </a:p>
          <a:p>
            <a:pPr algn="ctr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มูลค่าต่ำกว่า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เกณฑ์ สำหรับ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วิทยาลัยแม่ฮ่องสอน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มหาวิทยาลัยราช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ภัฏ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เชียงใหม่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45" y="-43209"/>
            <a:ext cx="164125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9" y="836712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ผู้พัฒนาระบบ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28855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-1260648" y="2636912"/>
            <a:ext cx="4782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นาย</a:t>
            </a:r>
            <a:r>
              <a:rPr lang="th-TH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นัฐ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วุฒิ  เผือกทอง </a:t>
            </a:r>
            <a:endParaRPr lang="th-TH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Cordia New" panose="020B0304020202020204" pitchFamily="34" charset="-34"/>
              <a:cs typeface="TH Sarabun New" panose="020B0500040200020003" pitchFamily="34" charset="-34"/>
            </a:endParaRPr>
          </a:p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รหัส 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54215000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5</a:t>
            </a:r>
          </a:p>
        </p:txBody>
      </p:sp>
      <p:sp>
        <p:nvSpPr>
          <p:cNvPr id="4" name="Rectangle 3"/>
          <p:cNvSpPr/>
          <p:nvPr/>
        </p:nvSpPr>
        <p:spPr>
          <a:xfrm>
            <a:off x="5329057" y="5052310"/>
            <a:ext cx="3895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นาย</a:t>
            </a:r>
            <a:r>
              <a:rPr lang="th-TH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ณัฐ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ชัย  สุริยะ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 </a:t>
            </a:r>
            <a:endParaRPr lang="th-TH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Cordia New" panose="020B0304020202020204" pitchFamily="34" charset="-34"/>
              <a:cs typeface="TH Sarabun New" panose="020B0500040200020003" pitchFamily="34" charset="-34"/>
            </a:endParaRPr>
          </a:p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รหัส 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542150004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Cordia New" panose="020B0304020202020204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050" name="Picture 2" descr="https://fbcdn-sphotos-a-a.akamaihd.net/hphotos-ak-frc1/1003375_623170514381562_1353274031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96910"/>
            <a:ext cx="3585586" cy="478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2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แนวคิดของระบบ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64704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434009" y="198884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 algn="thaiDist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การนำเอาเทคโนโลยีคอมพิวเตอร์ที่ทันสมัยมาจัดการกระบวนการทำงานของระบบจัดการครุภัณฑ์ต่ำกว่าเกณฑ์ จะช่วยให้การทำงานของกระบวนการมีความรวดเร็วถูกต้องแม่นยำมากยิ่งขึ้น มีการจัดเก็บข้อมูลต่างๆ ลงในคอมพิวเตอร์จึงทำให้การตรวจสอบ หรือออกรายงานได้ง่ายและมีความรวดเร็ว สามารถตรวจสอบสถานะของครุภัณฑ์ต่ำกว่าเกณฑ์ แต่</a:t>
            </a: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ละ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ชิ้นในรายงานประจำปีได้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ea typeface="Cordia New" panose="020B0304020202020204" pitchFamily="34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753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rmAutofit/>
          </a:bodyPr>
          <a:lstStyle/>
          <a:p>
            <a:r>
              <a:rPr lang="th-TH" sz="3200" b="1" dirty="0"/>
              <a:t>เทคโนโลยีและเทคโนโลยีที่ใช้ในการพัฒนา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764704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2043200"/>
            <a:ext cx="1923726" cy="2564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043201"/>
            <a:ext cx="5497894" cy="40771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50515" y="4254225"/>
            <a:ext cx="29791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google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chart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api</a:t>
            </a:r>
            <a:endParaRPr lang="th-TH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078" name="Picture 6" descr="http://www.planet-source-code.com/vb/2010Redesign/images/LangugeHomePages/Javascrip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608168"/>
            <a:ext cx="199573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6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Autofit/>
          </a:bodyPr>
          <a:lstStyle/>
          <a:p>
            <a:r>
              <a:rPr lang="th-TH" sz="1800" b="1" dirty="0"/>
              <a:t>ระเบียบสำนักนายกรัฐมนตรีว่าด้วยการพัสดุ พ.ศ. ๒๕๓๕ และที่แก้ไขเพิ่มเติม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850701"/>
            <a:ext cx="859705" cy="79208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457200" y="1844824"/>
            <a:ext cx="8030108" cy="4892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>
              <a:lnSpc>
                <a:spcPct val="107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th-T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H Sarabun New" panose="020B0500040200020003" pitchFamily="34" charset="-34"/>
              </a:rPr>
              <a:t>		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H Sarabun New" panose="020B0500040200020003" pitchFamily="34" charset="-34"/>
              </a:rPr>
              <a:t>	</a:t>
            </a:r>
            <a:r>
              <a:rPr lang="th-T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	ครุภัณฑ์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มูลค่าต่ำกว่าเกณฑ์ หมายถึง วัสดุที่มีลักษณะคงทนถาวร และมีอายุการใช้งานเกินกว่า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ปีมีราคาต่อหน่วยหรือต่อชุดไม่เกิน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5,000 </a:t>
            </a:r>
            <a:r>
              <a:rPr lang="th-T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บาท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ควบคุม หมายถึง การลงบัญชีวัสดุหรือทะเบียนคุมทรัพย์สิน </a:t>
            </a:r>
            <a:r>
              <a:rPr lang="th-TH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การเก็บรักษาพัสดุ การเบิกพัสดุ การจ่ายพัสดุ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	การ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ลงบัญชีหรือทะเบียนพัสดุ หมายถึง </a:t>
            </a:r>
            <a:r>
              <a:rPr lang="th-TH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การบันทึกรายละเอียดการรับหรือจ่ายในบัญชีหรือ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ทะเบียนโดยจำแนกแต่ละประเภท แต่ละรายการของพัสดุ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	การ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เก็บรักษาพัสดุ หมายถึง การจัดเก็บรักษาพัสดุให้เป็นระเบียบเรียบร้อย ถูกต้อง ครบถ้วน ตรงตามบัญชีหรือทะเบียน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	การ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ตรวจสอบพัสดุประจำปี หมายถึง </a:t>
            </a:r>
            <a:r>
              <a:rPr lang="th-TH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การตรวจสอบการรับ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จ่ายพัสดุ งวดตั้งแต่วันที่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1 </a:t>
            </a:r>
            <a:r>
              <a:rPr lang="th-TH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ตุลาคม ของปีก่อน จนถึงวันที่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30 </a:t>
            </a:r>
            <a:r>
              <a:rPr lang="th-TH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กันยายน ของปีปัจจุบัน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และการตรวจนับพัสดุคงเหลือ ณ วันที่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30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กันยายน ของปีปัจจุบัน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9261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Autofit/>
          </a:bodyPr>
          <a:lstStyle/>
          <a:p>
            <a:r>
              <a:rPr lang="th-TH" sz="1800" b="1" dirty="0"/>
              <a:t>ระเบียบสำนักนายกรัฐมนตรีว่าด้วยการพัสดุ พ.ศ. ๒๕๓๕ และที่แก้ไขเพิ่มเติม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850701"/>
            <a:ext cx="859705" cy="79208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457200" y="1844824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ควรทราบเกี่ยวกับทะเบียนคุมทรัพย์สิน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en-US" sz="4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1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ครุภัณฑ์มูลค่าต่ำกว่าเกณฑ์ ให้บันทึกการควบคุมในทะเบียนคุมทรัพย์สิน แต่ไม่คิดค่าเสื่อมราคาตามหนังสือกรมบัญชีกลางที่ </a:t>
            </a:r>
            <a:r>
              <a:rPr lang="th-TH" sz="4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กค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04103 /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48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ลงวันที่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13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กันยายน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2549</a:t>
            </a:r>
          </a:p>
          <a:p>
            <a:pPr algn="thaiDist"/>
            <a:r>
              <a:rPr lang="en-US" sz="4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2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เมื่อได้รับครุภัณฑ์และกำหนดรหัสครุภัณฑ์แล้ว ให้เขียนรหัสครุภัณฑ์ที่ตัวครุภัณฑ์ด้วย เพื่อสามารถควบคุมและตรวจสอบได้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5660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ระบบงานเดิมจัดการครุภัณฑ์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ลูกศรขวา 4"/>
          <p:cNvSpPr/>
          <p:nvPr/>
        </p:nvSpPr>
        <p:spPr>
          <a:xfrm>
            <a:off x="2491261" y="2527896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รูปภาพ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290" y="1923477"/>
            <a:ext cx="1835845" cy="1835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รูปภาพ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06" y="2026778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5" name="กล่องข้อความ 24"/>
          <p:cNvSpPr txBox="1"/>
          <p:nvPr/>
        </p:nvSpPr>
        <p:spPr>
          <a:xfrm>
            <a:off x="821431" y="3684721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หนังสือจาก</a:t>
            </a:r>
            <a:r>
              <a:rPr lang="th-TH" sz="2400" dirty="0" smtClean="0"/>
              <a:t>พัสดุ</a:t>
            </a:r>
            <a:endParaRPr lang="en-US" sz="2400" dirty="0"/>
          </a:p>
        </p:txBody>
      </p:sp>
      <p:sp>
        <p:nvSpPr>
          <p:cNvPr id="36" name="กล่องข้อความ 25"/>
          <p:cNvSpPr txBox="1"/>
          <p:nvPr/>
        </p:nvSpPr>
        <p:spPr>
          <a:xfrm>
            <a:off x="3709335" y="3712304"/>
            <a:ext cx="301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นำ</a:t>
            </a:r>
            <a:r>
              <a:rPr lang="th-TH" sz="2400" dirty="0" smtClean="0"/>
              <a:t>ข้อมูลครุภัณฑ์กรอกลงใน </a:t>
            </a:r>
            <a:r>
              <a:rPr lang="en-US" sz="2400" dirty="0" smtClean="0"/>
              <a:t>Excel</a:t>
            </a:r>
            <a:endParaRPr lang="en-US" sz="2400" dirty="0"/>
          </a:p>
        </p:txBody>
      </p:sp>
      <p:sp>
        <p:nvSpPr>
          <p:cNvPr id="37" name="กล่องข้อความ 28"/>
          <p:cNvSpPr txBox="1"/>
          <p:nvPr/>
        </p:nvSpPr>
        <p:spPr>
          <a:xfrm>
            <a:off x="6852664" y="5847655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เขียน เลขครุภัณฑ์</a:t>
            </a:r>
            <a:endParaRPr lang="en-US" sz="2400" dirty="0"/>
          </a:p>
        </p:txBody>
      </p:sp>
      <p:pic>
        <p:nvPicPr>
          <p:cNvPr id="38" name="รูปภาพ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105" y="4623457"/>
            <a:ext cx="1659862" cy="1181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" name="คำบรรยายภาพแบบวงรี 32"/>
          <p:cNvSpPr/>
          <p:nvPr/>
        </p:nvSpPr>
        <p:spPr>
          <a:xfrm>
            <a:off x="3709335" y="4281969"/>
            <a:ext cx="1737535" cy="1151630"/>
          </a:xfrm>
          <a:prstGeom prst="wedgeEllipseCallout">
            <a:avLst>
              <a:gd name="adj1" fmla="val 106197"/>
              <a:gd name="adj2" fmla="val 49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56/01-0101-01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algn="ctr"/>
            <a:endParaRPr lang="en-US" dirty="0"/>
          </a:p>
        </p:txBody>
      </p:sp>
      <p:sp>
        <p:nvSpPr>
          <p:cNvPr id="40" name="ลูกศรขวา 34"/>
          <p:cNvSpPr/>
          <p:nvPr/>
        </p:nvSpPr>
        <p:spPr>
          <a:xfrm rot="5400000">
            <a:off x="7190996" y="3684721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รูปภาพ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9692" y="1965628"/>
            <a:ext cx="706284" cy="706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4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ระบบงานใหม่จัดการครุภัณฑ์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5" name="รูปภาพ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58" y="4763227"/>
            <a:ext cx="1506381" cy="1072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คำบรรยายภาพแบบวงรี 2"/>
          <p:cNvSpPr/>
          <p:nvPr/>
        </p:nvSpPr>
        <p:spPr>
          <a:xfrm>
            <a:off x="4327546" y="3964491"/>
            <a:ext cx="1390950" cy="1151630"/>
          </a:xfrm>
          <a:prstGeom prst="wedgeEllipseCallout">
            <a:avLst>
              <a:gd name="adj1" fmla="val 117161"/>
              <a:gd name="adj2" fmla="val 654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ลูกศรขวา 4"/>
          <p:cNvSpPr/>
          <p:nvPr/>
        </p:nvSpPr>
        <p:spPr>
          <a:xfrm>
            <a:off x="2003455" y="2436453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รูปภาพ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67" y="1787946"/>
            <a:ext cx="1835845" cy="1835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รูปภาพ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5335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กล่องข้อความ 25"/>
          <p:cNvSpPr txBox="1"/>
          <p:nvPr/>
        </p:nvSpPr>
        <p:spPr>
          <a:xfrm>
            <a:off x="2638801" y="3528602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นำ</a:t>
            </a:r>
            <a:r>
              <a:rPr lang="th-TH" sz="2400" dirty="0" smtClean="0"/>
              <a:t>ข้อมูลครุภัณฑ์กรอกลงใน ระบบ</a:t>
            </a:r>
            <a:endParaRPr lang="en-US" sz="2400" dirty="0"/>
          </a:p>
        </p:txBody>
      </p:sp>
      <p:sp>
        <p:nvSpPr>
          <p:cNvPr id="22" name="กล่องข้อความ 28"/>
          <p:cNvSpPr txBox="1"/>
          <p:nvPr/>
        </p:nvSpPr>
        <p:spPr>
          <a:xfrm>
            <a:off x="5759632" y="3528602"/>
            <a:ext cx="296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 smtClean="0"/>
              <a:t>พิมพ์ เลขครุภัณฑ์</a:t>
            </a:r>
            <a:r>
              <a:rPr lang="th-TH" sz="2000" dirty="0" smtClean="0"/>
              <a:t> พร้อม </a:t>
            </a:r>
            <a:r>
              <a:rPr lang="en-US" sz="2000" dirty="0" smtClean="0"/>
              <a:t>QR Code</a:t>
            </a:r>
            <a:endParaRPr lang="en-US" sz="2000" dirty="0"/>
          </a:p>
        </p:txBody>
      </p:sp>
      <p:sp>
        <p:nvSpPr>
          <p:cNvPr id="23" name="ลูกศรขวา 30"/>
          <p:cNvSpPr/>
          <p:nvPr/>
        </p:nvSpPr>
        <p:spPr>
          <a:xfrm>
            <a:off x="5695917" y="2389695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รูปภาพ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555" y="2148109"/>
            <a:ext cx="1351692" cy="1351692"/>
          </a:xfrm>
          <a:prstGeom prst="rect">
            <a:avLst/>
          </a:prstGeom>
        </p:spPr>
      </p:pic>
      <p:sp>
        <p:nvSpPr>
          <p:cNvPr id="25" name="ลูกศรขวา 15"/>
          <p:cNvSpPr/>
          <p:nvPr/>
        </p:nvSpPr>
        <p:spPr>
          <a:xfrm rot="5400000">
            <a:off x="6877524" y="3986266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กล่องข้อความ 17"/>
          <p:cNvSpPr txBox="1"/>
          <p:nvPr/>
        </p:nvSpPr>
        <p:spPr>
          <a:xfrm>
            <a:off x="5717199" y="5906327"/>
            <a:ext cx="3035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 smtClean="0"/>
              <a:t>ติดเลขครุภัณฑ์ พร้อม </a:t>
            </a:r>
            <a:r>
              <a:rPr lang="en-US" sz="2400" dirty="0" smtClean="0"/>
              <a:t>QR Code</a:t>
            </a:r>
            <a:endParaRPr lang="en-US" sz="2400" dirty="0"/>
          </a:p>
        </p:txBody>
      </p:sp>
      <p:pic>
        <p:nvPicPr>
          <p:cNvPr id="27" name="รูปภาพ 21"/>
          <p:cNvPicPr>
            <a:picLocks noChangeAspect="1"/>
          </p:cNvPicPr>
          <p:nvPr/>
        </p:nvPicPr>
        <p:blipFill rotWithShape="1">
          <a:blip r:embed="rId7"/>
          <a:srcRect l="8695" t="47849" r="70592" b="13911"/>
          <a:stretch/>
        </p:blipFill>
        <p:spPr>
          <a:xfrm>
            <a:off x="4711798" y="4197146"/>
            <a:ext cx="648073" cy="50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4" name="กล่องข้อความ 22"/>
          <p:cNvSpPr txBox="1"/>
          <p:nvPr/>
        </p:nvSpPr>
        <p:spPr>
          <a:xfrm>
            <a:off x="4689075" y="458170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56/01-0101-01</a:t>
            </a:r>
            <a:endParaRPr lang="en-US" sz="8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41" name="รูปภาพ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629" y="1722579"/>
            <a:ext cx="1230889" cy="915481"/>
          </a:xfrm>
          <a:prstGeom prst="rect">
            <a:avLst/>
          </a:prstGeom>
        </p:spPr>
      </p:pic>
      <p:pic>
        <p:nvPicPr>
          <p:cNvPr id="2050" name="Picture 2" descr="http://www.marblewebsites.co.uk/images/databas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3180" y="1801759"/>
            <a:ext cx="807509" cy="765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642</Words>
  <Application>Microsoft Office PowerPoint</Application>
  <PresentationFormat>On-screen Show (4:3)</PresentationFormat>
  <Paragraphs>171</Paragraphs>
  <Slides>21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Angsana New</vt:lpstr>
      <vt:lpstr>AngsanaUPC</vt:lpstr>
      <vt:lpstr>Arial</vt:lpstr>
      <vt:lpstr>Calibri</vt:lpstr>
      <vt:lpstr>Cordia New</vt:lpstr>
      <vt:lpstr>CordiaUPC</vt:lpstr>
      <vt:lpstr>Segoe UI</vt:lpstr>
      <vt:lpstr>Segoe UI Light</vt:lpstr>
      <vt:lpstr>TH Sarabun New</vt:lpstr>
      <vt:lpstr>Office Theme</vt:lpstr>
      <vt:lpstr>ระบบจัดการครุภัณฑ์ </vt:lpstr>
      <vt:lpstr>อาจารย์ที่ปรึกษาโครงงาน</vt:lpstr>
      <vt:lpstr>ผู้พัฒนาระบบ</vt:lpstr>
      <vt:lpstr>แนวคิดของระบบ</vt:lpstr>
      <vt:lpstr>เทคโนโลยีและเทคโนโลยีที่ใช้ในการพัฒนา</vt:lpstr>
      <vt:lpstr>ระเบียบสำนักนายกรัฐมนตรีว่าด้วยการพัสดุ พ.ศ. ๒๕๓๕ และที่แก้ไขเพิ่มเติม</vt:lpstr>
      <vt:lpstr>ระเบียบสำนักนายกรัฐมนตรีว่าด้วยการพัสดุ พ.ศ. ๒๕๓๕ และที่แก้ไขเพิ่มเติม</vt:lpstr>
      <vt:lpstr>ระบบงานเดิมจัดการครุภัณฑ์</vt:lpstr>
      <vt:lpstr>ระบบงานใหม่จัดการครุภัณฑ์</vt:lpstr>
      <vt:lpstr>ระบบงานเดิมการตรวจนับ</vt:lpstr>
      <vt:lpstr>ระบบงานใหม่การตรวจนับ</vt:lpstr>
      <vt:lpstr>ขอบเขตของโครงงาน</vt:lpstr>
      <vt:lpstr>ขอบเขตของโครงงาน</vt:lpstr>
      <vt:lpstr>PowerPoint Presentation</vt:lpstr>
      <vt:lpstr>Persistence Diagram</vt:lpstr>
      <vt:lpstr>กระบวนการผลิตซอฟต์แวร์</vt:lpstr>
      <vt:lpstr>Traceability Matrix</vt:lpstr>
      <vt:lpstr>สาธิตการใช้งานระบบ</vt:lpstr>
      <vt:lpstr>สรุปผลการดำเนินงานโครงงาน</vt:lpstr>
      <vt:lpstr>ประโยชน์ที่คาดว่าจะได้รับ</vt:lpstr>
      <vt:lpstr>PowerPoint Presentation</vt:lpstr>
    </vt:vector>
  </TitlesOfParts>
  <Company>SAINT-GOBAIN 1.7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BTaun s</cp:lastModifiedBy>
  <cp:revision>68</cp:revision>
  <dcterms:created xsi:type="dcterms:W3CDTF">2013-06-03T12:57:42Z</dcterms:created>
  <dcterms:modified xsi:type="dcterms:W3CDTF">2013-09-28T08:33:48Z</dcterms:modified>
</cp:coreProperties>
</file>