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61" r:id="rId4"/>
    <p:sldId id="285" r:id="rId5"/>
    <p:sldId id="289" r:id="rId6"/>
    <p:sldId id="293" r:id="rId7"/>
    <p:sldId id="294" r:id="rId8"/>
    <p:sldId id="284" r:id="rId9"/>
    <p:sldId id="277" r:id="rId10"/>
    <p:sldId id="278" r:id="rId11"/>
    <p:sldId id="279" r:id="rId12"/>
    <p:sldId id="271" r:id="rId13"/>
    <p:sldId id="281" r:id="rId14"/>
    <p:sldId id="290" r:id="rId15"/>
    <p:sldId id="292" r:id="rId16"/>
    <p:sldId id="296" r:id="rId17"/>
    <p:sldId id="287" r:id="rId18"/>
    <p:sldId id="291" r:id="rId19"/>
    <p:sldId id="282" r:id="rId20"/>
    <p:sldId id="295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84" autoAdjust="0"/>
  </p:normalViewPr>
  <p:slideViewPr>
    <p:cSldViewPr>
      <p:cViewPr varScale="1">
        <p:scale>
          <a:sx n="71" d="100"/>
          <a:sy n="71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0925-E5D6-4D69-93EE-DCC631B35B9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ED63-E80D-4DC2-929C-B8C3B494DEF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6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FED63-E80D-4DC2-929C-B8C3B494DEFE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9.jpe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3155"/>
            <a:ext cx="7772400" cy="1010543"/>
          </a:xfrm>
        </p:spPr>
        <p:txBody>
          <a:bodyPr>
            <a:norm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25706"/>
            <a:ext cx="7776864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</a:p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20" y="908720"/>
            <a:ext cx="1242720" cy="1144978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96151"/>
            <a:ext cx="3492726" cy="261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4111" y="6165304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0" y="1333618"/>
            <a:ext cx="1613776" cy="5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1075"/>
            <a:ext cx="1951728" cy="6646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2948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993" y="173952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5798241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3" y="2006202"/>
            <a:ext cx="1427451" cy="1427451"/>
          </a:xfrm>
          <a:prstGeom prst="rect">
            <a:avLst/>
          </a:prstGeom>
        </p:spPr>
      </p:pic>
      <p:pic>
        <p:nvPicPr>
          <p:cNvPr id="52" name="รูปภาพ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60" y="2162843"/>
            <a:ext cx="1247995" cy="1247995"/>
          </a:xfrm>
          <a:prstGeom prst="rect">
            <a:avLst/>
          </a:prstGeom>
        </p:spPr>
      </p:pic>
      <p:pic>
        <p:nvPicPr>
          <p:cNvPr id="54" name="รูปภาพ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รูปภาพ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287" y="4435791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กล่องข้อความ 25"/>
          <p:cNvSpPr txBox="1"/>
          <p:nvPr/>
        </p:nvSpPr>
        <p:spPr>
          <a:xfrm>
            <a:off x="3209018" y="388487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นำข้อมูลประจำปี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กล่องข้อความ 26"/>
          <p:cNvSpPr txBox="1"/>
          <p:nvPr/>
        </p:nvSpPr>
        <p:spPr>
          <a:xfrm>
            <a:off x="6680376" y="384933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นำเอกสารไปตรวจ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Bent-Up Arrow 2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34" grpId="0" animBg="1"/>
      <p:bldP spid="41" grpId="0" animBg="1"/>
      <p:bldP spid="48" grpId="0" animBg="1"/>
      <p:bldP spid="49" grpId="0" animBg="1"/>
      <p:bldP spid="57" grpId="0"/>
      <p:bldP spid="58" grpId="0"/>
      <p:bldP spid="59" grpId="0"/>
      <p:bldP spid="60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ระบบงานใหม่การตรวจนับ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966329" y="385765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ตรวจนับครุภัณฑ์ประจำปี ด้วย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" y="56281"/>
            <a:ext cx="1951728" cy="664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405183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0800000">
            <a:off x="2697431" y="5192549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728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9" y="5258596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รูปภาพ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3" y="4729304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กล่องข้อความ 27"/>
          <p:cNvSpPr txBox="1"/>
          <p:nvPr/>
        </p:nvSpPr>
        <p:spPr>
          <a:xfrm>
            <a:off x="3635416" y="643056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สรุปผลการตรวจ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28"/>
          <p:cNvSpPr txBox="1"/>
          <p:nvPr/>
        </p:nvSpPr>
        <p:spPr>
          <a:xfrm>
            <a:off x="936458" y="64001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นำเอกสาร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Bent-Up Arrow 33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5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094" y="4476486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2314" y="1751414"/>
            <a:ext cx="4782093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8"/>
          <a:srcRect l="1665" t="27392" r="1456" b="1"/>
          <a:stretch/>
        </p:blipFill>
        <p:spPr>
          <a:xfrm>
            <a:off x="3766527" y="2046539"/>
            <a:ext cx="4189850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0" grpId="0" animBg="1"/>
      <p:bldP spid="22" grpId="0"/>
      <p:bldP spid="24" grpId="0" animBg="1"/>
      <p:bldP spid="25" grpId="0" animBg="1"/>
      <p:bldP spid="26" grpId="0" animBg="1"/>
      <p:bldP spid="32" grpId="0"/>
      <p:bldP spid="33" grpId="0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13914"/>
              </p:ext>
            </p:extLst>
          </p:nvPr>
        </p:nvGraphicFramePr>
        <p:xfrm>
          <a:off x="444353" y="2167724"/>
          <a:ext cx="8219256" cy="4127537"/>
        </p:xfrm>
        <a:graphic>
          <a:graphicData uri="http://schemas.openxmlformats.org/drawingml/2006/table">
            <a:tbl>
              <a:tblPr firstRow="1" firstCol="1" bandRow="1"/>
              <a:tblGrid>
                <a:gridCol w="914224"/>
                <a:gridCol w="5062440"/>
                <a:gridCol w="2242592"/>
              </a:tblGrid>
              <a:tr h="449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spc="-1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2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9670"/>
              </p:ext>
            </p:extLst>
          </p:nvPr>
        </p:nvGraphicFramePr>
        <p:xfrm>
          <a:off x="457201" y="2634774"/>
          <a:ext cx="8291264" cy="2860296"/>
        </p:xfrm>
        <a:graphic>
          <a:graphicData uri="http://schemas.openxmlformats.org/drawingml/2006/table">
            <a:tbl>
              <a:tblPr firstRow="1" firstCol="1" bandRow="1"/>
              <a:tblGrid>
                <a:gridCol w="895034"/>
                <a:gridCol w="5302414"/>
                <a:gridCol w="2093816"/>
              </a:tblGrid>
              <a:tr h="506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334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000" b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  <a:tr h="601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056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61783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1"/>
            <a:r>
              <a:rPr lang="en-US" sz="48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Persistence Diagram</a:t>
            </a:r>
            <a:endParaRPr lang="en-US" sz="4800" dirty="0">
              <a:solidFill>
                <a:schemeClr val="tx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Picture 7" descr="E:\Dropbox\asset-project-system\ASSET_DOC\ASSET_Diagram\1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43517"/>
          <a:stretch/>
        </p:blipFill>
        <p:spPr bwMode="auto">
          <a:xfrm>
            <a:off x="457200" y="1694449"/>
            <a:ext cx="8229600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System Architecture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9" name="Picture 8" descr="C:\Users\Eaun\Desktop\Docum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 t="6237"/>
          <a:stretch/>
        </p:blipFill>
        <p:spPr bwMode="auto">
          <a:xfrm>
            <a:off x="467544" y="1694449"/>
            <a:ext cx="8206409" cy="4614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" y="71828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กระบวนการผลิตซอฟต์แวร์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" y="-299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Traceability Matrix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2932"/>
              </p:ext>
            </p:extLst>
          </p:nvPr>
        </p:nvGraphicFramePr>
        <p:xfrm>
          <a:off x="457200" y="1721106"/>
          <a:ext cx="8206410" cy="4536504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686669"/>
                <a:gridCol w="605037"/>
                <a:gridCol w="2593013"/>
                <a:gridCol w="1123640"/>
                <a:gridCol w="1037206"/>
                <a:gridCol w="1210073"/>
                <a:gridCol w="950772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No.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SRS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 Name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Design2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Test Case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Remark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จัดการข้อมูลผู้ใช้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UC1-S01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TS-F1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จัดการประเภทข้อมูลครุภัณฑ์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AD-02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TS-F2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F3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TS-F3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F4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จัดการข้อมูลครุภัณฑ์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TS-F4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ตรวจเช็คข้อมูลครุภัณฑ์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UC1-S05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TS-F5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ออกรายงาน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UC1-S06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AD-06</a:t>
                      </a:r>
                      <a:endParaRPr lang="en-US" sz="16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TS-F6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16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6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สาธิต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72643"/>
            <a:ext cx="1975844" cy="18204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5080"/>
            <a:ext cx="31717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1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743" y="2492896"/>
            <a:ext cx="9180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1.ลด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การผิดพลาดเมื่อมีการมีการตรวจสอบครุภัณฑ์ </a:t>
            </a: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2.มี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การตรวจสอบความครบสมบูรณ์ของครุภัณฑ์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3.ช่วย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ลดต้นทุนการดำเนินงาน ทั้งทางตรงและทางอ้อม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บริหาร/ตัดสินใจ ที่พัฒนาขึ้นโดยสารสนเทศที่รวดเร็ว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5.กระบวนการ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ทำงานที่มีประสิทธิภาพ และรวดเร็วยิ่งขึ้น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3" y="80244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/>
          </a:bodyPr>
          <a:lstStyle/>
          <a:p>
            <a:pPr lvl="0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สรุปผลการดำเนินงานโครงงาน</a:t>
            </a:r>
            <a:endParaRPr lang="en-GB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8146" y="206729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" y="206728"/>
            <a:ext cx="2695698" cy="9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ผู้พัฒนาระบบ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22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แนวคิดของระบบ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ครุภัณฑ์มูลค่าต่ำ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กว่าเกณฑ์ แต่</a:t>
            </a:r>
            <a:r>
              <a:rPr lang="th-TH" sz="3600" b="1" dirty="0" smtClean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5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ที่ใช้ในการพัฒนา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3347864" y="6261281"/>
            <a:ext cx="2979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Google Chart </a:t>
            </a:r>
            <a:r>
              <a:rPr lang="en-US" sz="4000" dirty="0" smtClean="0">
                <a:ln w="0"/>
                <a:latin typeface="TH Sarabun New" panose="020B0500040200020003" pitchFamily="34" charset="-34"/>
                <a:cs typeface="TH Sarabun New" panose="020B0500040200020003" pitchFamily="34" charset="-34"/>
              </a:rPr>
              <a:t>API</a:t>
            </a:r>
            <a:endParaRPr lang="th-TH" sz="4000" dirty="0">
              <a:ln w="0"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" y="100046"/>
            <a:ext cx="1951728" cy="6646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4843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685529" y="184316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583832" y="186294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mrfrosti.com/wp-content/uploads/2013/08/logo-my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55" y="2420888"/>
            <a:ext cx="1728578" cy="89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664663" y="4229195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http://www.planet-source-code.com/vb/2010Redesign/images/LangugeHomePages/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94" y="2176072"/>
            <a:ext cx="1703590" cy="13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ppdynamics.com/blog/wp-content/uploads/2013/03/PHP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04145"/>
            <a:ext cx="1762407" cy="12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api.qrserver.com/v1/create-qr-code/?data=http%3A%2F%2F110.164.78.161%2F~b542150005%2F&amp;size=250x250&amp;margin=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22" y="4509120"/>
            <a:ext cx="1566082" cy="15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34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030108" cy="4892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	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ครุภัณฑ์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มูลค่าต่ำกว่าเกณฑ์ หมายถึง วัสดุที่มีลักษณะคงทนถาวร และมีอายุการใช้งานเกินกว่า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ปีมีราคาต่อหน่วยหรือต่อชุดไม่เกิน</a:t>
            </a:r>
            <a:r>
              <a:rPr lang="en-US" sz="28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5,000 </a:t>
            </a:r>
            <a:r>
              <a:rPr lang="th-TH" sz="2800" b="1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บาท</a:t>
            </a:r>
          </a:p>
          <a:p>
            <a:pPr algn="thaiDi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 หมายถึง การลงบัญชีวัสดุหรือทะเบียนคุมทรัพย์สิน การเก็บรักษาพัสดุ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การเบิกพัสดุ การจ่ายพัสดุ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ลงบัญชีหรือทะเบียนพัสดุ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การบันทึกรายละเอียดการรับหรือจ่ายในบัญชีหรือ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ทะเบียนโดยจำแนกแต่ละประเภท แต่ละรายการของพัสดุ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เก็บรักษาพัสดุ หมายถึง การจัดเก็บรักษาพัสดุให้เป็นระเบียบเรียบร้อย ถูกต้อง ครบถ้วน ตรงตามบัญชีหรือทะเบียน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ตรวจสอบพัสดุประจำปี หมายถึง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การตรวจสอบการรับ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จ่ายพัสดุ งวดตั้งแต่วันที่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ตุลาคม ของปีก่อน จนถึงวันที่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และการตรวจนับพัสดุคงเหลือ ณ วันที่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 ของปีปัจจุบัน</a:t>
            </a:r>
            <a:endParaRPr lang="en-US" sz="2800" b="1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4036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1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ระเบียบสำนักนายกรัฐมนตรีว่าด้วยการพัสดุ พ.ศ. ๒๕๓๕ และที่แก้ไขเพิ่มเติม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850701"/>
            <a:ext cx="859705" cy="7920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57200" y="1844824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ควรทราบเกี่ยวกับทะเบียนคุมทรัพย์สิน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ครุภัณฑ์มูลค่าต่ำกว่าเกณฑ์ ให้บันทึกการควบคุมในทะเบียนคุมทรัพย์สิน แต่ไม่คิดค่าเสื่อมราคาตามหนังสือกรมบัญชีกลางที่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กค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04103 /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48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ลงวันที่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กันยายน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2549</a:t>
            </a:r>
          </a:p>
          <a:p>
            <a:pPr algn="thaiDi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2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เมื่อได้รับครุภัณฑ์และกำหนดรหัสครุภัณฑ์แล้ว ให้เขียนรหัสครุภัณฑ์ที่ตัวครุภัณฑ์ด้วย เพื่อสามารถควบคุมและตรวจสอบได้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3640"/>
            <a:ext cx="1951728" cy="6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84964" y="2785996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ระบบงานเดิมจัดการครุภัณฑ์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0" y="3053976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7584" y="505556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131840" y="5042816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ข้อมูลครุภัณฑ์กรอกลงใน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Excel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76256" y="50555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 เลขครุภัณฑ์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" y="87072"/>
            <a:ext cx="1951728" cy="664658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2835346" y="3674664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2781641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3721888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6624212" y="281056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62" y="2899083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63" y="3252225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Right Arrow 53"/>
          <p:cNvSpPr/>
          <p:nvPr/>
        </p:nvSpPr>
        <p:spPr>
          <a:xfrm>
            <a:off x="5931385" y="3652352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168" y="2846323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36" grpId="0"/>
      <p:bldP spid="37" grpId="0"/>
      <p:bldP spid="49" grpId="0" animBg="1"/>
      <p:bldP spid="52" grpId="0" animBg="1"/>
      <p:bldP spid="53" grpId="0" animBg="1"/>
      <p:bldP spid="5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ระบบงานใหม่จัดการครุภัณฑ์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5"/>
          <p:cNvSpPr txBox="1"/>
          <p:nvPr/>
        </p:nvSpPr>
        <p:spPr>
          <a:xfrm>
            <a:off x="2985656" y="383143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ครุภัณฑ์กรอก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ระบบ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6855512" y="3814891"/>
            <a:ext cx="167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เลขครุภัณฑ์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3159899" y="641335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ติดเลขครุภัณฑ์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QR Code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78"/>
            <a:ext cx="1951728" cy="6646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755" y="1719389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" y="1987369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กล่องข้อความ 24"/>
          <p:cNvSpPr txBox="1"/>
          <p:nvPr/>
        </p:nvSpPr>
        <p:spPr>
          <a:xfrm>
            <a:off x="838339" y="382529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หนังสือจาก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พัสดุ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02122" y="2593831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0664" y="1700808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รูปภาพ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0" y="2641055"/>
            <a:ext cx="1111236" cy="111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788" y="1801968"/>
            <a:ext cx="714320" cy="67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39357" y="1706854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5854746" y="2539223"/>
            <a:ext cx="432048" cy="43204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93" y="1791410"/>
            <a:ext cx="970390" cy="721733"/>
          </a:xfrm>
          <a:prstGeom prst="rect">
            <a:avLst/>
          </a:prstGeom>
        </p:spPr>
      </p:pic>
      <p:pic>
        <p:nvPicPr>
          <p:cNvPr id="24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35" y="2737976"/>
            <a:ext cx="803161" cy="80316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503767" y="4338243"/>
            <a:ext cx="2124252" cy="2124488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788" y="525355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10"/>
          <a:srcRect l="8695" t="47849" r="70592" b="13911"/>
          <a:stretch/>
        </p:blipFill>
        <p:spPr>
          <a:xfrm>
            <a:off x="3627710" y="4489705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3676301" y="484396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6300192" y="4346638"/>
            <a:ext cx="1152128" cy="1728191"/>
          </a:xfrm>
          <a:prstGeom prst="bent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3" grpId="0" animBg="1"/>
      <p:bldP spid="36" grpId="0"/>
      <p:bldP spid="37" grpId="0" animBg="1"/>
      <p:bldP spid="38" grpId="0" animBg="1"/>
      <p:bldP spid="40" grpId="0" animBg="1"/>
      <p:bldP spid="42" grpId="0" animBg="1"/>
      <p:bldP spid="43" grpId="0" animBg="1"/>
      <p:bldP spid="34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646</Words>
  <Application>Microsoft Office PowerPoint</Application>
  <PresentationFormat>On-screen Show (4:3)</PresentationFormat>
  <Paragraphs>175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เทคโนโลยีที่ใช้ในการพัฒนา</vt:lpstr>
      <vt:lpstr>ระเบียบสำนักนายกรัฐมนตรีว่าด้วยการพัสดุ พ.ศ. ๒๕๓๕ และที่แก้ไขเพิ่มเติม</vt:lpstr>
      <vt:lpstr>ระเบียบสำนักนายกรัฐมนตรีว่าด้วยการพัสดุ พ.ศ. ๒๕๓๕ และที่แก้ไขเพิ่มเติม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Persistence Diagram</vt:lpstr>
      <vt:lpstr>System Architecture</vt:lpstr>
      <vt:lpstr>กระบวนการผลิตซอฟต์แวร์</vt:lpstr>
      <vt:lpstr>Traceability Matrix</vt:lpstr>
      <vt:lpstr>สาธิตการใช้งานระบบ</vt:lpstr>
      <vt:lpstr>ประโยชน์ที่คาดว่าจะได้รับ</vt:lpstr>
      <vt:lpstr>สรุปผลการดำเนินงานโครงงาน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132</cp:revision>
  <dcterms:created xsi:type="dcterms:W3CDTF">2013-06-03T12:57:42Z</dcterms:created>
  <dcterms:modified xsi:type="dcterms:W3CDTF">2013-09-29T12:47:18Z</dcterms:modified>
</cp:coreProperties>
</file>