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6" r:id="rId3"/>
    <p:sldId id="261" r:id="rId4"/>
    <p:sldId id="285" r:id="rId5"/>
    <p:sldId id="297" r:id="rId6"/>
    <p:sldId id="293" r:id="rId7"/>
    <p:sldId id="294" r:id="rId8"/>
    <p:sldId id="284" r:id="rId9"/>
    <p:sldId id="277" r:id="rId10"/>
    <p:sldId id="278" r:id="rId11"/>
    <p:sldId id="279" r:id="rId12"/>
    <p:sldId id="271" r:id="rId13"/>
    <p:sldId id="281" r:id="rId14"/>
    <p:sldId id="290" r:id="rId15"/>
    <p:sldId id="292" r:id="rId16"/>
    <p:sldId id="296" r:id="rId17"/>
    <p:sldId id="287" r:id="rId18"/>
    <p:sldId id="291" r:id="rId19"/>
    <p:sldId id="282" r:id="rId20"/>
    <p:sldId id="288" r:id="rId21"/>
    <p:sldId id="298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99"/>
    <a:srgbClr val="0B3261"/>
    <a:srgbClr val="F58D01"/>
    <a:srgbClr val="009F3C"/>
    <a:srgbClr val="464543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5" autoAdjust="0"/>
    <p:restoredTop sz="94484" autoAdjust="0"/>
  </p:normalViewPr>
  <p:slideViewPr>
    <p:cSldViewPr>
      <p:cViewPr varScale="1">
        <p:scale>
          <a:sx n="71" d="100"/>
          <a:sy n="71" d="100"/>
        </p:scale>
        <p:origin x="123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D0925-E5D6-4D69-93EE-DCC631B35B95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FED63-E80D-4DC2-929C-B8C3B494DEF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077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568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30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ปัญหาและอุปสรรค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การวางแผนเวลาที่โครงงานที่ผิดพลาด ทำให้ส่วนที่ผิดพลาดเกิดผลกระทบกับกิจกรรมอื่นๆของโครงงาน</a:t>
            </a: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การสื่อสารที่ผิดพลาดระหว่าง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Manager 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ทำให้ตีความหมายในบาง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ผิดไปจากที่ควรจะเป็น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การสื่อสารที่ผิดพลาดระหว่างลูกค้า ทำให้เกิดความเข้าใจผิดในสิ่งที่ลูกค้าต้องการจะสื่อสาร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h-TH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แนวทางแก้ไขปัญหา</a:t>
            </a:r>
          </a:p>
          <a:p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การวางแผนเวลาที่ผิดพลาด จึงย่นระยะเวลาในกิจกรรมอื่นๆ ในโครงการเพื่อให้โครงงานเสร็จสิ้นตรงตามเวลาที่กำหนด</a:t>
            </a:r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จากปัญหาการสื่อสารกันระหว่าง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Manager 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ที่ไม่เข้าใจกัน จึงใช้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 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ในการสื่อสารให้มากขึ้น</a:t>
            </a:r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จากปัญหาการสื่อสารระหว่างลูกค้า ทำให้เกิดความเข้าใจผิดในสิ่งที่ลูกค้าพยายาม</a:t>
            </a:r>
          </a:p>
          <a:p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จะสื่อสาร จึงใช้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 Up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และ 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</a:t>
            </a:r>
            <a:r>
              <a:rPr lang="th-TH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ในการสื่อสารกับลูกค้าให้มากขึ้น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687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879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/>
              <a:t>Your company name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3155"/>
            <a:ext cx="7772400" cy="1010543"/>
          </a:xfrm>
        </p:spPr>
        <p:txBody>
          <a:bodyPr>
            <a:normAutofit/>
          </a:bodyPr>
          <a:lstStyle/>
          <a:p>
            <a:pPr algn="ctr"/>
            <a:r>
              <a:rPr lang="th-TH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ระบบจัดการครุภัณฑ์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125706"/>
            <a:ext cx="7776864" cy="1752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มูลค่าต่ำกว่า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 สำหรับ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วิทยาลัยแม่ฮ่องสอน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มหาวิทยาลัย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ราช</a:t>
            </a:r>
            <a:r>
              <a:rPr lang="th-TH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ภัฏ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เชียงใหม่</a:t>
            </a:r>
          </a:p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The Low Value Asset Management System for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Maehongson College</a:t>
            </a:r>
          </a:p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Chiang Mai 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Rajabhat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University</a:t>
            </a:r>
          </a:p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20" y="908720"/>
            <a:ext cx="1242720" cy="1144978"/>
          </a:xfrm>
          <a:prstGeom prst="rect">
            <a:avLst/>
          </a:prstGeom>
        </p:spPr>
      </p:pic>
      <p:pic>
        <p:nvPicPr>
          <p:cNvPr id="5" name="รูปภาพ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096151"/>
            <a:ext cx="3492726" cy="26195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7846132" y="58925"/>
            <a:ext cx="1224136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7596336" y="161020"/>
            <a:ext cx="1224136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44111" y="6165304"/>
            <a:ext cx="2226985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0" y="1333618"/>
            <a:ext cx="1613776" cy="5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ระบบงานเดิมการตรวจนับ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1075"/>
            <a:ext cx="1951728" cy="66465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13755" y="1719389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" y="1987369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กล่องข้อความ 24"/>
          <p:cNvSpPr txBox="1"/>
          <p:nvPr/>
        </p:nvSpPr>
        <p:spPr>
          <a:xfrm>
            <a:off x="838339" y="382529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32948" y="1739525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>
            <a:off x="2802122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05993" y="1739525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>
            <a:off x="5798241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05183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Arrow 47"/>
          <p:cNvSpPr/>
          <p:nvPr/>
        </p:nvSpPr>
        <p:spPr>
          <a:xfrm rot="10800000">
            <a:off x="2697431" y="5192549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1728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รูปภาพ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83" y="2006202"/>
            <a:ext cx="1427451" cy="1427451"/>
          </a:xfrm>
          <a:prstGeom prst="rect">
            <a:avLst/>
          </a:prstGeom>
        </p:spPr>
      </p:pic>
      <p:pic>
        <p:nvPicPr>
          <p:cNvPr id="52" name="รูปภาพ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60" y="2162843"/>
            <a:ext cx="1247995" cy="1247995"/>
          </a:xfrm>
          <a:prstGeom prst="rect">
            <a:avLst/>
          </a:prstGeom>
        </p:spPr>
      </p:pic>
      <p:pic>
        <p:nvPicPr>
          <p:cNvPr id="54" name="รูปภาพ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99" y="5258596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5" name="รูปภาพ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3287" y="4435791"/>
            <a:ext cx="706284" cy="70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6" name="รูปภาพ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73" y="4729304"/>
            <a:ext cx="1053546" cy="1267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7" name="กล่องข้อความ 25"/>
          <p:cNvSpPr txBox="1"/>
          <p:nvPr/>
        </p:nvSpPr>
        <p:spPr>
          <a:xfrm>
            <a:off x="3209018" y="388487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นำข้อมูลประจำปี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ครุภัณฑ์พิมพ์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กล่องข้อความ 26"/>
          <p:cNvSpPr txBox="1"/>
          <p:nvPr/>
        </p:nvSpPr>
        <p:spPr>
          <a:xfrm>
            <a:off x="6680376" y="384933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นำเอกสารไปตรวจ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9" name="กล่องข้อความ 27"/>
          <p:cNvSpPr txBox="1"/>
          <p:nvPr/>
        </p:nvSpPr>
        <p:spPr>
          <a:xfrm>
            <a:off x="3635416" y="6430561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สรุปผลการตรวจ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0" name="กล่องข้อความ 28"/>
          <p:cNvSpPr txBox="1"/>
          <p:nvPr/>
        </p:nvSpPr>
        <p:spPr>
          <a:xfrm>
            <a:off x="936458" y="640012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นำเอกสาร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Bent-Up Arrow 2"/>
          <p:cNvSpPr/>
          <p:nvPr/>
        </p:nvSpPr>
        <p:spPr>
          <a:xfrm rot="5400000" flipV="1">
            <a:off x="6300192" y="4346638"/>
            <a:ext cx="1152128" cy="1728191"/>
          </a:xfrm>
          <a:prstGeom prst="bent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0753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6" grpId="0" animBg="1"/>
      <p:bldP spid="27" grpId="0" animBg="1"/>
      <p:bldP spid="34" grpId="0" animBg="1"/>
      <p:bldP spid="41" grpId="0" animBg="1"/>
      <p:bldP spid="48" grpId="0" animBg="1"/>
      <p:bldP spid="49" grpId="0" animBg="1"/>
      <p:bldP spid="57" grpId="0"/>
      <p:bldP spid="58" grpId="0"/>
      <p:bldP spid="59" grpId="0"/>
      <p:bldP spid="60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ระบบงานใหม่การตรวจนับ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กล่องข้อความ 2"/>
          <p:cNvSpPr txBox="1"/>
          <p:nvPr/>
        </p:nvSpPr>
        <p:spPr>
          <a:xfrm>
            <a:off x="4140469" y="2923143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 smtClean="0">
                <a:solidFill>
                  <a:srgbClr val="000099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1100" dirty="0">
              <a:solidFill>
                <a:srgbClr val="000099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62" name="กล่องข้อความ 15"/>
          <p:cNvSpPr txBox="1"/>
          <p:nvPr/>
        </p:nvSpPr>
        <p:spPr>
          <a:xfrm>
            <a:off x="3966329" y="3857655"/>
            <a:ext cx="3512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ตรวจนับครุภัณฑ์ประจำปี ด้วย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QR Code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" y="56281"/>
            <a:ext cx="1951728" cy="66465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3755" y="1719389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" y="1987369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กล่องข้อความ 24"/>
          <p:cNvSpPr txBox="1"/>
          <p:nvPr/>
        </p:nvSpPr>
        <p:spPr>
          <a:xfrm>
            <a:off x="838339" y="382529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/>
          <p:cNvSpPr/>
          <p:nvPr/>
        </p:nvSpPr>
        <p:spPr>
          <a:xfrm>
            <a:off x="3405183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0800000">
            <a:off x="2697431" y="5192549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1728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รูปภาพ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99" y="5258596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รูปภาพ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73" y="4729304"/>
            <a:ext cx="1053546" cy="1267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กล่องข้อความ 27"/>
          <p:cNvSpPr txBox="1"/>
          <p:nvPr/>
        </p:nvSpPr>
        <p:spPr>
          <a:xfrm>
            <a:off x="3635416" y="6430561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สรุปผลการตรวจ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กล่องข้อความ 28"/>
          <p:cNvSpPr txBox="1"/>
          <p:nvPr/>
        </p:nvSpPr>
        <p:spPr>
          <a:xfrm>
            <a:off x="936458" y="640012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นำเอกสาร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Bent-Up Arrow 33"/>
          <p:cNvSpPr/>
          <p:nvPr/>
        </p:nvSpPr>
        <p:spPr>
          <a:xfrm rot="5400000" flipV="1">
            <a:off x="6300192" y="4346638"/>
            <a:ext cx="1152128" cy="1728191"/>
          </a:xfrm>
          <a:prstGeom prst="bent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5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4094" y="4476486"/>
            <a:ext cx="714320" cy="676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ight Arrow 35"/>
          <p:cNvSpPr/>
          <p:nvPr/>
        </p:nvSpPr>
        <p:spPr>
          <a:xfrm>
            <a:off x="2802122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62314" y="1751414"/>
            <a:ext cx="4782093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รูปภาพ 1"/>
          <p:cNvPicPr>
            <a:picLocks noChangeAspect="1"/>
          </p:cNvPicPr>
          <p:nvPr/>
        </p:nvPicPr>
        <p:blipFill rotWithShape="1">
          <a:blip r:embed="rId8"/>
          <a:srcRect l="1665" t="27392" r="1456" b="1"/>
          <a:stretch/>
        </p:blipFill>
        <p:spPr>
          <a:xfrm>
            <a:off x="3766527" y="2046539"/>
            <a:ext cx="4189850" cy="1336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4308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0" grpId="0" animBg="1"/>
      <p:bldP spid="22" grpId="0"/>
      <p:bldP spid="24" grpId="0" animBg="1"/>
      <p:bldP spid="25" grpId="0" animBg="1"/>
      <p:bldP spid="26" grpId="0" animBg="1"/>
      <p:bldP spid="32" grpId="0"/>
      <p:bldP spid="33" grpId="0"/>
      <p:bldP spid="34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69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</a:t>
            </a:r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92696"/>
            <a:ext cx="1039740" cy="95796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13914"/>
              </p:ext>
            </p:extLst>
          </p:nvPr>
        </p:nvGraphicFramePr>
        <p:xfrm>
          <a:off x="444353" y="2167724"/>
          <a:ext cx="8219256" cy="4127537"/>
        </p:xfrm>
        <a:graphic>
          <a:graphicData uri="http://schemas.openxmlformats.org/drawingml/2006/table">
            <a:tbl>
              <a:tblPr firstRow="1" firstCol="1" bandRow="1"/>
              <a:tblGrid>
                <a:gridCol w="914224"/>
                <a:gridCol w="5062440"/>
                <a:gridCol w="2242592"/>
              </a:tblGrid>
              <a:tr h="449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 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 Requirement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US1-01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ระบบสามารถจัดการข้อมูลผู้ใช้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RS-01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US1-02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spc="-1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ระบบสามารถจัดการประเภทข้อมูลครุภัณฑ์มูลค่าต่ำกว่าเกณฑ์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RS-02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US1-03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</a:t>
                      </a:r>
                      <a:r>
                        <a:rPr lang="th-TH" sz="2000" spc="-1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จัดการหมวดข้อมูลครุภัณฑ์มูลค่าต่ำกว่าเกณฑ์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RS-03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US1-04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RS-04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US1-05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ระบบสามารถลบข้อมูลครุภัณฑ์มูลค่าต่ำกว่าเกณฑ์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เฉพาะผู้ดูแลระบบ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 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RS-05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ระบบสามารถรายงานสถานะของข้อมูลครุภัณฑ์มูลค่าต่ำกว่าเกณฑ์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RS-06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ระบบสามารถออกรายงานเป็นในรูปแบบไฟล์เอกสาร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PDF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XLS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RS-07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</a:t>
                      </a:r>
                      <a:r>
                        <a:rPr lang="th-TH" sz="2000" spc="-1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RS-08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09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QR Code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RS-09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522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US1-1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ระบบสามารถตรวจเช็คข้อมูลครุภัณฑ์ต่ำกว่าเกณฑ์ด้วย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QR Code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RS-10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23728" y="1650659"/>
            <a:ext cx="531748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Calibri" panose="020F0502020204030204" pitchFamily="34" charset="0"/>
                <a:cs typeface="TH Sarabun New" panose="020B0500040200020003" pitchFamily="34" charset="-34"/>
              </a:rPr>
              <a:t>ผู้ดูแลระบบ สามารถจัดการข้อมูลทุกอย่างภายในระบบได้หมด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38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05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</a:t>
            </a:r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89670"/>
              </p:ext>
            </p:extLst>
          </p:nvPr>
        </p:nvGraphicFramePr>
        <p:xfrm>
          <a:off x="457201" y="2634774"/>
          <a:ext cx="8291264" cy="2860296"/>
        </p:xfrm>
        <a:graphic>
          <a:graphicData uri="http://schemas.openxmlformats.org/drawingml/2006/table">
            <a:tbl>
              <a:tblPr firstRow="1" firstCol="1" bandRow="1"/>
              <a:tblGrid>
                <a:gridCol w="895034"/>
                <a:gridCol w="5302414"/>
                <a:gridCol w="2093816"/>
              </a:tblGrid>
              <a:tr h="506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 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 Requirement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US2-01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สามารถจัดการข้อมูลครุภัณฑ์มูลค่าต่ำกว่าเกณฑ์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RS-04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US2-02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สามารถรายงานสถานะของข้อมูลครุภัณฑ์มูลค่าต่ำกว่าเกณฑ์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RS-06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US2-03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สามารถออกรายงานเป็นในรูปแบบไฟล์เอกสาร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PDF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XLS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RS-07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US2-04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RS-08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US2-05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QR Code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RS-09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601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US2-06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สามารถตรวจเช็คข้อมูลครุภัณฑ์ต่ำกว่าเกณฑ์ด้วย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QR Code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RS-10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43608" y="1795760"/>
            <a:ext cx="7338869" cy="65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Calibri" panose="020F0502020204030204" pitchFamily="34" charset="0"/>
                <a:cs typeface="TH Sarabun New" panose="020B0500040200020003" pitchFamily="34" charset="-34"/>
              </a:rPr>
              <a:t>เจ้าหน้าที่ สามารถเข้าไปจัดการข้อมูลครุภัณฑ์มูลค่าต่ำกว่าเกณฑ์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0563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52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3" descr="E:\Dropbox\Project\Work_PJ_NEW\Doc\01\ภาพรวม Use-Case.b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2" t="15857" r="30867" b="24807"/>
          <a:stretch/>
        </p:blipFill>
        <p:spPr bwMode="auto">
          <a:xfrm>
            <a:off x="0" y="-27384"/>
            <a:ext cx="9144000" cy="68853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61783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2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1"/>
            <a:r>
              <a:rPr lang="en-US" sz="48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Persistence Diagram</a:t>
            </a:r>
            <a:endParaRPr lang="en-US" sz="48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Picture 7" descr="E:\Dropbox\asset-project-system\ASSET_DOC\ASSET_Diagram\1.bmp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2" b="43517"/>
          <a:stretch/>
        </p:blipFill>
        <p:spPr bwMode="auto">
          <a:xfrm>
            <a:off x="457200" y="1694449"/>
            <a:ext cx="8229600" cy="46148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" y="71828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9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Autofit/>
          </a:bodyPr>
          <a:lstStyle/>
          <a:p>
            <a:pPr lvl="0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System Architecture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" y="71828"/>
            <a:ext cx="1951728" cy="664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7650" r="-9999" b="1673"/>
          <a:stretch/>
        </p:blipFill>
        <p:spPr>
          <a:xfrm>
            <a:off x="1799692" y="1895076"/>
            <a:ext cx="5544616" cy="47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60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กระบวนการผลิตซอฟต์แวร์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รูปภาพ 7" descr="http://4.bp.blogspot.com/-kCqtrikYEII/TVkqqDzjE6I/AAAAAAAAA84/ceX3FW804P8/s1600/prototype+model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2"/>
          <a:stretch/>
        </p:blipFill>
        <p:spPr bwMode="auto">
          <a:xfrm>
            <a:off x="611560" y="1988840"/>
            <a:ext cx="7972867" cy="3993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54" y="-299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619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Autofit/>
          </a:bodyPr>
          <a:lstStyle/>
          <a:p>
            <a:pPr lvl="0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Traceability Matrix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62932"/>
              </p:ext>
            </p:extLst>
          </p:nvPr>
        </p:nvGraphicFramePr>
        <p:xfrm>
          <a:off x="457200" y="1721106"/>
          <a:ext cx="8206410" cy="4536504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686669"/>
                <a:gridCol w="605037"/>
                <a:gridCol w="2593013"/>
                <a:gridCol w="1123640"/>
                <a:gridCol w="1037206"/>
                <a:gridCol w="1210073"/>
                <a:gridCol w="950772"/>
              </a:tblGrid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No.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SRS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Function Name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Design1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Design2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Test Case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Remark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F1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จัดการข้อมูลผู้ใช้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UC1-S01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จัดการประเภทข้อมูลครุภัณฑ์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UC1-S02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AD-02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4.3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F3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จัดการหมวดข้อมูลครุภัณฑ์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UC1-S03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AD-03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TS-F3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4.4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F4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จัดการข้อมูลครุภัณฑ์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UC1-S04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AD-04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TS-F4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4.5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F5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ตรวจเช็คข้อมูลครุภัณฑ์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UC1-S05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AD-05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TS-F5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ออกรายงาน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TS-F6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0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86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สาธิต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72643"/>
            <a:ext cx="1975844" cy="18204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65080"/>
            <a:ext cx="317170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11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836712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อาจารย์ที่ปรึกษาโครงงาน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25" y="742845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79712" y="5157192"/>
            <a:ext cx="54296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อาจารย์ </a:t>
            </a:r>
            <a:r>
              <a:rPr lang="th-TH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นิลาวร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รณ วงศ์</a:t>
            </a:r>
            <a:r>
              <a:rPr lang="th-TH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ศิลป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มรกต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 descr="https://fbcdn-sphotos-c-a.akamaihd.net/hphotos-ak-ash2/542438_3721106484920_805415604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58" y="2337296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21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21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สรุปผลการดำเนินงานโครงงาน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2082501"/>
            <a:ext cx="8435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6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	</a:t>
            </a:r>
            <a:r>
              <a:rPr lang="th-TH" sz="3600" b="1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</a:t>
            </a:r>
            <a:r>
              <a:rPr lang="th-TH" sz="36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พัฒนาระบบครุภัณฑ์มูลค่าต่ำกว่าเกณฑ์ ได้ดำเนินงานตามขั้นตอนการพัฒนาซอฟต์แวร์ ได้ประสบผลสำเร็จตามวัตถุประสงค์และเป้าหมายที่วางไว้ ซึ่งระบบครุภัณฑ์มูลค่าต่ำกว่าเกณฑ์ ได้ผลตอบรับเป็นอย่างดีจากลูกค้า เนื่องจากระบบมีรูปแบบสบายตา เข้าใจง่าย และไม่ซับซ้อน ลูกค้าสามารถเรียนรู้ได้ง่ายและรวดเร็ว อีกทั้งลดความผิดพลาดเมื่อมีการตรวจสอบครุภัณฑ์ และได้ระบบที่ตรงตามความต้องการของลูกค้าที่ได้ตกลงไว้ในครั้งแรก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06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ปัญหาและอุปสรรค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"/>
            <a:ext cx="1951728" cy="6646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1519" y="1827119"/>
            <a:ext cx="820209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42900" algn="l"/>
                <a:tab pos="457200" algn="l"/>
                <a:tab pos="571500" algn="l"/>
              </a:tabLst>
            </a:pPr>
            <a:r>
              <a:rPr lang="th-TH" sz="40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เนื่องจาก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การวางแผนเวลาที่โครงงานที่ผิดพลาด ทำให้ส่วนที่ผิดพลาดเกิดผลกระทบกับกิจกรรมอื่นๆ</a:t>
            </a:r>
            <a:r>
              <a:rPr lang="th-TH" sz="40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ของโครงงาน </a:t>
            </a:r>
          </a:p>
          <a:p>
            <a:pPr marL="342900" marR="0" lvl="0" indent="-342900" algn="thaiDi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42900" algn="l"/>
                <a:tab pos="457200" algn="l"/>
                <a:tab pos="571500" algn="l"/>
              </a:tabLst>
            </a:pPr>
            <a:r>
              <a:rPr lang="th-TH" sz="40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สื่อสารที่ผิดพลาดระหว่าง</a:t>
            </a:r>
            <a:r>
              <a:rPr lang="en-US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Project Manager 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และ </a:t>
            </a:r>
            <a:r>
              <a:rPr lang="en-US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Developer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ทำให้ตีความหมายในบาง </a:t>
            </a:r>
            <a:r>
              <a:rPr lang="en-US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Function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ผิดไปจากที่ควรจะเป็น </a:t>
            </a:r>
            <a:endParaRPr lang="en-US" sz="4000" dirty="0" smtClean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marL="342900" marR="0" lvl="0" indent="-342900" algn="thaiDi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42900" algn="l"/>
                <a:tab pos="457200" algn="l"/>
                <a:tab pos="571500" algn="l"/>
              </a:tabLst>
            </a:pPr>
            <a:r>
              <a:rPr lang="th-TH" sz="40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</a:t>
            </a:r>
            <a:r>
              <a:rPr lang="th-TH" sz="40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สื่อสารที่ผิดพลาดระหว่างลูกค้า ทำให้เกิดความเข้าใจผิดในสิ่งที่ลูกค้าต้องการจะ</a:t>
            </a:r>
            <a:r>
              <a:rPr lang="th-TH" sz="40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สื่อสาร</a:t>
            </a: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5926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2782823" y="3036470"/>
            <a:ext cx="365035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จบการนำเสนอ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47864" y="489247"/>
            <a:ext cx="2579715" cy="2579713"/>
            <a:chOff x="5004048" y="1268760"/>
            <a:chExt cx="3133727" cy="3133725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sp>
        <p:nvSpPr>
          <p:cNvPr id="7" name="Rectangle 6"/>
          <p:cNvSpPr/>
          <p:nvPr/>
        </p:nvSpPr>
        <p:spPr>
          <a:xfrm>
            <a:off x="171724" y="3950015"/>
            <a:ext cx="9071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6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ระบบจัดการครุภัณฑ์ </a:t>
            </a: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มูลค่าต่ำกว่า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 สำหรับ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วิทยาลัยแม่ฮ่องสอน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มหาวิทยาลัยราช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ภัฏ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เชียงใหม่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45" y="-43209"/>
            <a:ext cx="1641255" cy="15121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" y="206728"/>
            <a:ext cx="2695698" cy="91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201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836712"/>
            <a:ext cx="8229600" cy="850106"/>
          </a:xfrm>
        </p:spPr>
        <p:txBody>
          <a:bodyPr>
            <a:noAutofit/>
          </a:bodyPr>
          <a:lstStyle/>
          <a:p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ผู้พัฒนาระบบ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28855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1260648" y="2636912"/>
            <a:ext cx="4782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นาย</a:t>
            </a:r>
            <a:r>
              <a:rPr lang="th-TH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นัฐ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วุฒิ  เผือกทอง </a:t>
            </a:r>
            <a:endParaRPr lang="th-T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รหัส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54215000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9057" y="5052310"/>
            <a:ext cx="3895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นาย</a:t>
            </a:r>
            <a:r>
              <a:rPr lang="th-TH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ณัฐ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ชัย  สุริยะ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รหัส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542150004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50" name="Picture 2" descr="https://fbcdn-sphotos-a-a.akamaihd.net/hphotos-ak-frc1/1003375_623170514381562_1353274031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96910"/>
            <a:ext cx="3585586" cy="47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422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แนวคิดของระบบ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64704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34009" y="198884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การนำเอาเทคโนโลยีคอมพิวเตอร์ที่ทันสมัยมาจัดการกระบวนการทำงานของระบบจัดการ</a:t>
            </a:r>
            <a:r>
              <a:rPr lang="th-TH" sz="3600" b="1" dirty="0" smtClean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ครุภัณฑ์มูลค่าต่ำ</a:t>
            </a: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กว่าเกณฑ์ จะช่วยให้การทำงานของกระบวนการมีความรวดเร็วถูกต้องแม่นยำมากยิ่งขึ้น มีการจัดเก็บข้อมูลต่างๆ ลงในคอมพิวเตอร์จึงทำให้การตรวจสอบ หรือออกรายงานได้ง่ายและมีความรวดเร็ว สามารถตรวจสอบสถานะของ</a:t>
            </a:r>
            <a:r>
              <a:rPr lang="th-TH" sz="3600" b="1" dirty="0" smtClean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ครุภัณฑ์มูลค่าต่ำ</a:t>
            </a: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กว่าเกณฑ์ แต่</a:t>
            </a:r>
            <a:r>
              <a:rPr lang="th-TH" sz="3600" b="1" dirty="0" smtClean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ละ</a:t>
            </a: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ชิ้นในรายงานประจำปีได้</a:t>
            </a:r>
            <a:endParaRPr lang="en-US" sz="3600" b="1" dirty="0">
              <a:latin typeface="AngsanaUPC" panose="02020603050405020304" pitchFamily="18" charset="-34"/>
              <a:ea typeface="Cordia New" panose="020B0304020202020204" pitchFamily="34" charset="-34"/>
              <a:cs typeface="AngsanaUPC" panose="02020603050405020304" pitchFamily="18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45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24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ที่ใช้ในการพัฒนา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64704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" y="100046"/>
            <a:ext cx="1951728" cy="664658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03532" y="1843166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527868" y="1843166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6516216" y="1862944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3527869" y="4182390"/>
            <a:ext cx="5112600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503532" y="4149080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2280" y="2180171"/>
            <a:ext cx="17267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 smtClean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en-GB" sz="96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0718" y="4759906"/>
            <a:ext cx="47500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ln w="0"/>
                <a:latin typeface="TH Sarabun New" panose="020B0500040200020003" pitchFamily="34" charset="-34"/>
                <a:cs typeface="TH Sarabun New" panose="020B0500040200020003" pitchFamily="34" charset="-34"/>
              </a:rPr>
              <a:t>Google Chart API</a:t>
            </a:r>
            <a:endParaRPr lang="th-TH" sz="6600" b="1" dirty="0">
              <a:ln w="0"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94955" y="2414472"/>
            <a:ext cx="2029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 smtClean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MySQL</a:t>
            </a:r>
            <a:endParaRPr lang="en-GB" sz="66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8327" y="258028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</a:p>
        </p:txBody>
      </p:sp>
      <p:sp>
        <p:nvSpPr>
          <p:cNvPr id="4" name="Rectangle 3"/>
          <p:cNvSpPr/>
          <p:nvPr/>
        </p:nvSpPr>
        <p:spPr>
          <a:xfrm>
            <a:off x="582054" y="4657326"/>
            <a:ext cx="19672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2745228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" grpId="0"/>
      <p:bldP spid="48" grpId="0"/>
      <p:bldP spid="49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ระเบียบสำนักนายกรัฐมนตรีว่าด้วยการพัสดุ พ.ศ. ๒๕๓๕ และที่แก้ไขเพิ่มเติม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850701"/>
            <a:ext cx="859705" cy="7920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57200" y="1844824"/>
            <a:ext cx="8030108" cy="4892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>
              <a:lnSpc>
                <a:spcPct val="107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th-T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		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	</a:t>
            </a:r>
            <a:r>
              <a:rPr lang="th-TH" sz="2800" b="1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	ครุภัณฑ์</a:t>
            </a:r>
            <a:r>
              <a:rPr lang="th-TH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มูลค่าต่ำกว่าเกณฑ์ หมายถึง วัสดุที่มีลักษณะคงทนถาวร และมีอายุการใช้งานเกินกว่า</a:t>
            </a:r>
            <a:r>
              <a:rPr lang="en-US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1 </a:t>
            </a:r>
            <a:r>
              <a:rPr lang="th-TH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ปีมีราคาต่อหน่วยหรือต่อชุดไม่เกิน</a:t>
            </a:r>
            <a:r>
              <a:rPr lang="en-US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5,000 </a:t>
            </a:r>
            <a:r>
              <a:rPr lang="th-TH" sz="2800" b="1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บาท</a:t>
            </a:r>
          </a:p>
          <a:p>
            <a:pPr algn="thaiDist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ควบคุม หมายถึง การลงบัญชีวัสดุหรือทะเบียนคุมทรัพย์สิน การเก็บรักษาพัสดุ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การเบิกพัสดุ การจ่ายพัสดุ</a:t>
            </a:r>
            <a:endParaRPr lang="en-US" sz="28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ลงบัญชีหรือทะเบียนพัสดุ หมายถึง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การบันทึกรายละเอียดการรับหรือจ่ายในบัญชีหรือ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ทะเบียนโดยจำแนกแต่ละประเภท แต่ละรายการของพัสดุ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เก็บรักษาพัสดุ หมายถึง การจัดเก็บรักษาพัสดุให้เป็นระเบียบเรียบร้อย ถูกต้อง ครบถ้วน ตรงตามบัญชีหรือทะเบียน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ตรวจสอบพัสดุประจำปี หมายถึง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การตรวจสอบการรับ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จ่ายพัสดุ งวดตั้งแต่วันที่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ตุลาคม ของปีก่อน จนถึงวันที่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30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 ของปีปัจจุบัน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และการตรวจนับพัสดุคงเหลือ ณ วันที่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30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 ของปีปัจจุบัน</a:t>
            </a:r>
            <a:endParaRPr lang="en-US" sz="2800" b="1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14036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612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ระเบียบสำนักนายกรัฐมนตรีว่าด้วยการพัสดุ พ.ศ. ๒๕๓๕ และที่แก้ไขเพิ่มเติม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850701"/>
            <a:ext cx="859705" cy="7920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57200" y="1844824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ควรทราบเกี่ยวกับทะเบียนคุมทรัพย์สิน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en-US" sz="4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ครุภัณฑ์มูลค่าต่ำกว่าเกณฑ์ ให้บันทึกการควบคุมในทะเบียนคุมทรัพย์สิน แต่ไม่คิดค่าเสื่อมราคาตามหนังสือกรมบัญชีกลางที่ </a:t>
            </a:r>
            <a:r>
              <a:rPr lang="th-TH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กค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04103 /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48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ลงวันที่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13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2549</a:t>
            </a:r>
          </a:p>
          <a:p>
            <a:pPr algn="thaiDist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2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เมื่อได้รับครุภัณฑ์และกำหนดรหัสครุภัณฑ์แล้ว ให้เขียนรหัสครุภัณฑ์ที่ตัวครุภัณฑ์ด้วย เพื่อสามารถควบคุมและตรวจสอบได้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23640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03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84964" y="2785996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ระบบงานเดิมจัดการครุภัณฑ์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3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80" y="3053976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กล่องข้อความ 24"/>
          <p:cNvSpPr txBox="1"/>
          <p:nvPr/>
        </p:nvSpPr>
        <p:spPr>
          <a:xfrm>
            <a:off x="827584" y="5055567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6" name="กล่องข้อความ 25"/>
          <p:cNvSpPr txBox="1"/>
          <p:nvPr/>
        </p:nvSpPr>
        <p:spPr>
          <a:xfrm>
            <a:off x="3131840" y="5042816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ข้อมูลครุภัณฑ์กรอกลงใน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Excel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กล่องข้อความ 28"/>
          <p:cNvSpPr txBox="1"/>
          <p:nvPr/>
        </p:nvSpPr>
        <p:spPr>
          <a:xfrm>
            <a:off x="6876256" y="5055567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 เลขครุภัณฑ์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" y="87072"/>
            <a:ext cx="1951728" cy="664658"/>
          </a:xfrm>
          <a:prstGeom prst="rect">
            <a:avLst/>
          </a:prstGeom>
        </p:spPr>
      </p:pic>
      <p:sp>
        <p:nvSpPr>
          <p:cNvPr id="49" name="Right Arrow 48"/>
          <p:cNvSpPr/>
          <p:nvPr/>
        </p:nvSpPr>
        <p:spPr>
          <a:xfrm>
            <a:off x="2835346" y="3674664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8" y="2781641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รูปภาพ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74" y="3721888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3" name="Rectangle 52"/>
          <p:cNvSpPr/>
          <p:nvPr/>
        </p:nvSpPr>
        <p:spPr>
          <a:xfrm>
            <a:off x="6624212" y="2810568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รูปภาพ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962" y="2899083"/>
            <a:ext cx="706284" cy="70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รูปภาพ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4063" y="3252225"/>
            <a:ext cx="1659862" cy="1181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4" name="Right Arrow 53"/>
          <p:cNvSpPr/>
          <p:nvPr/>
        </p:nvSpPr>
        <p:spPr>
          <a:xfrm>
            <a:off x="5931385" y="3652352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86168" y="2846323"/>
            <a:ext cx="1273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7454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5" grpId="0"/>
      <p:bldP spid="36" grpId="0"/>
      <p:bldP spid="37" grpId="0"/>
      <p:bldP spid="49" grpId="0" animBg="1"/>
      <p:bldP spid="52" grpId="0" animBg="1"/>
      <p:bldP spid="53" grpId="0" animBg="1"/>
      <p:bldP spid="54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ระบบงานใหม่จัดการครุภัณฑ์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กล่องข้อความ 25"/>
          <p:cNvSpPr txBox="1"/>
          <p:nvPr/>
        </p:nvSpPr>
        <p:spPr>
          <a:xfrm>
            <a:off x="2985656" y="3831431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ข้อมูลครุภัณฑ์กรอกลงใน ระบบ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กล่องข้อความ 28"/>
          <p:cNvSpPr txBox="1"/>
          <p:nvPr/>
        </p:nvSpPr>
        <p:spPr>
          <a:xfrm>
            <a:off x="6855512" y="3814891"/>
            <a:ext cx="1672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พิมพ์ เลขครุภัณฑ์ </a:t>
            </a:r>
            <a:b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QR Code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กล่องข้อความ 17"/>
          <p:cNvSpPr txBox="1"/>
          <p:nvPr/>
        </p:nvSpPr>
        <p:spPr>
          <a:xfrm>
            <a:off x="3159899" y="6413351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ติดเลขครุภัณฑ์ พร้อม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QR Code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78"/>
            <a:ext cx="1951728" cy="66465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13755" y="1719389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" y="1987369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กล่องข้อความ 24"/>
          <p:cNvSpPr txBox="1"/>
          <p:nvPr/>
        </p:nvSpPr>
        <p:spPr>
          <a:xfrm>
            <a:off x="838339" y="382529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802122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30664" y="1700808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รูปภาพ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50" y="2641055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1788" y="1801968"/>
            <a:ext cx="714320" cy="676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6539357" y="1706854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>
            <a:off x="5854746" y="2539223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" name="รูปภาพ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93" y="1791410"/>
            <a:ext cx="970390" cy="721733"/>
          </a:xfrm>
          <a:prstGeom prst="rect">
            <a:avLst/>
          </a:prstGeom>
        </p:spPr>
      </p:pic>
      <p:pic>
        <p:nvPicPr>
          <p:cNvPr id="24" name="รูปภาพ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35" y="2737976"/>
            <a:ext cx="803161" cy="80316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503767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รูปภาพ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1788" y="5253557"/>
            <a:ext cx="1506381" cy="1072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รูปภาพ 21"/>
          <p:cNvPicPr>
            <a:picLocks noChangeAspect="1"/>
          </p:cNvPicPr>
          <p:nvPr/>
        </p:nvPicPr>
        <p:blipFill rotWithShape="1">
          <a:blip r:embed="rId10"/>
          <a:srcRect l="8695" t="47849" r="70592" b="13911"/>
          <a:stretch/>
        </p:blipFill>
        <p:spPr>
          <a:xfrm>
            <a:off x="3627710" y="4489705"/>
            <a:ext cx="648073" cy="50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กล่องข้อความ 22"/>
          <p:cNvSpPr txBox="1"/>
          <p:nvPr/>
        </p:nvSpPr>
        <p:spPr>
          <a:xfrm>
            <a:off x="3676301" y="484396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8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6" name="Bent-Up Arrow 45"/>
          <p:cNvSpPr/>
          <p:nvPr/>
        </p:nvSpPr>
        <p:spPr>
          <a:xfrm rot="5400000" flipV="1">
            <a:off x="6300192" y="4346638"/>
            <a:ext cx="1152128" cy="1728191"/>
          </a:xfrm>
          <a:prstGeom prst="bent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8312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/>
      <p:bldP spid="33" grpId="0" animBg="1"/>
      <p:bldP spid="36" grpId="0"/>
      <p:bldP spid="37" grpId="0" animBg="1"/>
      <p:bldP spid="38" grpId="0" animBg="1"/>
      <p:bldP spid="40" grpId="0" animBg="1"/>
      <p:bldP spid="42" grpId="0" animBg="1"/>
      <p:bldP spid="43" grpId="0" animBg="1"/>
      <p:bldP spid="34" grpId="0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811</Words>
  <Application>Microsoft Office PowerPoint</Application>
  <PresentationFormat>On-screen Show (4:3)</PresentationFormat>
  <Paragraphs>189</Paragraphs>
  <Slides>22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Angsana New</vt:lpstr>
      <vt:lpstr>AngsanaUPC</vt:lpstr>
      <vt:lpstr>Arial</vt:lpstr>
      <vt:lpstr>Calibri</vt:lpstr>
      <vt:lpstr>Cordia New</vt:lpstr>
      <vt:lpstr>CordiaUPC</vt:lpstr>
      <vt:lpstr>Segoe UI</vt:lpstr>
      <vt:lpstr>Segoe UI Light</vt:lpstr>
      <vt:lpstr>TH Sarabun New</vt:lpstr>
      <vt:lpstr>Office Theme</vt:lpstr>
      <vt:lpstr>ระบบจัดการครุภัณฑ์ </vt:lpstr>
      <vt:lpstr>อาจารย์ที่ปรึกษาโครงงาน</vt:lpstr>
      <vt:lpstr>ผู้พัฒนาระบบ</vt:lpstr>
      <vt:lpstr>แนวคิดของระบบ</vt:lpstr>
      <vt:lpstr>เทคโนโลยีที่ใช้ในการพัฒนา</vt:lpstr>
      <vt:lpstr>ระเบียบสำนักนายกรัฐมนตรีว่าด้วยการพัสดุ พ.ศ. ๒๕๓๕ และที่แก้ไขเพิ่มเติม</vt:lpstr>
      <vt:lpstr>ระเบียบสำนักนายกรัฐมนตรีว่าด้วยการพัสดุ พ.ศ. ๒๕๓๕ และที่แก้ไขเพิ่มเติม</vt:lpstr>
      <vt:lpstr>ระบบงานเดิมจัดการครุภัณฑ์</vt:lpstr>
      <vt:lpstr>ระบบงานใหม่จัดการครุภัณฑ์</vt:lpstr>
      <vt:lpstr>ระบบงานเดิมการตรวจนับ</vt:lpstr>
      <vt:lpstr>ระบบงานใหม่การตรวจนับ</vt:lpstr>
      <vt:lpstr>ขอบเขตของโครงงาน</vt:lpstr>
      <vt:lpstr>ขอบเขตของโครงงาน</vt:lpstr>
      <vt:lpstr>PowerPoint Presentation</vt:lpstr>
      <vt:lpstr>Persistence Diagram</vt:lpstr>
      <vt:lpstr>System Architecture</vt:lpstr>
      <vt:lpstr>กระบวนการผลิตซอฟต์แวร์</vt:lpstr>
      <vt:lpstr>Traceability Matrix</vt:lpstr>
      <vt:lpstr>สาธิตการใช้งานระบบ</vt:lpstr>
      <vt:lpstr>สรุปผลการดำเนินงานโครงงาน</vt:lpstr>
      <vt:lpstr>ปัญหาและอุปสรรค</vt:lpstr>
      <vt:lpstr>PowerPoint Presentation</vt:lpstr>
    </vt:vector>
  </TitlesOfParts>
  <Company>SAINT-GOBAIN 1.7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BTaun s</cp:lastModifiedBy>
  <cp:revision>154</cp:revision>
  <dcterms:created xsi:type="dcterms:W3CDTF">2013-06-03T12:57:42Z</dcterms:created>
  <dcterms:modified xsi:type="dcterms:W3CDTF">2013-09-29T14:22:02Z</dcterms:modified>
</cp:coreProperties>
</file>