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6" r:id="rId3"/>
    <p:sldId id="261" r:id="rId4"/>
    <p:sldId id="285" r:id="rId5"/>
    <p:sldId id="297" r:id="rId6"/>
    <p:sldId id="293" r:id="rId7"/>
    <p:sldId id="294" r:id="rId8"/>
    <p:sldId id="284" r:id="rId9"/>
    <p:sldId id="277" r:id="rId10"/>
    <p:sldId id="278" r:id="rId11"/>
    <p:sldId id="279" r:id="rId12"/>
    <p:sldId id="271" r:id="rId13"/>
    <p:sldId id="281" r:id="rId14"/>
    <p:sldId id="290" r:id="rId15"/>
    <p:sldId id="296" r:id="rId16"/>
    <p:sldId id="292" r:id="rId17"/>
    <p:sldId id="287" r:id="rId18"/>
    <p:sldId id="291" r:id="rId19"/>
    <p:sldId id="282" r:id="rId20"/>
    <p:sldId id="288" r:id="rId21"/>
    <p:sldId id="299" r:id="rId22"/>
    <p:sldId id="298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99"/>
    <a:srgbClr val="0B3261"/>
    <a:srgbClr val="F58D01"/>
    <a:srgbClr val="009F3C"/>
    <a:srgbClr val="464543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45" autoAdjust="0"/>
    <p:restoredTop sz="94484" autoAdjust="0"/>
  </p:normalViewPr>
  <p:slideViewPr>
    <p:cSldViewPr>
      <p:cViewPr varScale="1">
        <p:scale>
          <a:sx n="71" d="100"/>
          <a:sy n="71" d="100"/>
        </p:scale>
        <p:origin x="12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D0925-E5D6-4D69-93EE-DCC631B35B95}" type="datetimeFigureOut">
              <a:rPr lang="th-TH" smtClean="0"/>
              <a:t>30/09/56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FED63-E80D-4DC2-929C-B8C3B494DEF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80771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FED63-E80D-4DC2-929C-B8C3B494DEFE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05683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FED63-E80D-4DC2-929C-B8C3B494DEFE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03042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ปัญหาและอุปสรรค</a:t>
            </a:r>
            <a:endParaRPr lang="en-US" sz="18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การวางแผนเวลาที่โครงงานที่ผิดพลาด ทำให้ส่วนที่ผิดพลาดเกิดผลกระทบกับกิจกรรมอื่นๆของโครงงาน</a:t>
            </a:r>
          </a:p>
          <a:p>
            <a:r>
              <a:rPr lang="en-US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การสื่อสารที่ผิดพลาดระหว่าง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 Manager 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และ 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ทำให้ตีความหมายในบาง 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ผิดไปจากที่ควรจะเป็น</a:t>
            </a:r>
            <a:endParaRPr lang="en-US" sz="18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การสื่อสารที่ผิดพลาดระหว่างลูกค้า ทำให้เกิดความเข้าใจผิดในสิ่งที่ลูกค้าต้องการจะสื่อสาร</a:t>
            </a:r>
            <a:endParaRPr lang="en-US" sz="18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8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h-TH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แนวทางแก้ไขปัญหา</a:t>
            </a:r>
          </a:p>
          <a:p>
            <a:r>
              <a:rPr lang="en-US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การวางแผนเวลาที่ผิดพลาด จึงย่นระยะเวลาในกิจกรรมอื่นๆ ในโครงการเพื่อให้โครงงานเสร็จสิ้นตรงตามเวลาที่กำหนด</a:t>
            </a:r>
          </a:p>
          <a:p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จากปัญหาการสื่อสารกันระหว่าง 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 Manager 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และ 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ที่ไม่เข้าใจกัน จึงใช้ 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 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ในการสื่อสารให้มากขึ้น</a:t>
            </a:r>
          </a:p>
          <a:p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จากปัญหาการสื่อสารระหว่างลูกค้า ทำให้เกิดความเข้าใจผิดในสิ่งที่ลูกค้าพยายาม</a:t>
            </a:r>
          </a:p>
          <a:p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จะสื่อสาร จึงใช้ 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 Up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และ 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Prototype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ในการสื่อสารกับลูกค้าให้มากขึ้น 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FED63-E80D-4DC2-929C-B8C3B494DEFE}" type="slidenum">
              <a:rPr lang="th-TH" smtClean="0"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66873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ปัญหาและอุปสรรค</a:t>
            </a:r>
            <a:endParaRPr lang="en-US" sz="18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การวางแผนเวลาที่โครงงานที่ผิดพลาด ทำให้ส่วนที่ผิดพลาดเกิดผลกระทบกับกิจกรรมอื่นๆของโครงงาน</a:t>
            </a:r>
          </a:p>
          <a:p>
            <a:r>
              <a:rPr lang="en-US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การสื่อสารที่ผิดพลาดระหว่าง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 Manager 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และ 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ทำให้ตีความหมายในบาง 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ผิดไปจากที่ควรจะเป็น</a:t>
            </a:r>
            <a:endParaRPr lang="en-US" sz="18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การสื่อสารที่ผิดพลาดระหว่างลูกค้า ทำให้เกิดความเข้าใจผิดในสิ่งที่ลูกค้าต้องการจะสื่อสาร</a:t>
            </a:r>
            <a:endParaRPr lang="en-US" sz="18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8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h-TH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แนวทางแก้ไขปัญหา</a:t>
            </a:r>
          </a:p>
          <a:p>
            <a:r>
              <a:rPr lang="en-US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การวางแผนเวลาที่ผิดพลาด จึงย่นระยะเวลาในกิจกรรมอื่นๆ ในโครงการเพื่อให้โครงงานเสร็จสิ้นตรงตามเวลาที่กำหนด</a:t>
            </a:r>
          </a:p>
          <a:p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จากปัญหาการสื่อสารกันระหว่าง 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 Manager 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และ 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ที่ไม่เข้าใจกัน จึงใช้ 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 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ในการสื่อสารให้มากขึ้น</a:t>
            </a:r>
          </a:p>
          <a:p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จากปัญหาการสื่อสารระหว่างลูกค้า ทำให้เกิดความเข้าใจผิดในสิ่งที่ลูกค้าพยายาม</a:t>
            </a:r>
          </a:p>
          <a:p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จะสื่อสาร จึงใช้ 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 Up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และ 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Prototype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ในการสื่อสารกับลูกค้าให้มากขึ้น 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FED63-E80D-4DC2-929C-B8C3B494DEFE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4951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FED63-E80D-4DC2-929C-B8C3B494DEFE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18796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B3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10543"/>
          </a:xfrm>
          <a:solidFill>
            <a:schemeClr val="accent1"/>
          </a:solidFill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7668344" y="116632"/>
            <a:ext cx="1368152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800" smtClean="0"/>
              <a:t>Your Logo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77482200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/>
          </p:cNvSpPr>
          <p:nvPr userDrawn="1"/>
        </p:nvSpPr>
        <p:spPr>
          <a:xfrm>
            <a:off x="4139952" y="6386920"/>
            <a:ext cx="1368152" cy="38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smtClean="0"/>
              <a:t>Your Logo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42786884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4139952" y="6386920"/>
            <a:ext cx="1368152" cy="38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smtClean="0"/>
              <a:t>Your Logo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11734293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62296" y="1556056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9008" y="1556792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14" name="Picture 13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86" y="6309320"/>
            <a:ext cx="303997" cy="450964"/>
          </a:xfrm>
          <a:prstGeom prst="rect">
            <a:avLst/>
          </a:prstGeom>
        </p:spPr>
      </p:pic>
      <p:pic>
        <p:nvPicPr>
          <p:cNvPr id="15" name="Picture 14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072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453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3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7" name="Picture 2" descr="C:\Users\jw\Documents\Visual Studio 2010\Projects\JSBubbles\JSBubbles.Game\images\themes\metro\Next.pn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029" y="6348019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640" y="6343213"/>
            <a:ext cx="400106" cy="400106"/>
          </a:xfrm>
          <a:prstGeom prst="rect">
            <a:avLst/>
          </a:prstGeom>
        </p:spPr>
      </p:pic>
      <p:pic>
        <p:nvPicPr>
          <p:cNvPr id="9" name="Obraz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908" y="6347991"/>
            <a:ext cx="400106" cy="400106"/>
          </a:xfrm>
          <a:prstGeom prst="rect">
            <a:avLst/>
          </a:prstGeom>
        </p:spPr>
      </p:pic>
      <p:pic>
        <p:nvPicPr>
          <p:cNvPr id="10" name="Obraz 9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0" y="6338465"/>
            <a:ext cx="419159" cy="419159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 userDrawn="1"/>
        </p:nvSpPr>
        <p:spPr>
          <a:xfrm>
            <a:off x="107504" y="6388737"/>
            <a:ext cx="7776864" cy="312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smtClean="0"/>
              <a:t>Your company name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34593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ransition spd="slow">
    <p:wipe/>
  </p:transition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5.jpe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3155"/>
            <a:ext cx="7772400" cy="1010543"/>
          </a:xfrm>
        </p:spPr>
        <p:txBody>
          <a:bodyPr>
            <a:normAutofit/>
          </a:bodyPr>
          <a:lstStyle/>
          <a:p>
            <a:pPr algn="ctr"/>
            <a:r>
              <a:rPr lang="th-TH" sz="6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ระบบจัดการครุภัณฑ์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125706"/>
            <a:ext cx="7776864" cy="17526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มูลค่าต่ำกว่า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เกณฑ์ สำหรับ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วิทยาลัยแม่ฮ่องสอน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มหาวิทยาลัย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ราช</a:t>
            </a:r>
            <a:r>
              <a:rPr lang="th-TH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ภัฏ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เชียงใหม่</a:t>
            </a:r>
          </a:p>
          <a:p>
            <a:pPr algn="ctr"/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The Low Value Asset Management System for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Maehongson College</a:t>
            </a:r>
          </a:p>
          <a:p>
            <a:pPr algn="ctr"/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Chiang Mai </a:t>
            </a:r>
            <a:r>
              <a:rPr lang="en-US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Rajabhat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University</a:t>
            </a:r>
          </a:p>
          <a:p>
            <a:pPr algn="ctr"/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720" y="908720"/>
            <a:ext cx="1242720" cy="1144978"/>
          </a:xfrm>
          <a:prstGeom prst="rect">
            <a:avLst/>
          </a:prstGeom>
        </p:spPr>
      </p:pic>
      <p:pic>
        <p:nvPicPr>
          <p:cNvPr id="5" name="รูปภาพ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096151"/>
            <a:ext cx="3492726" cy="26195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7846132" y="58925"/>
            <a:ext cx="1224136" cy="561763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/>
          <p:cNvSpPr/>
          <p:nvPr/>
        </p:nvSpPr>
        <p:spPr>
          <a:xfrm>
            <a:off x="7596336" y="161020"/>
            <a:ext cx="1224136" cy="561763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/>
          <p:cNvSpPr/>
          <p:nvPr/>
        </p:nvSpPr>
        <p:spPr>
          <a:xfrm>
            <a:off x="44111" y="6165304"/>
            <a:ext cx="2226985" cy="561763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20" y="1333618"/>
            <a:ext cx="1613776" cy="54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912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6835"/>
            <a:ext cx="8229600" cy="850106"/>
          </a:xfrm>
        </p:spPr>
        <p:txBody>
          <a:bodyPr>
            <a:normAutofit/>
          </a:bodyPr>
          <a:lstStyle/>
          <a:p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ระบบงานเดิมการตรวจนับ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670837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1075"/>
            <a:ext cx="1951728" cy="66465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513755" y="1719389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รูปภาพ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71" y="1987369"/>
            <a:ext cx="1265556" cy="16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กล่องข้อความ 24"/>
          <p:cNvSpPr txBox="1"/>
          <p:nvPr/>
        </p:nvSpPr>
        <p:spPr>
          <a:xfrm>
            <a:off x="838339" y="3825296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หนังสือจาก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พัสดุ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32948" y="1739525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>
            <a:off x="2802122" y="2593831"/>
            <a:ext cx="432048" cy="43204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05993" y="1739525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ight Arrow 33"/>
          <p:cNvSpPr/>
          <p:nvPr/>
        </p:nvSpPr>
        <p:spPr>
          <a:xfrm>
            <a:off x="5798241" y="2593831"/>
            <a:ext cx="432048" cy="43204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05183" y="4338243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ight Arrow 47"/>
          <p:cNvSpPr/>
          <p:nvPr/>
        </p:nvSpPr>
        <p:spPr>
          <a:xfrm rot="10800000">
            <a:off x="2697431" y="5192549"/>
            <a:ext cx="432048" cy="43204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91728" y="4338243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รูปภาพ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583" y="2006202"/>
            <a:ext cx="1427451" cy="1427451"/>
          </a:xfrm>
          <a:prstGeom prst="rect">
            <a:avLst/>
          </a:prstGeom>
        </p:spPr>
      </p:pic>
      <p:pic>
        <p:nvPicPr>
          <p:cNvPr id="52" name="รูปภาพ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260" y="2162843"/>
            <a:ext cx="1247995" cy="1247995"/>
          </a:xfrm>
          <a:prstGeom prst="rect">
            <a:avLst/>
          </a:prstGeom>
        </p:spPr>
      </p:pic>
      <p:pic>
        <p:nvPicPr>
          <p:cNvPr id="54" name="รูปภาพ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999" y="5258596"/>
            <a:ext cx="1111236" cy="1111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5" name="รูปภาพ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3287" y="4435791"/>
            <a:ext cx="706284" cy="7062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6" name="รูปภาพ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73" y="4729304"/>
            <a:ext cx="1053546" cy="12677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7" name="กล่องข้อความ 25"/>
          <p:cNvSpPr txBox="1"/>
          <p:nvPr/>
        </p:nvSpPr>
        <p:spPr>
          <a:xfrm>
            <a:off x="3209018" y="3884870"/>
            <a:ext cx="263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นำข้อมูลประจำปี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ครุภัณฑ์พิมพ์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8" name="กล่องข้อความ 26"/>
          <p:cNvSpPr txBox="1"/>
          <p:nvPr/>
        </p:nvSpPr>
        <p:spPr>
          <a:xfrm>
            <a:off x="6680376" y="3849338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นำเอกสารไปตรวจ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นับ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9" name="กล่องข้อความ 27"/>
          <p:cNvSpPr txBox="1"/>
          <p:nvPr/>
        </p:nvSpPr>
        <p:spPr>
          <a:xfrm>
            <a:off x="3635416" y="6430561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สรุปผลการตรวจ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นับ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0" name="กล่องข้อความ 28"/>
          <p:cNvSpPr txBox="1"/>
          <p:nvPr/>
        </p:nvSpPr>
        <p:spPr>
          <a:xfrm>
            <a:off x="936458" y="6400121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นำเอกสาร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ส่ง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Bent-Up Arrow 2"/>
          <p:cNvSpPr/>
          <p:nvPr/>
        </p:nvSpPr>
        <p:spPr>
          <a:xfrm rot="5400000" flipV="1">
            <a:off x="6300192" y="4346638"/>
            <a:ext cx="1152128" cy="1728191"/>
          </a:xfrm>
          <a:prstGeom prst="bentUp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07539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5" grpId="0" animBg="1"/>
      <p:bldP spid="26" grpId="0" animBg="1"/>
      <p:bldP spid="27" grpId="0" animBg="1"/>
      <p:bldP spid="34" grpId="0" animBg="1"/>
      <p:bldP spid="41" grpId="0" animBg="1"/>
      <p:bldP spid="48" grpId="0" animBg="1"/>
      <p:bldP spid="49" grpId="0" animBg="1"/>
      <p:bldP spid="57" grpId="0"/>
      <p:bldP spid="58" grpId="0"/>
      <p:bldP spid="59" grpId="0"/>
      <p:bldP spid="60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6835"/>
            <a:ext cx="8229600" cy="850106"/>
          </a:xfrm>
        </p:spPr>
        <p:txBody>
          <a:bodyPr>
            <a:normAutofit/>
          </a:bodyPr>
          <a:lstStyle/>
          <a:p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ระบบงานใหม่การตรวจนับ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670837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0" name="กล่องข้อความ 2"/>
          <p:cNvSpPr txBox="1"/>
          <p:nvPr/>
        </p:nvSpPr>
        <p:spPr>
          <a:xfrm>
            <a:off x="4140469" y="2923143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100" dirty="0" smtClean="0">
                <a:solidFill>
                  <a:srgbClr val="000099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56/01-0101-01</a:t>
            </a:r>
            <a:endParaRPr lang="en-US" sz="1100" dirty="0">
              <a:solidFill>
                <a:srgbClr val="000099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62" name="กล่องข้อความ 15"/>
          <p:cNvSpPr txBox="1"/>
          <p:nvPr/>
        </p:nvSpPr>
        <p:spPr>
          <a:xfrm>
            <a:off x="3966329" y="3857655"/>
            <a:ext cx="3512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ตรวจนับครุภัณฑ์ประจำปี ด้วย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QR Code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" y="56281"/>
            <a:ext cx="1951728" cy="66465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13755" y="1719389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รูปภาพ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71" y="1987369"/>
            <a:ext cx="1265556" cy="16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กล่องข้อความ 24"/>
          <p:cNvSpPr txBox="1"/>
          <p:nvPr/>
        </p:nvSpPr>
        <p:spPr>
          <a:xfrm>
            <a:off x="838339" y="3825296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หนังสือจาก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พัสดุ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Rectangle 23"/>
          <p:cNvSpPr/>
          <p:nvPr/>
        </p:nvSpPr>
        <p:spPr>
          <a:xfrm>
            <a:off x="3405183" y="4338243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0800000">
            <a:off x="2697431" y="5192549"/>
            <a:ext cx="432048" cy="43204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91728" y="4338243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รูปภาพ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999" y="5258596"/>
            <a:ext cx="1111236" cy="1111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รูปภาพ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73" y="4729304"/>
            <a:ext cx="1053546" cy="12677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2" name="กล่องข้อความ 27"/>
          <p:cNvSpPr txBox="1"/>
          <p:nvPr/>
        </p:nvSpPr>
        <p:spPr>
          <a:xfrm>
            <a:off x="3635416" y="6430561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สรุปผลการตรวจ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นับ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3" name="กล่องข้อความ 28"/>
          <p:cNvSpPr txBox="1"/>
          <p:nvPr/>
        </p:nvSpPr>
        <p:spPr>
          <a:xfrm>
            <a:off x="936458" y="6400121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นำเอกสาร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ส่ง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4" name="Bent-Up Arrow 33"/>
          <p:cNvSpPr/>
          <p:nvPr/>
        </p:nvSpPr>
        <p:spPr>
          <a:xfrm rot="5400000" flipV="1">
            <a:off x="6300192" y="4346638"/>
            <a:ext cx="1152128" cy="1728191"/>
          </a:xfrm>
          <a:prstGeom prst="bentUp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5" name="Picture 2" descr="http://www.marblewebsites.co.uk/images/databas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94094" y="4476486"/>
            <a:ext cx="714320" cy="6768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ight Arrow 35"/>
          <p:cNvSpPr/>
          <p:nvPr/>
        </p:nvSpPr>
        <p:spPr>
          <a:xfrm>
            <a:off x="2802122" y="2593831"/>
            <a:ext cx="432048" cy="43204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462314" y="1751414"/>
            <a:ext cx="4782093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" name="รูปภาพ 1"/>
          <p:cNvPicPr>
            <a:picLocks noChangeAspect="1"/>
          </p:cNvPicPr>
          <p:nvPr/>
        </p:nvPicPr>
        <p:blipFill rotWithShape="1">
          <a:blip r:embed="rId8"/>
          <a:srcRect l="1665" t="27392" r="1456" b="1"/>
          <a:stretch/>
        </p:blipFill>
        <p:spPr>
          <a:xfrm>
            <a:off x="3766527" y="2046539"/>
            <a:ext cx="4189850" cy="13360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43088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20" grpId="0" animBg="1"/>
      <p:bldP spid="22" grpId="0"/>
      <p:bldP spid="24" grpId="0" animBg="1"/>
      <p:bldP spid="25" grpId="0" animBg="1"/>
      <p:bldP spid="26" grpId="0" animBg="1"/>
      <p:bldP spid="32" grpId="0"/>
      <p:bldP spid="33" grpId="0"/>
      <p:bldP spid="34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8694"/>
            <a:ext cx="8229600" cy="850106"/>
          </a:xfrm>
        </p:spPr>
        <p:txBody>
          <a:bodyPr>
            <a:normAutofit/>
          </a:bodyPr>
          <a:lstStyle/>
          <a:p>
            <a:pPr lvl="0"/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ขอบเขตของ</a:t>
            </a:r>
            <a:r>
              <a:rPr lang="th-TH" sz="4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โครงงาน</a:t>
            </a:r>
            <a:endParaRPr lang="en-GB" sz="4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692696"/>
            <a:ext cx="1039740" cy="957963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313914"/>
              </p:ext>
            </p:extLst>
          </p:nvPr>
        </p:nvGraphicFramePr>
        <p:xfrm>
          <a:off x="444353" y="2167724"/>
          <a:ext cx="8219256" cy="4127537"/>
        </p:xfrm>
        <a:graphic>
          <a:graphicData uri="http://schemas.openxmlformats.org/drawingml/2006/table">
            <a:tbl>
              <a:tblPr firstRow="1" firstCol="1" bandRow="1"/>
              <a:tblGrid>
                <a:gridCol w="914224"/>
                <a:gridCol w="5062440"/>
                <a:gridCol w="2242592"/>
              </a:tblGrid>
              <a:tr h="449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 ID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Description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Mapping Requirement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US1-01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ระบบสามารถจัดการข้อมูลผู้ใช้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RS-01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US1-02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spc="-1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ระบบสามารถจัดการประเภทข้อมูลครุภัณฑ์มูลค่าต่ำกว่าเกณฑ์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RS-02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US1-03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</a:t>
                      </a:r>
                      <a:r>
                        <a:rPr lang="th-TH" sz="2000" spc="-1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จัดการหมวดข้อมูลครุภัณฑ์มูลค่าต่ำกว่าเกณฑ์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RS-03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US1-04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ระบบสามารถจัดการข้อมูลครุภัณฑ์มูลค่าต่ำกว่าเกณฑ์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RS-04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US1-05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ระบบสามารถลบข้อมูลครุภัณฑ์มูลค่าต่ำกว่าเกณฑ์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เฉพาะผู้ดูแลระบบ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) 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RS-05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</a:t>
                      </a:r>
                      <a:r>
                        <a:rPr lang="th-TH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6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ระบบสามารถรายงานสถานะของข้อมูลครุภัณฑ์มูลค่าต่ำกว่าเกณฑ์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RS-06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</a:t>
                      </a:r>
                      <a:r>
                        <a:rPr lang="th-TH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7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ระบบสามารถออกรายงานเป็นในรูปแบบไฟล์เอกสาร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PDF 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หรือ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XLS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RS-07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</a:t>
                      </a:r>
                      <a:r>
                        <a:rPr lang="th-TH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8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Generate </a:t>
                      </a:r>
                      <a:r>
                        <a:rPr lang="th-TH" sz="2000" spc="-1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เลขครุภัณฑ์มูลค่าต่ำกว่าเกณฑ์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RS-08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</a:t>
                      </a:r>
                      <a:r>
                        <a:rPr lang="th-TH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09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Generate QR Code 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จากเลขครุภัณฑ์มูลค่าต่ำกว่าเกณฑ์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RS-09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5229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US1-1</a:t>
                      </a:r>
                      <a:r>
                        <a:rPr lang="th-TH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ระบบสามารถตรวจเช็คข้อมูลครุภัณฑ์ต่ำกว่าเกณฑ์ด้วย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QR Code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RS-10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123728" y="1650659"/>
            <a:ext cx="5317481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Calibri" panose="020F0502020204030204" pitchFamily="34" charset="0"/>
                <a:cs typeface="TH Sarabun New" panose="020B0500040200020003" pitchFamily="34" charset="-34"/>
              </a:rPr>
              <a:t>ผู้ดูแลระบบ สามารถจัดการข้อมูลทุกอย่างภายในระบบได้หมด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Calibri" panose="020F0502020204030204" pitchFamily="34" charset="0"/>
              <a:cs typeface="Angsana New" panose="02020603050405020304" pitchFamily="18" charset="-3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38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059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rmAutofit/>
          </a:bodyPr>
          <a:lstStyle/>
          <a:p>
            <a:pPr lvl="0"/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ขอบเขตของ</a:t>
            </a:r>
            <a:r>
              <a:rPr lang="th-TH" sz="4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โครงงาน</a:t>
            </a:r>
            <a:endParaRPr lang="en-GB" sz="4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289670"/>
              </p:ext>
            </p:extLst>
          </p:nvPr>
        </p:nvGraphicFramePr>
        <p:xfrm>
          <a:off x="457201" y="2634774"/>
          <a:ext cx="8291264" cy="2860296"/>
        </p:xfrm>
        <a:graphic>
          <a:graphicData uri="http://schemas.openxmlformats.org/drawingml/2006/table">
            <a:tbl>
              <a:tblPr firstRow="1" firstCol="1" bandRow="1"/>
              <a:tblGrid>
                <a:gridCol w="895034"/>
                <a:gridCol w="5302414"/>
                <a:gridCol w="2093816"/>
              </a:tblGrid>
              <a:tr h="5061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 ID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Description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Mapping Requirement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</a:tr>
              <a:tr h="3345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US2-01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สามารถจัดการข้อมูลครุภัณฑ์มูลค่าต่ำกว่าเกณฑ์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RS-04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</a:tr>
              <a:tr h="3345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US2-02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สามารถรายงานสถานะของข้อมูลครุภัณฑ์มูลค่าต่ำกว่าเกณฑ์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RS-06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</a:tr>
              <a:tr h="3345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US2-03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สามารถออกรายงานเป็นในรูปแบบไฟล์เอกสาร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PDF 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หรือ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XLS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RS-07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</a:tr>
              <a:tr h="3345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US2-04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Generate 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เลขครุภัณฑ์มูลค่าต่ำกว่าเกณฑ์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RS-08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</a:tr>
              <a:tr h="3345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US2-05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Generate QR Code 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จากเลขครุภัณฑ์มูลค่าต่ำกว่าเกณฑ์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RS-09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</a:tr>
              <a:tr h="6015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US2-06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สามารถตรวจเช็คข้อมูลครุภัณฑ์ต่ำกว่าเกณฑ์ด้วย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QR Code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RS-10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043608" y="1795760"/>
            <a:ext cx="7338869" cy="6586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Calibri" panose="020F0502020204030204" pitchFamily="34" charset="0"/>
                <a:cs typeface="TH Sarabun New" panose="020B0500040200020003" pitchFamily="34" charset="-34"/>
              </a:rPr>
              <a:t>เจ้าหน้าที่ สามารถเข้าไปจัดการข้อมูลครุภัณฑ์มูลค่าต่ำกว่าเกณฑ์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Calibri" panose="020F0502020204030204" pitchFamily="34" charset="0"/>
              <a:cs typeface="Angsana New" panose="02020603050405020304" pitchFamily="18" charset="-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30563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520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3" descr="E:\Dropbox\Project\Work_PJ_NEW\Doc\01\ภาพรวม Use-Case.bmp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2" t="15857" r="30867" b="24807"/>
          <a:stretch/>
        </p:blipFill>
        <p:spPr bwMode="auto">
          <a:xfrm>
            <a:off x="0" y="-27384"/>
            <a:ext cx="9144000" cy="688538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161783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826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Autofit/>
          </a:bodyPr>
          <a:lstStyle/>
          <a:p>
            <a:pPr lvl="0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System Architecture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1" y="71828"/>
            <a:ext cx="1951728" cy="6646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t="7650" r="-9999" b="1673"/>
          <a:stretch/>
        </p:blipFill>
        <p:spPr>
          <a:xfrm>
            <a:off x="1799692" y="1895076"/>
            <a:ext cx="5544616" cy="474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601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rmAutofit/>
          </a:bodyPr>
          <a:lstStyle/>
          <a:p>
            <a:pPr lvl="1"/>
            <a:r>
              <a:rPr lang="en-US" sz="48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Persistence Diagram</a:t>
            </a:r>
            <a:endParaRPr lang="en-US" sz="48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pic>
        <p:nvPicPr>
          <p:cNvPr id="8" name="Picture 7" descr="E:\Dropbox\asset-project-system\ASSET_DOC\ASSET_Diagram\1.bmp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2" b="43517"/>
          <a:stretch/>
        </p:blipFill>
        <p:spPr bwMode="auto">
          <a:xfrm>
            <a:off x="457200" y="1694449"/>
            <a:ext cx="8229600" cy="461487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4" y="71828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917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rmAutofit/>
          </a:bodyPr>
          <a:lstStyle/>
          <a:p>
            <a:pPr lvl="0"/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กระบวนการผลิตซอฟต์แวร์</a:t>
            </a:r>
            <a:endParaRPr lang="en-GB" sz="4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pic>
        <p:nvPicPr>
          <p:cNvPr id="8" name="รูปภาพ 7" descr="http://4.bp.blogspot.com/-kCqtrikYEII/TVkqqDzjE6I/AAAAAAAAA84/ceX3FW804P8/s1600/prototype+model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62"/>
          <a:stretch/>
        </p:blipFill>
        <p:spPr bwMode="auto">
          <a:xfrm>
            <a:off x="611560" y="1988840"/>
            <a:ext cx="7972867" cy="39938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54" y="-299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619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Autofit/>
          </a:bodyPr>
          <a:lstStyle/>
          <a:p>
            <a:pPr lvl="0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Traceability Matrix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262932"/>
              </p:ext>
            </p:extLst>
          </p:nvPr>
        </p:nvGraphicFramePr>
        <p:xfrm>
          <a:off x="457200" y="1721106"/>
          <a:ext cx="8206410" cy="4536504"/>
        </p:xfrm>
        <a:graphic>
          <a:graphicData uri="http://schemas.openxmlformats.org/drawingml/2006/table">
            <a:tbl>
              <a:tblPr firstRow="1" firstCol="1" bandRow="1">
                <a:tableStyleId>{E8034E78-7F5D-4C2E-B375-FC64B27BC917}</a:tableStyleId>
              </a:tblPr>
              <a:tblGrid>
                <a:gridCol w="686669"/>
                <a:gridCol w="605037"/>
                <a:gridCol w="2593013"/>
                <a:gridCol w="1123640"/>
                <a:gridCol w="1037206"/>
                <a:gridCol w="1210073"/>
                <a:gridCol w="950772"/>
              </a:tblGrid>
              <a:tr h="64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No.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SRS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Function Name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Design1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Design2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Test Case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Remark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</a:tr>
              <a:tr h="64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4.1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F1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จัดการข้อมูลผู้ใช้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UC1-S01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AD-01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TS-F1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4.2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F2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จัดการประเภทข้อมูลครุภัณฑ์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UC1-S02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AD-02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TS-F2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4.3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F3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จัดการหมวดข้อมูลครุภัณฑ์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UC1-S03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AD-03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TS-F3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4.4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F4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จัดการข้อมูลครุภัณฑ์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UC1-S04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AD-04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TS-F4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4.5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F5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ตรวจเช็คข้อมูลครุภัณฑ์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UC1-S05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AD-05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TS-F5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4.6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F6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ออกรายงาน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UC1-S06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AD-06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TS-F6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0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865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140968"/>
            <a:ext cx="8229600" cy="850106"/>
          </a:xfrm>
        </p:spPr>
        <p:txBody>
          <a:bodyPr>
            <a:normAutofit/>
          </a:bodyPr>
          <a:lstStyle/>
          <a:p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สาธิต</a:t>
            </a:r>
            <a:r>
              <a:rPr lang="th-TH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การใช้งาน</a:t>
            </a:r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972643"/>
            <a:ext cx="1975844" cy="182044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65080"/>
            <a:ext cx="3171707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114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09" y="836712"/>
            <a:ext cx="8229600" cy="850106"/>
          </a:xfrm>
        </p:spPr>
        <p:txBody>
          <a:bodyPr>
            <a:normAutofit/>
          </a:bodyPr>
          <a:lstStyle/>
          <a:p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อาจารย์ที่ปรึกษาโครงงาน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425" y="742845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979712" y="5157192"/>
            <a:ext cx="54296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อาจารย์ </a:t>
            </a:r>
            <a:r>
              <a:rPr lang="th-TH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นิลาวร</a:t>
            </a:r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รณ วงศ์</a:t>
            </a:r>
            <a:r>
              <a:rPr lang="th-TH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ศิลป</a:t>
            </a:r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มรกต</a:t>
            </a:r>
            <a:endParaRPr lang="th-TH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26" name="Picture 2" descr="https://fbcdn-sphotos-c-a.akamaihd.net/hphotos-ak-ash2/542438_3721106484920_805415604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558" y="2337296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521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213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rmAutofit/>
          </a:bodyPr>
          <a:lstStyle/>
          <a:p>
            <a:pPr lvl="0"/>
            <a:r>
              <a:rPr lang="th-TH" sz="4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ตัวอย่างข้อมูล</a:t>
            </a:r>
            <a:endParaRPr lang="en-GB" sz="4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556"/>
            <a:ext cx="1951728" cy="664658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867832"/>
              </p:ext>
            </p:extLst>
          </p:nvPr>
        </p:nvGraphicFramePr>
        <p:xfrm>
          <a:off x="457200" y="1844824"/>
          <a:ext cx="8206409" cy="388723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872182"/>
                <a:gridCol w="1637326"/>
                <a:gridCol w="1527880"/>
                <a:gridCol w="2904302"/>
                <a:gridCol w="1264719"/>
              </a:tblGrid>
              <a:tr h="6480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No.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th-TH" sz="240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วัน/เดือน/ปี ที่ได้มา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รหัสครุภัณฑ์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รายการ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ราคา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accent6"/>
                    </a:solidFill>
                  </a:tcPr>
                </a:tc>
              </a:tr>
              <a:tr h="629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30</a:t>
                      </a:r>
                      <a:r>
                        <a:rPr lang="th-TH" sz="240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/09/2556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01.02.005</a:t>
                      </a: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โต๊ะสนามพร้อมม้านั่ง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1,350.00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tx2"/>
                    </a:solidFill>
                  </a:tcPr>
                </a:tc>
              </a:tr>
              <a:tr h="629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US" sz="240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30</a:t>
                      </a:r>
                      <a:r>
                        <a:rPr lang="th-TH" sz="240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/09/2556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01.02.006</a:t>
                      </a: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โต๊ะสนามพร้อมม้านั่ง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1,350.00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tx2"/>
                    </a:solidFill>
                  </a:tcPr>
                </a:tc>
              </a:tr>
              <a:tr h="629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US" sz="240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30</a:t>
                      </a:r>
                      <a:r>
                        <a:rPr lang="th-TH" sz="240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/09/2556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01.02.007</a:t>
                      </a: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โต๊ะสนามพร้อมม้านั่ง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1,350.00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tx2"/>
                    </a:solidFill>
                  </a:tcPr>
                </a:tc>
              </a:tr>
              <a:tr h="629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US" sz="240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30</a:t>
                      </a:r>
                      <a:r>
                        <a:rPr lang="th-TH" sz="240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/09/2556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01.02.008</a:t>
                      </a: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โต๊ะสนามพร้อมม้านั่ง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1,350.00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tx2"/>
                    </a:solidFill>
                  </a:tcPr>
                </a:tc>
              </a:tr>
              <a:tr h="629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US" sz="240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30</a:t>
                      </a:r>
                      <a:r>
                        <a:rPr lang="th-TH" sz="240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/09/2556</a:t>
                      </a:r>
                      <a:endParaRPr lang="th-TH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01.02.009</a:t>
                      </a: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โต๊ะสนามพร้อมม้านั่ง</a:t>
                      </a:r>
                      <a:endParaRPr lang="th-TH" sz="2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1,350.00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4061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rmAutofit/>
          </a:bodyPr>
          <a:lstStyle/>
          <a:p>
            <a:pPr lvl="0"/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สรุปผลการดำเนินงานโครงงาน</a:t>
            </a:r>
            <a:endParaRPr lang="en-GB" sz="4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2082501"/>
            <a:ext cx="84352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3600" dirty="0" smtClean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	</a:t>
            </a:r>
            <a:r>
              <a:rPr lang="th-TH" sz="3600" b="1" dirty="0" smtClean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การ</a:t>
            </a:r>
            <a:r>
              <a:rPr lang="th-TH" sz="3600" b="1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พัฒนาระบบครุภัณฑ์มูลค่าต่ำกว่าเกณฑ์ ได้ดำเนินงานตามขั้นตอนการพัฒนาซอฟต์แวร์ ได้ประสบผลสำเร็จตามวัตถุประสงค์และเป้าหมายที่วางไว้ ซึ่งระบบครุภัณฑ์มูลค่าต่ำกว่าเกณฑ์ ได้ผลตอบรับเป็นอย่างดีจากลูกค้า เนื่องจากระบบมีรูปแบบสบายตา เข้าใจง่าย และไม่ซับซ้อน ลูกค้าสามารถเรียนรู้ได้ง่ายและรวดเร็ว อีกทั้งลดความผิดพลาดเมื่อมีการตรวจสอบครุภัณฑ์ และได้ระบบที่ตรงตามความต้องการของลูกค้าที่ได้ตกลงไว้ในครั้งแรก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556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947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rmAutofit/>
          </a:bodyPr>
          <a:lstStyle/>
          <a:p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ปัญหาและอุปสรรค</a:t>
            </a:r>
            <a:endParaRPr lang="en-US" sz="4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556"/>
            <a:ext cx="1951728" cy="6646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1519" y="1827119"/>
            <a:ext cx="820209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thaiDi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342900" algn="l"/>
                <a:tab pos="457200" algn="l"/>
                <a:tab pos="571500" algn="l"/>
              </a:tabLst>
            </a:pPr>
            <a:r>
              <a:rPr lang="th-TH" sz="4000" dirty="0" smtClean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เนื่องจาก</a:t>
            </a:r>
            <a:r>
              <a:rPr lang="th-TH" sz="40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การวางแผนเวลาที่โครงงานที่ผิดพลาด ทำให้ส่วนที่ผิดพลาดเกิดผลกระทบกับกิจกรรมอื่นๆ</a:t>
            </a:r>
            <a:r>
              <a:rPr lang="th-TH" sz="4000" dirty="0" smtClean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ของโครงงาน </a:t>
            </a:r>
          </a:p>
          <a:p>
            <a:pPr marL="342900" marR="0" lvl="0" indent="-342900" algn="thaiDi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342900" algn="l"/>
                <a:tab pos="457200" algn="l"/>
                <a:tab pos="571500" algn="l"/>
              </a:tabLst>
            </a:pPr>
            <a:r>
              <a:rPr lang="th-TH" sz="4000" dirty="0" smtClean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การ</a:t>
            </a:r>
            <a:r>
              <a:rPr lang="th-TH" sz="40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สื่อสารที่ผิดพลาดระหว่าง</a:t>
            </a:r>
            <a:r>
              <a:rPr lang="en-US" sz="40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Project Manager </a:t>
            </a:r>
            <a:r>
              <a:rPr lang="th-TH" sz="40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และ </a:t>
            </a:r>
            <a:r>
              <a:rPr lang="en-US" sz="40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Developer</a:t>
            </a:r>
            <a:r>
              <a:rPr lang="th-TH" sz="40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ทำให้ตีความหมายในบาง </a:t>
            </a:r>
            <a:r>
              <a:rPr lang="en-US" sz="40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Function</a:t>
            </a:r>
            <a:r>
              <a:rPr lang="th-TH" sz="40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ผิดไปจากที่ควรจะเป็น </a:t>
            </a:r>
            <a:endParaRPr lang="en-US" sz="4000" dirty="0" smtClean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 marL="342900" marR="0" lvl="0" indent="-342900" algn="thaiDi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342900" algn="l"/>
                <a:tab pos="457200" algn="l"/>
                <a:tab pos="571500" algn="l"/>
              </a:tabLst>
            </a:pPr>
            <a:r>
              <a:rPr lang="th-TH" sz="4000" dirty="0" smtClean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การ</a:t>
            </a:r>
            <a:r>
              <a:rPr lang="th-TH" sz="40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สื่อสารที่ผิดพลาดระหว่างลูกค้า ทำให้เกิดความเข้าใจผิดในสิ่งที่ลูกค้าต้องการจะ</a:t>
            </a:r>
            <a:r>
              <a:rPr lang="th-TH" sz="4000" dirty="0" smtClean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สื่อสาร</a:t>
            </a:r>
            <a:endParaRPr lang="th-TH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459269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2782823" y="3036470"/>
            <a:ext cx="365035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6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จบการนำเสนอ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347864" y="489247"/>
            <a:ext cx="2579715" cy="2579713"/>
            <a:chOff x="5004048" y="1268760"/>
            <a:chExt cx="3133727" cy="3133725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 rot="16200000">
              <a:off x="5311138" y="1690133"/>
              <a:ext cx="2761809" cy="2223861"/>
            </a:xfrm>
            <a:prstGeom prst="rect">
              <a:avLst/>
            </a:prstGeom>
            <a:solidFill>
              <a:schemeClr val="tx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5004048" y="1268760"/>
              <a:ext cx="3133725" cy="3133725"/>
            </a:xfrm>
            <a:custGeom>
              <a:avLst/>
              <a:gdLst>
                <a:gd name="T0" fmla="*/ 5814 w 11628"/>
                <a:gd name="T1" fmla="*/ 0 h 11628"/>
                <a:gd name="T2" fmla="*/ 0 w 11628"/>
                <a:gd name="T3" fmla="*/ 5814 h 11628"/>
                <a:gd name="T4" fmla="*/ 5814 w 11628"/>
                <a:gd name="T5" fmla="*/ 11628 h 11628"/>
                <a:gd name="T6" fmla="*/ 11628 w 11628"/>
                <a:gd name="T7" fmla="*/ 5814 h 11628"/>
                <a:gd name="T8" fmla="*/ 5814 w 11628"/>
                <a:gd name="T9" fmla="*/ 0 h 11628"/>
                <a:gd name="T10" fmla="*/ 5877 w 11628"/>
                <a:gd name="T11" fmla="*/ 9678 h 11628"/>
                <a:gd name="T12" fmla="*/ 5051 w 11628"/>
                <a:gd name="T13" fmla="*/ 8852 h 11628"/>
                <a:gd name="T14" fmla="*/ 5877 w 11628"/>
                <a:gd name="T15" fmla="*/ 8026 h 11628"/>
                <a:gd name="T16" fmla="*/ 6703 w 11628"/>
                <a:gd name="T17" fmla="*/ 8852 h 11628"/>
                <a:gd name="T18" fmla="*/ 5877 w 11628"/>
                <a:gd name="T19" fmla="*/ 9678 h 11628"/>
                <a:gd name="T20" fmla="*/ 6527 w 11628"/>
                <a:gd name="T21" fmla="*/ 7236 h 11628"/>
                <a:gd name="T22" fmla="*/ 6527 w 11628"/>
                <a:gd name="T23" fmla="*/ 7385 h 11628"/>
                <a:gd name="T24" fmla="*/ 5165 w 11628"/>
                <a:gd name="T25" fmla="*/ 7385 h 11628"/>
                <a:gd name="T26" fmla="*/ 5165 w 11628"/>
                <a:gd name="T27" fmla="*/ 7236 h 11628"/>
                <a:gd name="T28" fmla="*/ 5715 w 11628"/>
                <a:gd name="T29" fmla="*/ 5807 h 11628"/>
                <a:gd name="T30" fmla="*/ 6813 w 11628"/>
                <a:gd name="T31" fmla="*/ 4365 h 11628"/>
                <a:gd name="T32" fmla="*/ 5797 w 11628"/>
                <a:gd name="T33" fmla="*/ 3375 h 11628"/>
                <a:gd name="T34" fmla="*/ 4767 w 11628"/>
                <a:gd name="T35" fmla="*/ 4570 h 11628"/>
                <a:gd name="T36" fmla="*/ 3443 w 11628"/>
                <a:gd name="T37" fmla="*/ 4570 h 11628"/>
                <a:gd name="T38" fmla="*/ 5805 w 11628"/>
                <a:gd name="T39" fmla="*/ 2120 h 11628"/>
                <a:gd name="T40" fmla="*/ 8185 w 11628"/>
                <a:gd name="T41" fmla="*/ 4251 h 11628"/>
                <a:gd name="T42" fmla="*/ 6527 w 11628"/>
                <a:gd name="T43" fmla="*/ 7236 h 1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28" h="11628">
                  <a:moveTo>
                    <a:pt x="5814" y="0"/>
                  </a:moveTo>
                  <a:cubicBezTo>
                    <a:pt x="2603" y="0"/>
                    <a:pt x="0" y="2603"/>
                    <a:pt x="0" y="5814"/>
                  </a:cubicBezTo>
                  <a:cubicBezTo>
                    <a:pt x="0" y="9025"/>
                    <a:pt x="2603" y="11628"/>
                    <a:pt x="5814" y="11628"/>
                  </a:cubicBezTo>
                  <a:cubicBezTo>
                    <a:pt x="9025" y="11628"/>
                    <a:pt x="11628" y="9025"/>
                    <a:pt x="11628" y="5814"/>
                  </a:cubicBezTo>
                  <a:cubicBezTo>
                    <a:pt x="11628" y="2603"/>
                    <a:pt x="9025" y="0"/>
                    <a:pt x="5814" y="0"/>
                  </a:cubicBezTo>
                  <a:close/>
                  <a:moveTo>
                    <a:pt x="5877" y="9678"/>
                  </a:moveTo>
                  <a:cubicBezTo>
                    <a:pt x="5421" y="9678"/>
                    <a:pt x="5051" y="9308"/>
                    <a:pt x="5051" y="8852"/>
                  </a:cubicBezTo>
                  <a:cubicBezTo>
                    <a:pt x="5051" y="8395"/>
                    <a:pt x="5421" y="8026"/>
                    <a:pt x="5877" y="8026"/>
                  </a:cubicBezTo>
                  <a:cubicBezTo>
                    <a:pt x="6334" y="8026"/>
                    <a:pt x="6703" y="8395"/>
                    <a:pt x="6703" y="8852"/>
                  </a:cubicBezTo>
                  <a:cubicBezTo>
                    <a:pt x="6703" y="9308"/>
                    <a:pt x="6334" y="9678"/>
                    <a:pt x="5877" y="9678"/>
                  </a:cubicBezTo>
                  <a:close/>
                  <a:moveTo>
                    <a:pt x="6527" y="7236"/>
                  </a:moveTo>
                  <a:lnTo>
                    <a:pt x="6527" y="7385"/>
                  </a:lnTo>
                  <a:lnTo>
                    <a:pt x="5165" y="7385"/>
                  </a:lnTo>
                  <a:lnTo>
                    <a:pt x="5165" y="7236"/>
                  </a:lnTo>
                  <a:cubicBezTo>
                    <a:pt x="5165" y="6816"/>
                    <a:pt x="5227" y="6276"/>
                    <a:pt x="5715" y="5807"/>
                  </a:cubicBezTo>
                  <a:cubicBezTo>
                    <a:pt x="6203" y="5338"/>
                    <a:pt x="6813" y="4951"/>
                    <a:pt x="6813" y="4365"/>
                  </a:cubicBezTo>
                  <a:cubicBezTo>
                    <a:pt x="6813" y="3717"/>
                    <a:pt x="6363" y="3375"/>
                    <a:pt x="5797" y="3375"/>
                  </a:cubicBezTo>
                  <a:cubicBezTo>
                    <a:pt x="4852" y="3375"/>
                    <a:pt x="4791" y="4354"/>
                    <a:pt x="4767" y="4570"/>
                  </a:cubicBezTo>
                  <a:lnTo>
                    <a:pt x="3443" y="4570"/>
                  </a:lnTo>
                  <a:cubicBezTo>
                    <a:pt x="3478" y="3548"/>
                    <a:pt x="3910" y="2120"/>
                    <a:pt x="5805" y="2120"/>
                  </a:cubicBezTo>
                  <a:cubicBezTo>
                    <a:pt x="7447" y="2120"/>
                    <a:pt x="8185" y="3220"/>
                    <a:pt x="8185" y="4251"/>
                  </a:cubicBezTo>
                  <a:cubicBezTo>
                    <a:pt x="8185" y="5892"/>
                    <a:pt x="6527" y="6177"/>
                    <a:pt x="6527" y="7236"/>
                  </a:cubicBezTo>
                  <a:close/>
                </a:path>
              </a:pathLst>
            </a:cu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5004049" y="1268760"/>
              <a:ext cx="864095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7273678" y="1268760"/>
              <a:ext cx="864095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 rot="16200000">
              <a:off x="6354888" y="2619598"/>
              <a:ext cx="432048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6" name="Freeform 6"/>
            <p:cNvSpPr>
              <a:spLocks noEditPoints="1"/>
            </p:cNvSpPr>
            <p:nvPr/>
          </p:nvSpPr>
          <p:spPr bwMode="auto">
            <a:xfrm rot="16200000">
              <a:off x="6354889" y="-82079"/>
              <a:ext cx="432048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</p:grpSp>
      <p:sp>
        <p:nvSpPr>
          <p:cNvPr id="7" name="Rectangle 6"/>
          <p:cNvSpPr/>
          <p:nvPr/>
        </p:nvSpPr>
        <p:spPr>
          <a:xfrm>
            <a:off x="171724" y="3950015"/>
            <a:ext cx="90719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36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ระบบจัดการครุภัณฑ์ </a:t>
            </a:r>
          </a:p>
          <a:p>
            <a:pPr algn="ctr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มูลค่าต่ำกว่า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เกณฑ์ สำหรับ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วิทยาลัยแม่ฮ่องสอน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มหาวิทยาลัยราช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ภัฏ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เชียงใหม่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45" y="-43209"/>
            <a:ext cx="1641255" cy="15121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7" y="206728"/>
            <a:ext cx="2695698" cy="91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201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09" y="836712"/>
            <a:ext cx="8229600" cy="850106"/>
          </a:xfrm>
        </p:spPr>
        <p:txBody>
          <a:bodyPr>
            <a:noAutofit/>
          </a:bodyPr>
          <a:lstStyle/>
          <a:p>
            <a:r>
              <a:rPr lang="th-TH" sz="4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ผู้พัฒนาระบบ</a:t>
            </a:r>
            <a:endParaRPr lang="en-US" sz="4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28855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-1260648" y="2636912"/>
            <a:ext cx="47820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marR="0" indent="228600">
              <a:spcBef>
                <a:spcPts val="0"/>
              </a:spcBef>
              <a:spcAft>
                <a:spcPts val="0"/>
              </a:spcAft>
            </a:pPr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นาย</a:t>
            </a:r>
            <a:r>
              <a:rPr lang="th-TH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นัฐ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วุฒิ  เผือกทอง </a:t>
            </a:r>
            <a:endParaRPr lang="th-TH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Cordia New" panose="020B0304020202020204" pitchFamily="34" charset="-34"/>
              <a:cs typeface="TH Sarabun New" panose="020B0500040200020003" pitchFamily="34" charset="-34"/>
            </a:endParaRPr>
          </a:p>
          <a:p>
            <a:pPr marL="1143000" marR="0" indent="228600">
              <a:spcBef>
                <a:spcPts val="0"/>
              </a:spcBef>
              <a:spcAft>
                <a:spcPts val="0"/>
              </a:spcAft>
            </a:pPr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รหัส 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54215000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5</a:t>
            </a:r>
          </a:p>
        </p:txBody>
      </p:sp>
      <p:sp>
        <p:nvSpPr>
          <p:cNvPr id="4" name="Rectangle 3"/>
          <p:cNvSpPr/>
          <p:nvPr/>
        </p:nvSpPr>
        <p:spPr>
          <a:xfrm>
            <a:off x="5329057" y="5052310"/>
            <a:ext cx="38956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marR="0" indent="228600">
              <a:spcBef>
                <a:spcPts val="0"/>
              </a:spcBef>
              <a:spcAft>
                <a:spcPts val="0"/>
              </a:spcAft>
            </a:pP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นาย</a:t>
            </a:r>
            <a:r>
              <a:rPr lang="th-TH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ณัฐ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ชัย  สุริยะ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 </a:t>
            </a:r>
            <a:endParaRPr lang="th-TH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Cordia New" panose="020B0304020202020204" pitchFamily="34" charset="-34"/>
              <a:cs typeface="TH Sarabun New" panose="020B0500040200020003" pitchFamily="34" charset="-34"/>
            </a:endParaRPr>
          </a:p>
          <a:p>
            <a:pPr marL="1143000" marR="0" indent="228600">
              <a:spcBef>
                <a:spcPts val="0"/>
              </a:spcBef>
              <a:spcAft>
                <a:spcPts val="0"/>
              </a:spcAft>
            </a:pPr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รหัส 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542150004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Cordia New" panose="020B0304020202020204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050" name="Picture 2" descr="https://fbcdn-sphotos-a-a.akamaihd.net/hphotos-ak-frc1/1003375_623170514381562_1353274031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896910"/>
            <a:ext cx="3585586" cy="478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422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670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702"/>
            <a:ext cx="8229600" cy="850106"/>
          </a:xfrm>
        </p:spPr>
        <p:txBody>
          <a:bodyPr>
            <a:noAutofit/>
          </a:bodyPr>
          <a:lstStyle/>
          <a:p>
            <a:r>
              <a:rPr lang="th-TH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แนวคิดของระบบ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64704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434009" y="1988840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 algn="thaiDist">
              <a:spcBef>
                <a:spcPts val="0"/>
              </a:spcBef>
              <a:spcAft>
                <a:spcPts val="0"/>
              </a:spcAft>
            </a:pPr>
            <a:r>
              <a:rPr lang="th-TH" sz="3600" b="1" dirty="0">
                <a:latin typeface="AngsanaUPC" panose="02020603050405020304" pitchFamily="18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การนำเอาเทคโนโลยีคอมพิวเตอร์ที่ทันสมัยมาจัดการกระบวนการทำงานของระบบจัดการ</a:t>
            </a:r>
            <a:r>
              <a:rPr lang="th-TH" sz="3600" b="1" dirty="0" smtClean="0">
                <a:latin typeface="AngsanaUPC" panose="02020603050405020304" pitchFamily="18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ครุภัณฑ์มูลค่าต่ำ</a:t>
            </a:r>
            <a:r>
              <a:rPr lang="th-TH" sz="3600" b="1" dirty="0">
                <a:latin typeface="AngsanaUPC" panose="02020603050405020304" pitchFamily="18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กว่าเกณฑ์ จะช่วยให้การทำงานของกระบวนการมีความรวดเร็วถูกต้องแม่นยำมากยิ่งขึ้น มีการจัดเก็บข้อมูลต่างๆ ลงในคอมพิวเตอร์จึงทำให้การตรวจสอบ หรือออกรายงานได้ง่ายและมีความรวดเร็ว สามารถตรวจสอบสถานะของ</a:t>
            </a:r>
            <a:r>
              <a:rPr lang="th-TH" sz="3600" b="1" dirty="0" smtClean="0">
                <a:latin typeface="AngsanaUPC" panose="02020603050405020304" pitchFamily="18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ครุภัณฑ์มูลค่าต่ำ</a:t>
            </a:r>
            <a:r>
              <a:rPr lang="th-TH" sz="3600" b="1" dirty="0">
                <a:latin typeface="AngsanaUPC" panose="02020603050405020304" pitchFamily="18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กว่าเกณฑ์ แต่</a:t>
            </a:r>
            <a:r>
              <a:rPr lang="th-TH" sz="3600" b="1" dirty="0" smtClean="0">
                <a:latin typeface="AngsanaUPC" panose="02020603050405020304" pitchFamily="18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ละ</a:t>
            </a:r>
            <a:r>
              <a:rPr lang="th-TH" sz="3600" b="1" dirty="0">
                <a:latin typeface="AngsanaUPC" panose="02020603050405020304" pitchFamily="18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ชิ้นในรายงานประจำปีได้</a:t>
            </a:r>
            <a:endParaRPr lang="en-US" sz="3600" b="1" dirty="0">
              <a:latin typeface="AngsanaUPC" panose="02020603050405020304" pitchFamily="18" charset="-34"/>
              <a:ea typeface="Cordia New" panose="020B0304020202020204" pitchFamily="34" charset="-34"/>
              <a:cs typeface="AngsanaUPC" panose="02020603050405020304" pitchFamily="18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045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243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702"/>
            <a:ext cx="8229600" cy="850106"/>
          </a:xfrm>
        </p:spPr>
        <p:txBody>
          <a:bodyPr>
            <a:normAutofit/>
          </a:bodyPr>
          <a:lstStyle/>
          <a:p>
            <a:r>
              <a:rPr lang="th-TH" sz="4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เทคโนโลยี</a:t>
            </a: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ที่ใช้ในการพัฒนา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64704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2" y="100046"/>
            <a:ext cx="1951728" cy="664658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503532" y="1843166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3527868" y="1843166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Rectangle 44"/>
          <p:cNvSpPr/>
          <p:nvPr/>
        </p:nvSpPr>
        <p:spPr>
          <a:xfrm>
            <a:off x="6516216" y="1862944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3527869" y="4182390"/>
            <a:ext cx="5112600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503532" y="4149080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6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2280" y="2180171"/>
            <a:ext cx="17267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b="1" dirty="0" smtClean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PHP</a:t>
            </a:r>
            <a:endParaRPr lang="en-GB" sz="9600" b="1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00718" y="4759906"/>
            <a:ext cx="475001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ln w="0"/>
                <a:latin typeface="TH Sarabun New" panose="020B0500040200020003" pitchFamily="34" charset="-34"/>
                <a:cs typeface="TH Sarabun New" panose="020B0500040200020003" pitchFamily="34" charset="-34"/>
              </a:rPr>
              <a:t>Google Chart API</a:t>
            </a:r>
            <a:endParaRPr lang="th-TH" sz="6600" b="1" dirty="0">
              <a:ln w="0"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94955" y="2414472"/>
            <a:ext cx="20297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 smtClean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MySQL</a:t>
            </a:r>
            <a:endParaRPr lang="en-GB" sz="6600" b="1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88327" y="2580280"/>
            <a:ext cx="198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JavaScript</a:t>
            </a:r>
          </a:p>
        </p:txBody>
      </p:sp>
      <p:sp>
        <p:nvSpPr>
          <p:cNvPr id="4" name="Rectangle 3"/>
          <p:cNvSpPr/>
          <p:nvPr/>
        </p:nvSpPr>
        <p:spPr>
          <a:xfrm>
            <a:off x="582054" y="4657326"/>
            <a:ext cx="196720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6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27452288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" grpId="0"/>
      <p:bldP spid="48" grpId="0"/>
      <p:bldP spid="49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702"/>
            <a:ext cx="8229600" cy="850106"/>
          </a:xfrm>
        </p:spPr>
        <p:txBody>
          <a:bodyPr>
            <a:noAutofit/>
          </a:bodyPr>
          <a:lstStyle/>
          <a:p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ระเบียบสำนักนายกรัฐมนตรีว่าด้วยการพัสดุ พ.ศ. ๒๕๓๕ และที่แก้ไขเพิ่มเติม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850701"/>
            <a:ext cx="859705" cy="79208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457200" y="1844824"/>
            <a:ext cx="8030108" cy="4892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>
              <a:lnSpc>
                <a:spcPct val="1070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th-T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H Sarabun New" panose="020B0500040200020003" pitchFamily="34" charset="-34"/>
              </a:rPr>
              <a:t>		</a:t>
            </a:r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H Sarabun New" panose="020B0500040200020003" pitchFamily="34" charset="-34"/>
              </a:rPr>
              <a:t>	</a:t>
            </a:r>
            <a:r>
              <a:rPr lang="th-TH" sz="2800" b="1" dirty="0" smtClean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	ครุภัณฑ์</a:t>
            </a:r>
            <a:r>
              <a:rPr lang="th-TH" sz="2800" b="1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มูลค่าต่ำกว่าเกณฑ์ หมายถึง วัสดุที่มีลักษณะคงทนถาวร และมีอายุการใช้งานเกินกว่า</a:t>
            </a:r>
            <a:r>
              <a:rPr lang="en-US" sz="2800" b="1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1 </a:t>
            </a:r>
            <a:r>
              <a:rPr lang="th-TH" sz="2800" b="1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ปีมีราคาต่อหน่วยหรือต่อชุดไม่เกิน</a:t>
            </a:r>
            <a:r>
              <a:rPr lang="en-US" sz="2800" b="1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5,000 </a:t>
            </a:r>
            <a:r>
              <a:rPr lang="th-TH" sz="2800" b="1" dirty="0" smtClean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บาท</a:t>
            </a:r>
          </a:p>
          <a:p>
            <a:pPr algn="thaiDist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ควบคุม หมายถึง การลงบัญชีวัสดุหรือทะเบียนคุมทรัพย์สิน การเก็บรักษาพัสดุ</a:t>
            </a:r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การเบิกพัสดุ การจ่ายพัสดุ</a:t>
            </a:r>
            <a:endParaRPr lang="en-US" sz="28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thaiDist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การ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ลงบัญชีหรือทะเบียนพัสดุ หมายถึง </a:t>
            </a:r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การบันทึกรายละเอียดการรับหรือจ่ายในบัญชีหรือ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ทะเบียนโดยจำแนกแต่ละประเภท แต่ละรายการของพัสดุ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thaiDist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การ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เก็บรักษาพัสดุ หมายถึง การจัดเก็บรักษาพัสดุให้เป็นระเบียบเรียบร้อย ถูกต้อง ครบถ้วน ตรงตามบัญชีหรือทะเบียน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thaiDist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การ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ตรวจสอบพัสดุประจำปี หมายถึง </a:t>
            </a:r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การตรวจสอบการรับ</a:t>
            </a:r>
            <a:r>
              <a:rPr lang="en-US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จ่ายพัสดุ งวดตั้งแต่วันที่</a:t>
            </a:r>
            <a:r>
              <a:rPr lang="en-US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1 </a:t>
            </a:r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ตุลาคม ของปีก่อน จนถึงวันที่</a:t>
            </a:r>
            <a:r>
              <a:rPr lang="en-US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30 </a:t>
            </a:r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กันยายน ของปีปัจจุบัน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และการตรวจนับพัสดุคงเหลือ ณ วันที่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30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กันยายน ของปีปัจจุบัน</a:t>
            </a:r>
            <a:endParaRPr lang="en-US" sz="2800" b="1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114036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612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702"/>
            <a:ext cx="8229600" cy="850106"/>
          </a:xfrm>
        </p:spPr>
        <p:txBody>
          <a:bodyPr>
            <a:noAutofit/>
          </a:bodyPr>
          <a:lstStyle/>
          <a:p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ระเบียบสำนักนายกรัฐมนตรีว่าด้วยการพัสดุ พ.ศ. ๒๕๓๕ และที่แก้ไขเพิ่มเติม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850701"/>
            <a:ext cx="859705" cy="79208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457200" y="1844824"/>
            <a:ext cx="8229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ควรทราบเกี่ยวกับทะเบียนคุมทรัพย์สิน</a:t>
            </a:r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thaiDist"/>
            <a:r>
              <a:rPr lang="en-US" sz="4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ครุภัณฑ์มูลค่าต่ำกว่าเกณฑ์ ให้บันทึกการควบคุมในทะเบียนคุมทรัพย์สิน แต่ไม่คิดค่าเสื่อมราคาตามหนังสือกรมบัญชีกลางที่ </a:t>
            </a:r>
            <a:r>
              <a:rPr lang="th-TH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กค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04103 /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ว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48 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ลงวันที่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13 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กันยายน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2549</a:t>
            </a:r>
          </a:p>
          <a:p>
            <a:pPr algn="thaiDist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	2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เมื่อได้รับครุภัณฑ์และกำหนดรหัสครุภัณฑ์แล้ว ให้เขียนรหัสครุภัณฑ์ที่ตัวครุภัณฑ์ด้วย เพื่อสามารถควบคุมและตรวจสอบได้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123640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032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484964" y="2785996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6835"/>
            <a:ext cx="8229600" cy="850106"/>
          </a:xfrm>
        </p:spPr>
        <p:txBody>
          <a:bodyPr>
            <a:normAutofit/>
          </a:bodyPr>
          <a:lstStyle/>
          <a:p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ระบบงานเดิมจัดการครุภัณฑ์</a:t>
            </a:r>
            <a:endParaRPr lang="en-US" sz="4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670837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3" name="รูปภาพ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80" y="3053976"/>
            <a:ext cx="1265556" cy="16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5" name="กล่องข้อความ 24"/>
          <p:cNvSpPr txBox="1"/>
          <p:nvPr/>
        </p:nvSpPr>
        <p:spPr>
          <a:xfrm>
            <a:off x="827584" y="5055567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หนังสือจาก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พัสดุ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6" name="กล่องข้อความ 25"/>
          <p:cNvSpPr txBox="1"/>
          <p:nvPr/>
        </p:nvSpPr>
        <p:spPr>
          <a:xfrm>
            <a:off x="3131840" y="5042816"/>
            <a:ext cx="3015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ข้อมูลครุภัณฑ์กรอกลงใน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Excel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7" name="กล่องข้อความ 28"/>
          <p:cNvSpPr txBox="1"/>
          <p:nvPr/>
        </p:nvSpPr>
        <p:spPr>
          <a:xfrm>
            <a:off x="6876256" y="5055567"/>
            <a:ext cx="163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เขียน เลขครุภัณฑ์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0" y="87072"/>
            <a:ext cx="1951728" cy="664658"/>
          </a:xfrm>
          <a:prstGeom prst="rect">
            <a:avLst/>
          </a:prstGeom>
        </p:spPr>
      </p:pic>
      <p:sp>
        <p:nvSpPr>
          <p:cNvPr id="49" name="Right Arrow 48"/>
          <p:cNvSpPr/>
          <p:nvPr/>
        </p:nvSpPr>
        <p:spPr>
          <a:xfrm>
            <a:off x="2835346" y="3674664"/>
            <a:ext cx="432048" cy="43204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63888" y="2781641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รูปภาพ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674" y="3721888"/>
            <a:ext cx="1111236" cy="1111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3" name="Rectangle 52"/>
          <p:cNvSpPr/>
          <p:nvPr/>
        </p:nvSpPr>
        <p:spPr>
          <a:xfrm>
            <a:off x="6624212" y="2810568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" name="รูปภาพ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5962" y="2899083"/>
            <a:ext cx="706284" cy="7062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8" name="รูปภาพ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4063" y="3252225"/>
            <a:ext cx="1659862" cy="11818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4" name="Right Arrow 53"/>
          <p:cNvSpPr/>
          <p:nvPr/>
        </p:nvSpPr>
        <p:spPr>
          <a:xfrm>
            <a:off x="5931385" y="3652352"/>
            <a:ext cx="432048" cy="43204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86168" y="2846323"/>
            <a:ext cx="12731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56/01-0101-01</a:t>
            </a:r>
            <a:endParaRPr lang="en-US" sz="2000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574545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35" grpId="0"/>
      <p:bldP spid="36" grpId="0"/>
      <p:bldP spid="37" grpId="0"/>
      <p:bldP spid="49" grpId="0" animBg="1"/>
      <p:bldP spid="52" grpId="0" animBg="1"/>
      <p:bldP spid="53" grpId="0" animBg="1"/>
      <p:bldP spid="54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6835"/>
            <a:ext cx="8229600" cy="850106"/>
          </a:xfrm>
        </p:spPr>
        <p:txBody>
          <a:bodyPr>
            <a:normAutofit/>
          </a:bodyPr>
          <a:lstStyle/>
          <a:p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ระบบงานใหม่จัดการครุภัณฑ์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670837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กล่องข้อความ 25"/>
          <p:cNvSpPr txBox="1"/>
          <p:nvPr/>
        </p:nvSpPr>
        <p:spPr>
          <a:xfrm>
            <a:off x="2985656" y="3831431"/>
            <a:ext cx="2953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ข้อมูลครุภัณฑ์กรอกลงใน ระบบ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2" name="กล่องข้อความ 28"/>
          <p:cNvSpPr txBox="1"/>
          <p:nvPr/>
        </p:nvSpPr>
        <p:spPr>
          <a:xfrm>
            <a:off x="6855512" y="3814891"/>
            <a:ext cx="1672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พิมพ์ เลขครุภัณฑ์ </a:t>
            </a:r>
            <a:b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พร้อม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QR Code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6" name="กล่องข้อความ 17"/>
          <p:cNvSpPr txBox="1"/>
          <p:nvPr/>
        </p:nvSpPr>
        <p:spPr>
          <a:xfrm>
            <a:off x="3159899" y="6413351"/>
            <a:ext cx="2811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ติดเลขครุภัณฑ์ พร้อม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QR Code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78"/>
            <a:ext cx="1951728" cy="664658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513755" y="1719389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5" name="รูปภาพ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71" y="1987369"/>
            <a:ext cx="1265556" cy="16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6" name="กล่องข้อความ 24"/>
          <p:cNvSpPr txBox="1"/>
          <p:nvPr/>
        </p:nvSpPr>
        <p:spPr>
          <a:xfrm>
            <a:off x="838339" y="3825296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หนังสือจาก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พัสดุ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2802122" y="2593831"/>
            <a:ext cx="432048" cy="43204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530664" y="1700808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รูปภาพ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450" y="2641055"/>
            <a:ext cx="1111236" cy="1111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0" name="Picture 2" descr="http://www.marblewebsites.co.uk/images/databas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01788" y="1801968"/>
            <a:ext cx="714320" cy="6768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6539357" y="1706854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ight Arrow 41"/>
          <p:cNvSpPr/>
          <p:nvPr/>
        </p:nvSpPr>
        <p:spPr>
          <a:xfrm>
            <a:off x="5854746" y="2539223"/>
            <a:ext cx="432048" cy="43204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1" name="รูปภาพ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593" y="1791410"/>
            <a:ext cx="970390" cy="721733"/>
          </a:xfrm>
          <a:prstGeom prst="rect">
            <a:avLst/>
          </a:prstGeom>
        </p:spPr>
      </p:pic>
      <p:pic>
        <p:nvPicPr>
          <p:cNvPr id="24" name="รูปภาพ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35" y="2737976"/>
            <a:ext cx="803161" cy="803161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503767" y="4338243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รูปภาพ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1788" y="5253557"/>
            <a:ext cx="1506381" cy="10725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" name="รูปภาพ 21"/>
          <p:cNvPicPr>
            <a:picLocks noChangeAspect="1"/>
          </p:cNvPicPr>
          <p:nvPr/>
        </p:nvPicPr>
        <p:blipFill rotWithShape="1">
          <a:blip r:embed="rId10"/>
          <a:srcRect l="8695" t="47849" r="70592" b="13911"/>
          <a:stretch/>
        </p:blipFill>
        <p:spPr>
          <a:xfrm>
            <a:off x="3627710" y="4489705"/>
            <a:ext cx="648073" cy="50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4" name="กล่องข้อความ 22"/>
          <p:cNvSpPr txBox="1"/>
          <p:nvPr/>
        </p:nvSpPr>
        <p:spPr>
          <a:xfrm>
            <a:off x="3676301" y="484396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56/01-0101-01</a:t>
            </a:r>
            <a:endParaRPr lang="en-US" sz="800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46" name="Bent-Up Arrow 45"/>
          <p:cNvSpPr/>
          <p:nvPr/>
        </p:nvSpPr>
        <p:spPr>
          <a:xfrm rot="5400000" flipV="1">
            <a:off x="6300192" y="4346638"/>
            <a:ext cx="1152128" cy="1728191"/>
          </a:xfrm>
          <a:prstGeom prst="bentUp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83121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6" grpId="0"/>
      <p:bldP spid="33" grpId="0" animBg="1"/>
      <p:bldP spid="36" grpId="0"/>
      <p:bldP spid="37" grpId="0" animBg="1"/>
      <p:bldP spid="38" grpId="0" animBg="1"/>
      <p:bldP spid="40" grpId="0" animBg="1"/>
      <p:bldP spid="42" grpId="0" animBg="1"/>
      <p:bldP spid="43" grpId="0" animBg="1"/>
      <p:bldP spid="34" grpId="0"/>
      <p:bldP spid="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etro">
      <a:dk1>
        <a:srgbClr val="FFFFFF"/>
      </a:dk1>
      <a:lt1>
        <a:srgbClr val="1F497D"/>
      </a:lt1>
      <a:dk2>
        <a:srgbClr val="FFFFFF"/>
      </a:dk2>
      <a:lt2>
        <a:srgbClr val="1F497D"/>
      </a:lt2>
      <a:accent1>
        <a:srgbClr val="E8402E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C6D9F0"/>
      </a:folHlink>
    </a:clrScheme>
    <a:fontScheme name="Metro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</TotalTime>
  <Words>1033</Words>
  <Application>Microsoft Office PowerPoint</Application>
  <PresentationFormat>On-screen Show (4:3)</PresentationFormat>
  <Paragraphs>231</Paragraphs>
  <Slides>23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Angsana New</vt:lpstr>
      <vt:lpstr>AngsanaUPC</vt:lpstr>
      <vt:lpstr>Arial</vt:lpstr>
      <vt:lpstr>Calibri</vt:lpstr>
      <vt:lpstr>Cordia New</vt:lpstr>
      <vt:lpstr>CordiaUPC</vt:lpstr>
      <vt:lpstr>Segoe UI</vt:lpstr>
      <vt:lpstr>Segoe UI Light</vt:lpstr>
      <vt:lpstr>TH Sarabun New</vt:lpstr>
      <vt:lpstr>Office Theme</vt:lpstr>
      <vt:lpstr>ระบบจัดการครุภัณฑ์ </vt:lpstr>
      <vt:lpstr>อาจารย์ที่ปรึกษาโครงงาน</vt:lpstr>
      <vt:lpstr>ผู้พัฒนาระบบ</vt:lpstr>
      <vt:lpstr>แนวคิดของระบบ</vt:lpstr>
      <vt:lpstr>เทคโนโลยีที่ใช้ในการพัฒนา</vt:lpstr>
      <vt:lpstr>ระเบียบสำนักนายกรัฐมนตรีว่าด้วยการพัสดุ พ.ศ. ๒๕๓๕ และที่แก้ไขเพิ่มเติม</vt:lpstr>
      <vt:lpstr>ระเบียบสำนักนายกรัฐมนตรีว่าด้วยการพัสดุ พ.ศ. ๒๕๓๕ และที่แก้ไขเพิ่มเติม</vt:lpstr>
      <vt:lpstr>ระบบงานเดิมจัดการครุภัณฑ์</vt:lpstr>
      <vt:lpstr>ระบบงานใหม่จัดการครุภัณฑ์</vt:lpstr>
      <vt:lpstr>ระบบงานเดิมการตรวจนับ</vt:lpstr>
      <vt:lpstr>ระบบงานใหม่การตรวจนับ</vt:lpstr>
      <vt:lpstr>ขอบเขตของโครงงาน</vt:lpstr>
      <vt:lpstr>ขอบเขตของโครงงาน</vt:lpstr>
      <vt:lpstr>PowerPoint Presentation</vt:lpstr>
      <vt:lpstr>System Architecture</vt:lpstr>
      <vt:lpstr>Persistence Diagram</vt:lpstr>
      <vt:lpstr>กระบวนการผลิตซอฟต์แวร์</vt:lpstr>
      <vt:lpstr>Traceability Matrix</vt:lpstr>
      <vt:lpstr>สาธิตการใช้งานระบบ</vt:lpstr>
      <vt:lpstr>ตัวอย่างข้อมูล</vt:lpstr>
      <vt:lpstr>สรุปผลการดำเนินงานโครงงาน</vt:lpstr>
      <vt:lpstr>ปัญหาและอุปสรรค</vt:lpstr>
      <vt:lpstr>PowerPoint Presentation</vt:lpstr>
    </vt:vector>
  </TitlesOfParts>
  <Company>SAINT-GOBAIN 1.7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Alesandra Blakeston</dc:creator>
  <cp:lastModifiedBy>BTaun s</cp:lastModifiedBy>
  <cp:revision>160</cp:revision>
  <dcterms:created xsi:type="dcterms:W3CDTF">2013-06-03T12:57:42Z</dcterms:created>
  <dcterms:modified xsi:type="dcterms:W3CDTF">2013-09-30T01:18:54Z</dcterms:modified>
</cp:coreProperties>
</file>