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6" r:id="rId3"/>
    <p:sldId id="261" r:id="rId4"/>
    <p:sldId id="285" r:id="rId5"/>
    <p:sldId id="289" r:id="rId6"/>
    <p:sldId id="284" r:id="rId7"/>
    <p:sldId id="277" r:id="rId8"/>
    <p:sldId id="278" r:id="rId9"/>
    <p:sldId id="279" r:id="rId10"/>
    <p:sldId id="271" r:id="rId11"/>
    <p:sldId id="281" r:id="rId12"/>
    <p:sldId id="290" r:id="rId13"/>
    <p:sldId id="287" r:id="rId14"/>
    <p:sldId id="282" r:id="rId15"/>
    <p:sldId id="288" r:id="rId16"/>
    <p:sldId id="283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0099"/>
    <a:srgbClr val="0B3261"/>
    <a:srgbClr val="F58D01"/>
    <a:srgbClr val="009F3C"/>
    <a:srgbClr val="464543"/>
    <a:srgbClr val="00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362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B32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010543"/>
          </a:xfrm>
          <a:solidFill>
            <a:schemeClr val="accent1"/>
          </a:solidFill>
        </p:spPr>
        <p:txBody>
          <a:bodyPr/>
          <a:lstStyle>
            <a:lvl1pPr algn="l">
              <a:defRPr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3212976"/>
            <a:ext cx="7776864" cy="1752600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tx1"/>
                </a:solidFill>
                <a:latin typeface="+mn-lt"/>
                <a:ea typeface="Segoe UI" pitchFamily="34" charset="0"/>
                <a:cs typeface="Segoe U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11" name="Subtitle 2"/>
          <p:cNvSpPr txBox="1">
            <a:spLocks/>
          </p:cNvSpPr>
          <p:nvPr userDrawn="1"/>
        </p:nvSpPr>
        <p:spPr>
          <a:xfrm>
            <a:off x="7668344" y="116632"/>
            <a:ext cx="1368152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Segoe UI" pitchFamily="34" charset="0"/>
                <a:cs typeface="Segoe UI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Segoe UI" pitchFamily="34" charset="0"/>
                <a:cs typeface="Segoe UI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Segoe UI" pitchFamily="34" charset="0"/>
                <a:cs typeface="Segoe UI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Segoe UI" pitchFamily="34" charset="0"/>
                <a:cs typeface="Segoe UI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Segoe UI" pitchFamily="34" charset="0"/>
                <a:cs typeface="Segoe UI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GB" sz="1800" smtClean="0"/>
              <a:t>Your Logo</a:t>
            </a:r>
            <a:endParaRPr lang="en-GB" sz="1800"/>
          </a:p>
        </p:txBody>
      </p:sp>
    </p:spTree>
    <p:extLst>
      <p:ext uri="{BB962C8B-B14F-4D97-AF65-F5344CB8AC3E}">
        <p14:creationId xmlns:p14="http://schemas.microsoft.com/office/powerpoint/2010/main" val="774822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 txBox="1">
            <a:spLocks/>
          </p:cNvSpPr>
          <p:nvPr userDrawn="1"/>
        </p:nvSpPr>
        <p:spPr>
          <a:xfrm>
            <a:off x="4139952" y="6386920"/>
            <a:ext cx="1368152" cy="3844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Segoe UI" pitchFamily="34" charset="0"/>
                <a:cs typeface="Segoe UI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Segoe UI" pitchFamily="34" charset="0"/>
                <a:cs typeface="Segoe UI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Segoe UI" pitchFamily="34" charset="0"/>
                <a:cs typeface="Segoe UI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Segoe UI" pitchFamily="34" charset="0"/>
                <a:cs typeface="Segoe UI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Segoe UI" pitchFamily="34" charset="0"/>
                <a:cs typeface="Segoe UI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800" smtClean="0"/>
              <a:t>Your Logo</a:t>
            </a:r>
            <a:endParaRPr lang="en-GB" sz="1800"/>
          </a:p>
        </p:txBody>
      </p:sp>
    </p:spTree>
    <p:extLst>
      <p:ext uri="{BB962C8B-B14F-4D97-AF65-F5344CB8AC3E}">
        <p14:creationId xmlns:p14="http://schemas.microsoft.com/office/powerpoint/2010/main" val="3427868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  <a:solidFill>
            <a:schemeClr val="accent1"/>
          </a:solidFill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32859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Subtitle 2"/>
          <p:cNvSpPr txBox="1">
            <a:spLocks/>
          </p:cNvSpPr>
          <p:nvPr userDrawn="1"/>
        </p:nvSpPr>
        <p:spPr>
          <a:xfrm>
            <a:off x="4139952" y="6386920"/>
            <a:ext cx="1368152" cy="3844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Segoe UI" pitchFamily="34" charset="0"/>
                <a:cs typeface="Segoe UI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Segoe UI" pitchFamily="34" charset="0"/>
                <a:cs typeface="Segoe UI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Segoe UI" pitchFamily="34" charset="0"/>
                <a:cs typeface="Segoe UI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Segoe UI" pitchFamily="34" charset="0"/>
                <a:cs typeface="Segoe UI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Segoe UI" pitchFamily="34" charset="0"/>
                <a:cs typeface="Segoe UI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800" smtClean="0"/>
              <a:t>Your Logo</a:t>
            </a:r>
            <a:endParaRPr lang="en-GB" sz="1800"/>
          </a:p>
        </p:txBody>
      </p:sp>
    </p:spTree>
    <p:extLst>
      <p:ext uri="{BB962C8B-B14F-4D97-AF65-F5344CB8AC3E}">
        <p14:creationId xmlns:p14="http://schemas.microsoft.com/office/powerpoint/2010/main" val="1117342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4662296" y="1556056"/>
            <a:ext cx="4020984" cy="613784"/>
          </a:xfrm>
          <a:prstGeom prst="rect">
            <a:avLst/>
          </a:prstGeom>
          <a:solidFill>
            <a:srgbClr val="FFFFFF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 userDrawn="1"/>
        </p:nvSpPr>
        <p:spPr>
          <a:xfrm>
            <a:off x="479008" y="1556792"/>
            <a:ext cx="4020984" cy="613784"/>
          </a:xfrm>
          <a:prstGeom prst="rect">
            <a:avLst/>
          </a:prstGeom>
          <a:solidFill>
            <a:srgbClr val="FFFFFF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pic>
        <p:nvPicPr>
          <p:cNvPr id="14" name="Picture 13">
            <a:hlinkClick r:id="" action="ppaction://hlinkshowjump?jump=nextslide"/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5386" y="6309320"/>
            <a:ext cx="303997" cy="450964"/>
          </a:xfrm>
          <a:prstGeom prst="rect">
            <a:avLst/>
          </a:prstGeom>
        </p:spPr>
      </p:pic>
      <p:pic>
        <p:nvPicPr>
          <p:cNvPr id="15" name="Picture 14">
            <a:hlinkClick r:id="" action="ppaction://hlinkshowjump?jump=previousslide"/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6966" y="6309320"/>
            <a:ext cx="303997" cy="450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7072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La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pic>
        <p:nvPicPr>
          <p:cNvPr id="9" name="Picture 8">
            <a:hlinkClick r:id="" action="ppaction://hlinkshowjump?jump=previousslide"/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6966" y="6309320"/>
            <a:ext cx="303997" cy="450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6453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32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68760"/>
            <a:ext cx="8229600" cy="5328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pic>
        <p:nvPicPr>
          <p:cNvPr id="7" name="Picture 2" descr="C:\Users\jw\Documents\Visual Studio 2010\Projects\JSBubbles\JSBubbles.Game\images\themes\metro\Next.png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4029" y="6348019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Obraz 7">
            <a:hlinkClick r:id="" action="ppaction://hlinkshowjump?jump=endshow"/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8640" y="6343213"/>
            <a:ext cx="400106" cy="400106"/>
          </a:xfrm>
          <a:prstGeom prst="rect">
            <a:avLst/>
          </a:prstGeom>
        </p:spPr>
      </p:pic>
      <p:pic>
        <p:nvPicPr>
          <p:cNvPr id="9" name="Obraz 8">
            <a:hlinkClick r:id="" action="ppaction://hlinkshowjump?jump=firstslide"/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8908" y="6347991"/>
            <a:ext cx="400106" cy="400106"/>
          </a:xfrm>
          <a:prstGeom prst="rect">
            <a:avLst/>
          </a:prstGeom>
        </p:spPr>
      </p:pic>
      <p:pic>
        <p:nvPicPr>
          <p:cNvPr id="10" name="Obraz 9">
            <a:hlinkClick r:id="" action="ppaction://hlinkshowjump?jump=previousslide"/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4800" y="6338465"/>
            <a:ext cx="419159" cy="419159"/>
          </a:xfrm>
          <a:prstGeom prst="rect">
            <a:avLst/>
          </a:prstGeom>
        </p:spPr>
      </p:pic>
      <p:sp>
        <p:nvSpPr>
          <p:cNvPr id="11" name="Subtitle 2"/>
          <p:cNvSpPr txBox="1">
            <a:spLocks/>
          </p:cNvSpPr>
          <p:nvPr userDrawn="1"/>
        </p:nvSpPr>
        <p:spPr>
          <a:xfrm>
            <a:off x="107504" y="6388737"/>
            <a:ext cx="7776864" cy="3124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Segoe UI" pitchFamily="34" charset="0"/>
                <a:cs typeface="Segoe UI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Segoe UI" pitchFamily="34" charset="0"/>
                <a:cs typeface="Segoe UI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Segoe UI" pitchFamily="34" charset="0"/>
                <a:cs typeface="Segoe UI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Segoe UI" pitchFamily="34" charset="0"/>
                <a:cs typeface="Segoe UI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Segoe UI" pitchFamily="34" charset="0"/>
                <a:cs typeface="Segoe UI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smtClean="0"/>
              <a:t>Your company name</a:t>
            </a:r>
            <a:endParaRPr lang="en-GB" sz="1800"/>
          </a:p>
        </p:txBody>
      </p:sp>
    </p:spTree>
    <p:extLst>
      <p:ext uri="{BB962C8B-B14F-4D97-AF65-F5344CB8AC3E}">
        <p14:creationId xmlns:p14="http://schemas.microsoft.com/office/powerpoint/2010/main" val="3345936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Segoe UI" pitchFamily="34" charset="0"/>
          <a:cs typeface="Segoe UI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Segoe UI" pitchFamily="34" charset="0"/>
          <a:cs typeface="Segoe UI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Segoe UI" pitchFamily="34" charset="0"/>
          <a:cs typeface="Segoe UI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Segoe UI" pitchFamily="34" charset="0"/>
          <a:cs typeface="Segoe UI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Segoe UI" pitchFamily="34" charset="0"/>
          <a:cs typeface="Segoe UI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Segoe UI" pitchFamily="34" charset="0"/>
          <a:cs typeface="Segoe UI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6.png"/><Relationship Id="rId7" Type="http://schemas.openxmlformats.org/officeDocument/2006/relationships/image" Target="../media/image1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5.png"/><Relationship Id="rId4" Type="http://schemas.openxmlformats.org/officeDocument/2006/relationships/image" Target="../media/image14.jpg"/><Relationship Id="rId9" Type="http://schemas.openxmlformats.org/officeDocument/2006/relationships/image" Target="../media/image21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jpeg"/><Relationship Id="rId3" Type="http://schemas.openxmlformats.org/officeDocument/2006/relationships/image" Target="../media/image22.png"/><Relationship Id="rId7" Type="http://schemas.openxmlformats.org/officeDocument/2006/relationships/image" Target="../media/image1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23.png"/><Relationship Id="rId4" Type="http://schemas.openxmlformats.org/officeDocument/2006/relationships/image" Target="../media/image14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7" Type="http://schemas.openxmlformats.org/officeDocument/2006/relationships/image" Target="../media/image1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25.jpe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th-TH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ระบบจัดการครุภัณฑ์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ctr"/>
            <a:r>
              <a:rPr lang="th-TH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มูลค่าต่ำกว่า</a:t>
            </a:r>
            <a:r>
              <a:rPr lang="th-TH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เกณฑ์ สำหรับ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วิทยาลัยแม่ฮ่องสอน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algn="ctr"/>
            <a:r>
              <a:rPr lang="th-TH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มหาวิทยาลัย</a:t>
            </a:r>
            <a:r>
              <a:rPr lang="th-TH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ราช</a:t>
            </a:r>
            <a:r>
              <a:rPr lang="th-TH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ภัฏ</a:t>
            </a:r>
            <a:r>
              <a:rPr lang="th-TH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เชียงใหม่</a:t>
            </a:r>
          </a:p>
          <a:p>
            <a:pPr algn="ctr"/>
            <a:r>
              <a:rPr lang="en-US" sz="2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The Low Value Asset Management System for</a:t>
            </a:r>
            <a:r>
              <a:rPr lang="th-TH" sz="2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2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Maehongson College</a:t>
            </a:r>
            <a:endParaRPr lang="en-US" sz="2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algn="ctr"/>
            <a:r>
              <a:rPr lang="en-US" sz="2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Chiang Mai </a:t>
            </a:r>
            <a:r>
              <a:rPr lang="en-US" sz="2400" b="1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Rajabhat</a:t>
            </a:r>
            <a:r>
              <a:rPr lang="en-US" sz="2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University</a:t>
            </a:r>
            <a:endParaRPr lang="en-US" sz="2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algn="ctr"/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4" name="รูปภาพ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910" y="-27384"/>
            <a:ext cx="2170180" cy="1999492"/>
          </a:xfrm>
          <a:prstGeom prst="rect">
            <a:avLst/>
          </a:prstGeom>
        </p:spPr>
      </p:pic>
      <p:pic>
        <p:nvPicPr>
          <p:cNvPr id="5" name="รูปภาพ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4849053"/>
            <a:ext cx="2715253" cy="20364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Rectangle 5"/>
          <p:cNvSpPr/>
          <p:nvPr/>
        </p:nvSpPr>
        <p:spPr>
          <a:xfrm>
            <a:off x="7846132" y="58925"/>
            <a:ext cx="1224136" cy="561763"/>
          </a:xfrm>
          <a:prstGeom prst="rect">
            <a:avLst/>
          </a:prstGeom>
          <a:solidFill>
            <a:srgbClr val="0B3261"/>
          </a:solidFill>
          <a:ln>
            <a:solidFill>
              <a:srgbClr val="0B326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8" name="Rectangle 7"/>
          <p:cNvSpPr/>
          <p:nvPr/>
        </p:nvSpPr>
        <p:spPr>
          <a:xfrm>
            <a:off x="7596336" y="161020"/>
            <a:ext cx="1224136" cy="561763"/>
          </a:xfrm>
          <a:prstGeom prst="rect">
            <a:avLst/>
          </a:prstGeom>
          <a:solidFill>
            <a:srgbClr val="0B3261"/>
          </a:solidFill>
          <a:ln>
            <a:solidFill>
              <a:srgbClr val="0B326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9" name="Rectangle 8"/>
          <p:cNvSpPr/>
          <p:nvPr/>
        </p:nvSpPr>
        <p:spPr>
          <a:xfrm>
            <a:off x="112766" y="6264678"/>
            <a:ext cx="2226985" cy="561763"/>
          </a:xfrm>
          <a:prstGeom prst="rect">
            <a:avLst/>
          </a:prstGeom>
          <a:solidFill>
            <a:srgbClr val="0B3261"/>
          </a:solidFill>
          <a:ln>
            <a:solidFill>
              <a:srgbClr val="0B326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631791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78694"/>
            <a:ext cx="8229600" cy="850106"/>
          </a:xfrm>
        </p:spPr>
        <p:txBody>
          <a:bodyPr>
            <a:normAutofit fontScale="90000"/>
          </a:bodyPr>
          <a:lstStyle/>
          <a:p>
            <a:pPr lvl="0"/>
            <a:r>
              <a:rPr lang="th-TH" b="1" dirty="0"/>
              <a:t>ขอบเขตของ</a:t>
            </a:r>
            <a:r>
              <a:rPr lang="th-TH" b="1" dirty="0" smtClean="0"/>
              <a:t>โครงงาน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72008" y="6462731"/>
            <a:ext cx="5292080" cy="336447"/>
          </a:xfrm>
          <a:prstGeom prst="rect">
            <a:avLst/>
          </a:prstGeom>
          <a:solidFill>
            <a:srgbClr val="0B3261"/>
          </a:solidFill>
          <a:ln>
            <a:solidFill>
              <a:srgbClr val="0B326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7" name="รูปภาพ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3869" y="692696"/>
            <a:ext cx="1039740" cy="957963"/>
          </a:xfrm>
          <a:prstGeom prst="rect">
            <a:avLst/>
          </a:prstGeom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6913012"/>
              </p:ext>
            </p:extLst>
          </p:nvPr>
        </p:nvGraphicFramePr>
        <p:xfrm>
          <a:off x="251520" y="2242093"/>
          <a:ext cx="8219256" cy="4542593"/>
        </p:xfrm>
        <a:graphic>
          <a:graphicData uri="http://schemas.openxmlformats.org/drawingml/2006/table">
            <a:tbl>
              <a:tblPr firstRow="1" firstCol="1" bandRow="1">
                <a:tableStyleId>{35758FB7-9AC5-4552-8A53-C91805E547FA}</a:tableStyleId>
              </a:tblPr>
              <a:tblGrid>
                <a:gridCol w="914224"/>
                <a:gridCol w="5494488"/>
                <a:gridCol w="1810544"/>
              </a:tblGrid>
              <a:tr h="35113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US ID</a:t>
                      </a:r>
                      <a:endParaRPr lang="en-US" sz="2000" b="1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Description</a:t>
                      </a:r>
                      <a:endParaRPr lang="en-US" sz="2000" b="1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Mapping Requirement</a:t>
                      </a:r>
                      <a:endParaRPr lang="en-US" sz="2000" b="1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/>
                </a:tc>
              </a:tr>
              <a:tr h="38770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US1-01</a:t>
                      </a:r>
                      <a:endParaRPr lang="en-US" sz="2000" b="1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000" b="1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ระบบสามารถจัดการข้อมูลผู้ใช้</a:t>
                      </a:r>
                      <a:endParaRPr lang="en-US" sz="2000" b="1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RS-01</a:t>
                      </a:r>
                      <a:endParaRPr lang="en-US" sz="2000" b="1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/>
                </a:tc>
              </a:tr>
              <a:tr h="31518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US1-02</a:t>
                      </a:r>
                      <a:endParaRPr lang="en-US" sz="2000" b="1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000" b="1" spc="-100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ระบบสามารถจัดการประเภทข้อมูลครุภัณฑ์มูลค่าต่ำกว่าเกณฑ์</a:t>
                      </a:r>
                      <a:endParaRPr lang="en-US" sz="2000" b="1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RS-02</a:t>
                      </a:r>
                      <a:endParaRPr lang="en-US" sz="2000" b="1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/>
                </a:tc>
              </a:tr>
              <a:tr h="31518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US1-03</a:t>
                      </a:r>
                      <a:endParaRPr lang="en-US" sz="2000" b="1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000" b="1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ระบบสามารถ</a:t>
                      </a:r>
                      <a:r>
                        <a:rPr lang="th-TH" sz="2000" b="1" spc="-100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จัดการหมวดข้อมูลครุภัณฑ์มูลค่าต่ำกว่าเกณฑ์</a:t>
                      </a:r>
                      <a:endParaRPr lang="en-US" sz="2000" b="1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RS-03</a:t>
                      </a:r>
                      <a:endParaRPr lang="en-US" sz="2000" b="1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/>
                </a:tc>
              </a:tr>
              <a:tr h="31518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US1-04</a:t>
                      </a:r>
                      <a:endParaRPr lang="en-US" sz="2000" b="1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000" b="1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ระบบสามารถจัดการข้อมูลครุภัณฑ์มูลค่าต่ำกว่าเกณฑ์</a:t>
                      </a:r>
                      <a:endParaRPr lang="en-US" sz="2000" b="1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RS-04</a:t>
                      </a:r>
                      <a:endParaRPr lang="en-US" sz="2000" b="1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/>
                </a:tc>
              </a:tr>
              <a:tr h="36984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US1-05</a:t>
                      </a:r>
                      <a:endParaRPr lang="en-US" sz="2000" b="1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000" b="1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ระบบสามารถลบข้อมูลครุภัณฑ์มูลค่าต่ำกว่าเกณฑ์</a:t>
                      </a:r>
                      <a:r>
                        <a:rPr lang="en-US" sz="2000" b="1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(</a:t>
                      </a:r>
                      <a:r>
                        <a:rPr lang="th-TH" sz="2000" b="1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เฉพาะผู้ดูแลระบบ</a:t>
                      </a:r>
                      <a:r>
                        <a:rPr lang="en-US" sz="2000" b="1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) </a:t>
                      </a:r>
                      <a:endParaRPr lang="en-US" sz="2000" b="1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RS-05</a:t>
                      </a:r>
                      <a:endParaRPr lang="en-US" sz="2000" b="1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/>
                </a:tc>
              </a:tr>
              <a:tr h="31518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US1-0</a:t>
                      </a:r>
                      <a:r>
                        <a:rPr lang="th-TH" sz="2000" b="1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6</a:t>
                      </a:r>
                      <a:endParaRPr lang="en-US" sz="2000" b="1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000" b="1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ระบบสามารถรายงานสถานะของข้อมูลครุภัณฑ์มูลค่าต่ำกว่าเกณฑ์</a:t>
                      </a:r>
                      <a:endParaRPr lang="en-US" sz="2000" b="1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RS-06</a:t>
                      </a:r>
                      <a:endParaRPr lang="en-US" sz="2000" b="1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/>
                </a:tc>
              </a:tr>
              <a:tr h="29755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US1-0</a:t>
                      </a:r>
                      <a:r>
                        <a:rPr lang="th-TH" sz="2000" b="1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7</a:t>
                      </a:r>
                      <a:endParaRPr lang="en-US" sz="2000" b="1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000" b="1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ระบบสามารถออกรายงานเป็นในรูปแบบไฟล์เอกสาร </a:t>
                      </a:r>
                      <a:r>
                        <a:rPr lang="en-US" sz="2000" b="1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PDF </a:t>
                      </a:r>
                      <a:r>
                        <a:rPr lang="th-TH" sz="2000" b="1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หรือ </a:t>
                      </a:r>
                      <a:r>
                        <a:rPr lang="en-US" sz="2000" b="1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XLS</a:t>
                      </a:r>
                      <a:endParaRPr lang="en-US" sz="2000" b="1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RS-07</a:t>
                      </a:r>
                      <a:endParaRPr lang="en-US" sz="2000" b="1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/>
                </a:tc>
              </a:tr>
              <a:tr h="31518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US1-0</a:t>
                      </a:r>
                      <a:r>
                        <a:rPr lang="th-TH" sz="2000" b="1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8</a:t>
                      </a:r>
                      <a:endParaRPr lang="en-US" sz="2000" b="1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000" b="1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ระบบสามารถ </a:t>
                      </a:r>
                      <a:r>
                        <a:rPr lang="en-US" sz="2000" b="1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Generate </a:t>
                      </a:r>
                      <a:r>
                        <a:rPr lang="th-TH" sz="2000" b="1" spc="-100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เลขครุภัณฑ์มูลค่าต่ำกว่าเกณฑ์</a:t>
                      </a:r>
                      <a:endParaRPr lang="en-US" sz="2000" b="1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RS-08</a:t>
                      </a:r>
                      <a:endParaRPr lang="en-US" sz="2000" b="1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/>
                </a:tc>
              </a:tr>
              <a:tr h="3165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US1-</a:t>
                      </a:r>
                      <a:r>
                        <a:rPr lang="th-TH" sz="2000" b="1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09</a:t>
                      </a:r>
                      <a:endParaRPr lang="en-US" sz="2000" b="1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000" b="1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ระบบสามารถ </a:t>
                      </a:r>
                      <a:r>
                        <a:rPr lang="en-US" sz="2000" b="1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Generate QR Code </a:t>
                      </a:r>
                      <a:r>
                        <a:rPr lang="th-TH" sz="2000" b="1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จากเลขครุภัณฑ์มูลค่าต่ำกว่าเกณฑ์</a:t>
                      </a:r>
                      <a:endParaRPr lang="en-US" sz="2000" b="1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RS-09</a:t>
                      </a:r>
                      <a:endParaRPr lang="en-US" sz="2000" b="1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/>
                </a:tc>
              </a:tr>
              <a:tr h="63036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US1-1</a:t>
                      </a:r>
                      <a:r>
                        <a:rPr lang="th-TH" sz="2000" b="1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0</a:t>
                      </a:r>
                      <a:endParaRPr lang="en-US" sz="2000" b="1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000" b="1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ระบบสามารถตรวจเช็คข้อมูลครุภัณฑ์ต่ำกว่าเกณฑ์ด้วย </a:t>
                      </a:r>
                      <a:r>
                        <a:rPr lang="en-US" sz="2000" b="1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QR Code</a:t>
                      </a:r>
                      <a:endParaRPr lang="en-US" sz="2000" b="1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RS-10</a:t>
                      </a:r>
                      <a:endParaRPr lang="en-US" sz="2000" b="1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2123728" y="1650659"/>
            <a:ext cx="5317481" cy="5170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th-TH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ea typeface="Calibri" panose="020F0502020204030204" pitchFamily="34" charset="0"/>
                <a:cs typeface="TH Sarabun New" panose="020B0500040200020003" pitchFamily="34" charset="-34"/>
              </a:rPr>
              <a:t>ผู้ดูแลระบบ สามารถจัดการข้อมูลทุกอย่างภายในระบบได้หมด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ea typeface="Calibri" panose="020F0502020204030204" pitchFamily="34" charset="0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910405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22484"/>
            <a:ext cx="8229600" cy="850106"/>
          </a:xfrm>
        </p:spPr>
        <p:txBody>
          <a:bodyPr>
            <a:normAutofit fontScale="90000"/>
          </a:bodyPr>
          <a:lstStyle/>
          <a:p>
            <a:pPr lvl="0"/>
            <a:r>
              <a:rPr lang="th-TH" b="1" dirty="0"/>
              <a:t>ขอบเขตของ</a:t>
            </a:r>
            <a:r>
              <a:rPr lang="th-TH" b="1" dirty="0" smtClean="0"/>
              <a:t>โครงงาน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72008" y="6462731"/>
            <a:ext cx="5292080" cy="336447"/>
          </a:xfrm>
          <a:prstGeom prst="rect">
            <a:avLst/>
          </a:prstGeom>
          <a:solidFill>
            <a:srgbClr val="0B3261"/>
          </a:solidFill>
          <a:ln>
            <a:solidFill>
              <a:srgbClr val="0B326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7" name="รูปภาพ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3869" y="736486"/>
            <a:ext cx="1039740" cy="957963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9523634"/>
              </p:ext>
            </p:extLst>
          </p:nvPr>
        </p:nvGraphicFramePr>
        <p:xfrm>
          <a:off x="457200" y="2634774"/>
          <a:ext cx="8395071" cy="4127936"/>
        </p:xfrm>
        <a:graphic>
          <a:graphicData uri="http://schemas.openxmlformats.org/drawingml/2006/table">
            <a:tbl>
              <a:tblPr firstRow="1" firstCol="1" bandRow="1">
                <a:tableStyleId>{35758FB7-9AC5-4552-8A53-C91805E547FA}</a:tableStyleId>
              </a:tblPr>
              <a:tblGrid>
                <a:gridCol w="906240"/>
                <a:gridCol w="5760640"/>
                <a:gridCol w="1728191"/>
              </a:tblGrid>
              <a:tr h="8354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US ID</a:t>
                      </a:r>
                      <a:endParaRPr lang="en-US" sz="2400" b="1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Description</a:t>
                      </a:r>
                      <a:endParaRPr lang="en-US" sz="2400" b="1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Mapping Requirement</a:t>
                      </a:r>
                      <a:endParaRPr lang="en-US" sz="2400" b="1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/>
                </a:tc>
              </a:tr>
              <a:tr h="46416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US2-01</a:t>
                      </a:r>
                      <a:endParaRPr lang="en-US" sz="2400" b="1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400" b="1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สามารถจัดการข้อมูลครุภัณฑ์มูลค่าต่ำกว่าเกณฑ์</a:t>
                      </a:r>
                      <a:endParaRPr lang="en-US" sz="2400" b="1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RS-04</a:t>
                      </a:r>
                      <a:endParaRPr lang="en-US" sz="2400" b="1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/>
                </a:tc>
              </a:tr>
              <a:tr h="44064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US2-02</a:t>
                      </a:r>
                      <a:endParaRPr lang="en-US" sz="2400" b="1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400" b="1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สามารถรายงานสถานะของข้อมูลครุภัณฑ์มูลค่าต่ำกว่าเกณฑ์</a:t>
                      </a:r>
                      <a:endParaRPr lang="en-US" sz="2400" b="1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RS-06</a:t>
                      </a:r>
                      <a:endParaRPr lang="en-US" sz="2400" b="1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/>
                </a:tc>
              </a:tr>
              <a:tr h="44064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US2-03</a:t>
                      </a:r>
                      <a:endParaRPr lang="en-US" sz="2400" b="1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400" b="1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สามารถออกรายงานเป็นในรูปแบบไฟล์เอกสาร </a:t>
                      </a:r>
                      <a:r>
                        <a:rPr lang="en-US" sz="2400" b="1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PDF </a:t>
                      </a:r>
                      <a:r>
                        <a:rPr lang="th-TH" sz="2400" b="1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หรือ </a:t>
                      </a:r>
                      <a:r>
                        <a:rPr lang="en-US" sz="2400" b="1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XLS</a:t>
                      </a:r>
                      <a:endParaRPr lang="en-US" sz="2400" b="1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RS-07</a:t>
                      </a:r>
                      <a:endParaRPr lang="en-US" sz="2400" b="1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/>
                </a:tc>
              </a:tr>
              <a:tr h="49233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US2-04</a:t>
                      </a:r>
                      <a:endParaRPr lang="en-US" sz="2400" b="1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400" b="1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สามารถ </a:t>
                      </a:r>
                      <a:r>
                        <a:rPr lang="en-US" sz="2400" b="1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Generate </a:t>
                      </a:r>
                      <a:r>
                        <a:rPr lang="th-TH" sz="2400" b="1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เลขครุภัณฑ์มูลค่าต่ำกว่าเกณฑ์</a:t>
                      </a:r>
                      <a:endParaRPr lang="en-US" sz="2400" b="1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RS-08</a:t>
                      </a:r>
                      <a:endParaRPr lang="en-US" sz="2400" b="1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/>
                </a:tc>
              </a:tr>
              <a:tr h="49233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US2-05</a:t>
                      </a:r>
                      <a:endParaRPr lang="en-US" sz="2400" b="1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400" b="1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สามารถ </a:t>
                      </a:r>
                      <a:r>
                        <a:rPr lang="en-US" sz="2400" b="1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Generate QR Code </a:t>
                      </a:r>
                      <a:r>
                        <a:rPr lang="th-TH" sz="2400" b="1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จากเลขครุภัณฑ์มูลค่าต่ำกว่าเกณฑ์</a:t>
                      </a:r>
                      <a:endParaRPr lang="en-US" sz="2400" b="1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RS-09</a:t>
                      </a:r>
                      <a:endParaRPr lang="en-US" sz="2400" b="1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/>
                </a:tc>
              </a:tr>
              <a:tr h="95654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US2-06</a:t>
                      </a:r>
                      <a:endParaRPr lang="en-US" sz="2400" b="1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400" b="1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สามารถตรวจเช็คข้อมูลครุภัณฑ์ต่ำกว่าเกณฑ์ด้วย </a:t>
                      </a:r>
                      <a:r>
                        <a:rPr lang="en-US" sz="2400" b="1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QR Code</a:t>
                      </a:r>
                      <a:endParaRPr lang="en-US" sz="2400" b="1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RS-10</a:t>
                      </a:r>
                      <a:endParaRPr lang="en-US" sz="2400" b="1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1043608" y="1795760"/>
            <a:ext cx="7338869" cy="6586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th-TH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ea typeface="Calibri" panose="020F0502020204030204" pitchFamily="34" charset="0"/>
                <a:cs typeface="TH Sarabun New" panose="020B0500040200020003" pitchFamily="34" charset="-34"/>
              </a:rPr>
              <a:t>เจ้าหน้าที่ สามารถเข้าไปจัดการข้อมูลครุภัณฑ์มูลค่าต่ำกว่าเกณฑ์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ea typeface="Calibri" panose="020F0502020204030204" pitchFamily="34" charset="0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543252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รูปภาพ 3" descr="E:\Dropbox\Project\Work_PJ_NEW\Doc\01\ภาพรวม Use-Case.bmp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02" t="15857" r="30867" b="24807"/>
          <a:stretch/>
        </p:blipFill>
        <p:spPr bwMode="auto">
          <a:xfrm>
            <a:off x="0" y="-27384"/>
            <a:ext cx="9144000" cy="6885384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9640826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22484"/>
            <a:ext cx="8229600" cy="850106"/>
          </a:xfrm>
        </p:spPr>
        <p:txBody>
          <a:bodyPr>
            <a:normAutofit fontScale="90000"/>
          </a:bodyPr>
          <a:lstStyle/>
          <a:p>
            <a:pPr lvl="0"/>
            <a:r>
              <a:rPr lang="th-TH" b="1" dirty="0"/>
              <a:t>กระบวนการผลิตซอฟต์แวร์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72008" y="6462731"/>
            <a:ext cx="5292080" cy="336447"/>
          </a:xfrm>
          <a:prstGeom prst="rect">
            <a:avLst/>
          </a:prstGeom>
          <a:solidFill>
            <a:srgbClr val="0B3261"/>
          </a:solidFill>
          <a:ln>
            <a:solidFill>
              <a:srgbClr val="0B326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7" name="รูปภาพ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3869" y="736486"/>
            <a:ext cx="1039740" cy="957963"/>
          </a:xfrm>
          <a:prstGeom prst="rect">
            <a:avLst/>
          </a:prstGeom>
        </p:spPr>
      </p:pic>
      <p:pic>
        <p:nvPicPr>
          <p:cNvPr id="8" name="รูปภาพ 7" descr="http://4.bp.blogspot.com/-kCqtrikYEII/TVkqqDzjE6I/AAAAAAAAA84/ceX3FW804P8/s1600/prototype+model.jpg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862"/>
          <a:stretch/>
        </p:blipFill>
        <p:spPr bwMode="auto">
          <a:xfrm>
            <a:off x="611560" y="1988840"/>
            <a:ext cx="7972867" cy="399380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827761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03968"/>
            <a:ext cx="8229600" cy="850106"/>
          </a:xfrm>
        </p:spPr>
        <p:txBody>
          <a:bodyPr>
            <a:normAutofit fontScale="90000"/>
          </a:bodyPr>
          <a:lstStyle/>
          <a:p>
            <a:r>
              <a:rPr lang="th-TH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สาธิต</a:t>
            </a:r>
            <a:r>
              <a:rPr lang="th-TH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การใช้งาน</a:t>
            </a:r>
            <a:r>
              <a:rPr lang="th-TH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ระบบ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8" name="รูปภาพ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7060" y="2550039"/>
            <a:ext cx="1039740" cy="957963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72008" y="6462731"/>
            <a:ext cx="5292080" cy="336447"/>
          </a:xfrm>
          <a:prstGeom prst="rect">
            <a:avLst/>
          </a:prstGeom>
          <a:solidFill>
            <a:srgbClr val="0B3261"/>
          </a:solidFill>
          <a:ln>
            <a:solidFill>
              <a:srgbClr val="0B326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234511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22484"/>
            <a:ext cx="8229600" cy="850106"/>
          </a:xfrm>
        </p:spPr>
        <p:txBody>
          <a:bodyPr>
            <a:normAutofit fontScale="90000"/>
          </a:bodyPr>
          <a:lstStyle/>
          <a:p>
            <a:pPr lvl="0"/>
            <a:r>
              <a:rPr lang="th-TH" b="1" dirty="0"/>
              <a:t>สรุปผลการดำเนินงานโครงงาน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72008" y="6462731"/>
            <a:ext cx="5292080" cy="336447"/>
          </a:xfrm>
          <a:prstGeom prst="rect">
            <a:avLst/>
          </a:prstGeom>
          <a:solidFill>
            <a:srgbClr val="0B3261"/>
          </a:solidFill>
          <a:ln>
            <a:solidFill>
              <a:srgbClr val="0B326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7" name="รูปภาพ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3869" y="736486"/>
            <a:ext cx="1039740" cy="95796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57200" y="2082501"/>
            <a:ext cx="843528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thaiDist"/>
            <a:r>
              <a:rPr lang="th-TH" sz="3600" dirty="0" smtClean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	</a:t>
            </a:r>
            <a:r>
              <a:rPr lang="th-TH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การ</a:t>
            </a:r>
            <a:r>
              <a:rPr lang="th-TH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พัฒนาระบบครุภัณฑ์มูลค่าต่ำกว่าเกณฑ์ ได้ดำเนินงานตามขั้นตอนการพัฒนาซอฟต์แวร์ ได้ประสบผลสำเร็จตามวัตถุประสงค์และเป้าหมายที่วางไว้ ซึ่งระบบครุภัณฑ์มูลค่าต่ำกว่าเกณฑ์ ได้ผลตอบรับเป็นอย่างดีจากลูกค้า เนื่องจากระบบมีรูปแบบสบายตา เข้าใจง่าย และไม่ซับซ้อน ลูกค้าสามารถเรียนรู้ได้ง่ายและรวดเร็ว อีกทั้งลดความผิดพลาดเมื่อมีการตรวจสอบครุภัณฑ์ และได้ระบบที่ตรงตามความต้องการของลูกค้าที่ได้ตกลงไว้ในครั้งแรก</a:t>
            </a:r>
            <a:endParaRPr lang="th-TH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216406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72008" y="6462731"/>
            <a:ext cx="5292080" cy="336447"/>
          </a:xfrm>
          <a:prstGeom prst="rect">
            <a:avLst/>
          </a:prstGeom>
          <a:solidFill>
            <a:srgbClr val="0B3261"/>
          </a:solidFill>
          <a:ln>
            <a:solidFill>
              <a:srgbClr val="0B326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" name="Rectangle 3"/>
          <p:cNvSpPr/>
          <p:nvPr/>
        </p:nvSpPr>
        <p:spPr>
          <a:xfrm>
            <a:off x="2782823" y="3036470"/>
            <a:ext cx="3650358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h-TH" sz="66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จบการนำเสนอ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3318146" y="206729"/>
            <a:ext cx="2579715" cy="2579713"/>
            <a:chOff x="5004048" y="1268760"/>
            <a:chExt cx="3133727" cy="3133725"/>
          </a:xfrm>
        </p:grpSpPr>
        <p:sp>
          <p:nvSpPr>
            <p:cNvPr id="11" name="Freeform 6"/>
            <p:cNvSpPr>
              <a:spLocks noEditPoints="1"/>
            </p:cNvSpPr>
            <p:nvPr/>
          </p:nvSpPr>
          <p:spPr bwMode="auto">
            <a:xfrm rot="16200000">
              <a:off x="5311138" y="1690133"/>
              <a:ext cx="2761809" cy="2223861"/>
            </a:xfrm>
            <a:prstGeom prst="rect">
              <a:avLst/>
            </a:prstGeom>
            <a:solidFill>
              <a:schemeClr val="tx1"/>
            </a:solidFill>
            <a:ln w="5715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GB"/>
            </a:p>
          </p:txBody>
        </p:sp>
        <p:sp>
          <p:nvSpPr>
            <p:cNvPr id="12" name="Freeform 11"/>
            <p:cNvSpPr>
              <a:spLocks noEditPoints="1"/>
            </p:cNvSpPr>
            <p:nvPr/>
          </p:nvSpPr>
          <p:spPr bwMode="auto">
            <a:xfrm>
              <a:off x="5004048" y="1268760"/>
              <a:ext cx="3133725" cy="3133725"/>
            </a:xfrm>
            <a:custGeom>
              <a:avLst/>
              <a:gdLst>
                <a:gd name="T0" fmla="*/ 5814 w 11628"/>
                <a:gd name="T1" fmla="*/ 0 h 11628"/>
                <a:gd name="T2" fmla="*/ 0 w 11628"/>
                <a:gd name="T3" fmla="*/ 5814 h 11628"/>
                <a:gd name="T4" fmla="*/ 5814 w 11628"/>
                <a:gd name="T5" fmla="*/ 11628 h 11628"/>
                <a:gd name="T6" fmla="*/ 11628 w 11628"/>
                <a:gd name="T7" fmla="*/ 5814 h 11628"/>
                <a:gd name="T8" fmla="*/ 5814 w 11628"/>
                <a:gd name="T9" fmla="*/ 0 h 11628"/>
                <a:gd name="T10" fmla="*/ 5877 w 11628"/>
                <a:gd name="T11" fmla="*/ 9678 h 11628"/>
                <a:gd name="T12" fmla="*/ 5051 w 11628"/>
                <a:gd name="T13" fmla="*/ 8852 h 11628"/>
                <a:gd name="T14" fmla="*/ 5877 w 11628"/>
                <a:gd name="T15" fmla="*/ 8026 h 11628"/>
                <a:gd name="T16" fmla="*/ 6703 w 11628"/>
                <a:gd name="T17" fmla="*/ 8852 h 11628"/>
                <a:gd name="T18" fmla="*/ 5877 w 11628"/>
                <a:gd name="T19" fmla="*/ 9678 h 11628"/>
                <a:gd name="T20" fmla="*/ 6527 w 11628"/>
                <a:gd name="T21" fmla="*/ 7236 h 11628"/>
                <a:gd name="T22" fmla="*/ 6527 w 11628"/>
                <a:gd name="T23" fmla="*/ 7385 h 11628"/>
                <a:gd name="T24" fmla="*/ 5165 w 11628"/>
                <a:gd name="T25" fmla="*/ 7385 h 11628"/>
                <a:gd name="T26" fmla="*/ 5165 w 11628"/>
                <a:gd name="T27" fmla="*/ 7236 h 11628"/>
                <a:gd name="T28" fmla="*/ 5715 w 11628"/>
                <a:gd name="T29" fmla="*/ 5807 h 11628"/>
                <a:gd name="T30" fmla="*/ 6813 w 11628"/>
                <a:gd name="T31" fmla="*/ 4365 h 11628"/>
                <a:gd name="T32" fmla="*/ 5797 w 11628"/>
                <a:gd name="T33" fmla="*/ 3375 h 11628"/>
                <a:gd name="T34" fmla="*/ 4767 w 11628"/>
                <a:gd name="T35" fmla="*/ 4570 h 11628"/>
                <a:gd name="T36" fmla="*/ 3443 w 11628"/>
                <a:gd name="T37" fmla="*/ 4570 h 11628"/>
                <a:gd name="T38" fmla="*/ 5805 w 11628"/>
                <a:gd name="T39" fmla="*/ 2120 h 11628"/>
                <a:gd name="T40" fmla="*/ 8185 w 11628"/>
                <a:gd name="T41" fmla="*/ 4251 h 11628"/>
                <a:gd name="T42" fmla="*/ 6527 w 11628"/>
                <a:gd name="T43" fmla="*/ 7236 h 116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628" h="11628">
                  <a:moveTo>
                    <a:pt x="5814" y="0"/>
                  </a:moveTo>
                  <a:cubicBezTo>
                    <a:pt x="2603" y="0"/>
                    <a:pt x="0" y="2603"/>
                    <a:pt x="0" y="5814"/>
                  </a:cubicBezTo>
                  <a:cubicBezTo>
                    <a:pt x="0" y="9025"/>
                    <a:pt x="2603" y="11628"/>
                    <a:pt x="5814" y="11628"/>
                  </a:cubicBezTo>
                  <a:cubicBezTo>
                    <a:pt x="9025" y="11628"/>
                    <a:pt x="11628" y="9025"/>
                    <a:pt x="11628" y="5814"/>
                  </a:cubicBezTo>
                  <a:cubicBezTo>
                    <a:pt x="11628" y="2603"/>
                    <a:pt x="9025" y="0"/>
                    <a:pt x="5814" y="0"/>
                  </a:cubicBezTo>
                  <a:close/>
                  <a:moveTo>
                    <a:pt x="5877" y="9678"/>
                  </a:moveTo>
                  <a:cubicBezTo>
                    <a:pt x="5421" y="9678"/>
                    <a:pt x="5051" y="9308"/>
                    <a:pt x="5051" y="8852"/>
                  </a:cubicBezTo>
                  <a:cubicBezTo>
                    <a:pt x="5051" y="8395"/>
                    <a:pt x="5421" y="8026"/>
                    <a:pt x="5877" y="8026"/>
                  </a:cubicBezTo>
                  <a:cubicBezTo>
                    <a:pt x="6334" y="8026"/>
                    <a:pt x="6703" y="8395"/>
                    <a:pt x="6703" y="8852"/>
                  </a:cubicBezTo>
                  <a:cubicBezTo>
                    <a:pt x="6703" y="9308"/>
                    <a:pt x="6334" y="9678"/>
                    <a:pt x="5877" y="9678"/>
                  </a:cubicBezTo>
                  <a:close/>
                  <a:moveTo>
                    <a:pt x="6527" y="7236"/>
                  </a:moveTo>
                  <a:lnTo>
                    <a:pt x="6527" y="7385"/>
                  </a:lnTo>
                  <a:lnTo>
                    <a:pt x="5165" y="7385"/>
                  </a:lnTo>
                  <a:lnTo>
                    <a:pt x="5165" y="7236"/>
                  </a:lnTo>
                  <a:cubicBezTo>
                    <a:pt x="5165" y="6816"/>
                    <a:pt x="5227" y="6276"/>
                    <a:pt x="5715" y="5807"/>
                  </a:cubicBezTo>
                  <a:cubicBezTo>
                    <a:pt x="6203" y="5338"/>
                    <a:pt x="6813" y="4951"/>
                    <a:pt x="6813" y="4365"/>
                  </a:cubicBezTo>
                  <a:cubicBezTo>
                    <a:pt x="6813" y="3717"/>
                    <a:pt x="6363" y="3375"/>
                    <a:pt x="5797" y="3375"/>
                  </a:cubicBezTo>
                  <a:cubicBezTo>
                    <a:pt x="4852" y="3375"/>
                    <a:pt x="4791" y="4354"/>
                    <a:pt x="4767" y="4570"/>
                  </a:cubicBezTo>
                  <a:lnTo>
                    <a:pt x="3443" y="4570"/>
                  </a:lnTo>
                  <a:cubicBezTo>
                    <a:pt x="3478" y="3548"/>
                    <a:pt x="3910" y="2120"/>
                    <a:pt x="5805" y="2120"/>
                  </a:cubicBezTo>
                  <a:cubicBezTo>
                    <a:pt x="7447" y="2120"/>
                    <a:pt x="8185" y="3220"/>
                    <a:pt x="8185" y="4251"/>
                  </a:cubicBezTo>
                  <a:cubicBezTo>
                    <a:pt x="8185" y="5892"/>
                    <a:pt x="6527" y="6177"/>
                    <a:pt x="6527" y="7236"/>
                  </a:cubicBezTo>
                  <a:close/>
                </a:path>
              </a:pathLst>
            </a:custGeom>
            <a:solidFill>
              <a:srgbClr val="F58D01"/>
            </a:solidFill>
            <a:ln w="5715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GB"/>
            </a:p>
          </p:txBody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5004049" y="1268760"/>
              <a:ext cx="864095" cy="3133725"/>
            </a:xfrm>
            <a:prstGeom prst="rect">
              <a:avLst/>
            </a:prstGeom>
            <a:solidFill>
              <a:srgbClr val="F58D01"/>
            </a:solidFill>
            <a:ln w="5715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GB"/>
            </a:p>
          </p:txBody>
        </p:sp>
        <p:sp>
          <p:nvSpPr>
            <p:cNvPr id="14" name="Freeform 6"/>
            <p:cNvSpPr>
              <a:spLocks noEditPoints="1"/>
            </p:cNvSpPr>
            <p:nvPr/>
          </p:nvSpPr>
          <p:spPr bwMode="auto">
            <a:xfrm>
              <a:off x="7273678" y="1268760"/>
              <a:ext cx="864095" cy="3133725"/>
            </a:xfrm>
            <a:prstGeom prst="rect">
              <a:avLst/>
            </a:prstGeom>
            <a:solidFill>
              <a:srgbClr val="F58D01"/>
            </a:solidFill>
            <a:ln w="5715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GB"/>
            </a:p>
          </p:txBody>
        </p:sp>
        <p:sp>
          <p:nvSpPr>
            <p:cNvPr id="15" name="Freeform 6"/>
            <p:cNvSpPr>
              <a:spLocks noEditPoints="1"/>
            </p:cNvSpPr>
            <p:nvPr/>
          </p:nvSpPr>
          <p:spPr bwMode="auto">
            <a:xfrm rot="16200000">
              <a:off x="6354888" y="2619598"/>
              <a:ext cx="432048" cy="3133725"/>
            </a:xfrm>
            <a:prstGeom prst="rect">
              <a:avLst/>
            </a:prstGeom>
            <a:solidFill>
              <a:srgbClr val="F58D01"/>
            </a:solidFill>
            <a:ln w="5715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GB"/>
            </a:p>
          </p:txBody>
        </p:sp>
        <p:sp>
          <p:nvSpPr>
            <p:cNvPr id="16" name="Freeform 6"/>
            <p:cNvSpPr>
              <a:spLocks noEditPoints="1"/>
            </p:cNvSpPr>
            <p:nvPr/>
          </p:nvSpPr>
          <p:spPr bwMode="auto">
            <a:xfrm rot="16200000">
              <a:off x="6354889" y="-82079"/>
              <a:ext cx="432048" cy="3133725"/>
            </a:xfrm>
            <a:prstGeom prst="rect">
              <a:avLst/>
            </a:prstGeom>
            <a:solidFill>
              <a:srgbClr val="F58D01"/>
            </a:solidFill>
            <a:ln w="5715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GB"/>
            </a:p>
          </p:txBody>
        </p:sp>
      </p:grpSp>
      <p:sp>
        <p:nvSpPr>
          <p:cNvPr id="7" name="Rectangle 6"/>
          <p:cNvSpPr/>
          <p:nvPr/>
        </p:nvSpPr>
        <p:spPr>
          <a:xfrm>
            <a:off x="171724" y="3950015"/>
            <a:ext cx="907199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h-TH" sz="3600" b="1" dirty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ระบบจัดการครุภัณฑ์ </a:t>
            </a:r>
          </a:p>
          <a:p>
            <a:pPr algn="ctr"/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มูลค่าต่ำกว่า</a:t>
            </a:r>
            <a:r>
              <a:rPr lang="th-TH" sz="36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เกณฑ์ สำหรับ</a:t>
            </a:r>
            <a:r>
              <a:rPr lang="en-US" sz="36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วิทยาลัยแม่ฮ่องสอน</a:t>
            </a:r>
            <a:endParaRPr lang="en-US" sz="3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algn="ctr"/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มหาวิทยาลัยราช</a:t>
            </a:r>
            <a:r>
              <a:rPr lang="th-TH" sz="3600" b="1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ภัฏ</a:t>
            </a: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เชียงใหม่</a:t>
            </a:r>
            <a:endParaRPr lang="en-US" sz="3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28" name="รูปภาพ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2745" y="-43209"/>
            <a:ext cx="1641255" cy="151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520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4009" y="836712"/>
            <a:ext cx="8229600" cy="850106"/>
          </a:xfrm>
        </p:spPr>
        <p:txBody>
          <a:bodyPr>
            <a:normAutofit fontScale="90000"/>
          </a:bodyPr>
          <a:lstStyle/>
          <a:p>
            <a:r>
              <a:rPr lang="th-TH" b="1" dirty="0"/>
              <a:t>อาจารย์ที่ปรึกษาโครงงาน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8" name="รูปภาพ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5425" y="742845"/>
            <a:ext cx="1039740" cy="957963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72008" y="6462731"/>
            <a:ext cx="5292080" cy="336447"/>
          </a:xfrm>
          <a:prstGeom prst="rect">
            <a:avLst/>
          </a:prstGeom>
          <a:solidFill>
            <a:srgbClr val="0B3261"/>
          </a:solidFill>
          <a:ln>
            <a:solidFill>
              <a:srgbClr val="0B326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1979712" y="5157192"/>
            <a:ext cx="542969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ea typeface="Cordia New" panose="020B0304020202020204" pitchFamily="34" charset="-34"/>
                <a:cs typeface="TH Sarabun New" panose="020B0500040200020003" pitchFamily="34" charset="-34"/>
              </a:rPr>
              <a:t>อาจารย์ </a:t>
            </a:r>
            <a:r>
              <a:rPr lang="th-TH" sz="4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ea typeface="Cordia New" panose="020B0304020202020204" pitchFamily="34" charset="-34"/>
                <a:cs typeface="TH Sarabun New" panose="020B0500040200020003" pitchFamily="34" charset="-34"/>
              </a:rPr>
              <a:t>นิลาวร</a:t>
            </a:r>
            <a:r>
              <a:rPr lang="th-TH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ea typeface="Cordia New" panose="020B0304020202020204" pitchFamily="34" charset="-34"/>
                <a:cs typeface="TH Sarabun New" panose="020B0500040200020003" pitchFamily="34" charset="-34"/>
              </a:rPr>
              <a:t>รณ วงศ์</a:t>
            </a:r>
            <a:r>
              <a:rPr lang="th-TH" sz="4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ea typeface="Cordia New" panose="020B0304020202020204" pitchFamily="34" charset="-34"/>
                <a:cs typeface="TH Sarabun New" panose="020B0500040200020003" pitchFamily="34" charset="-34"/>
              </a:rPr>
              <a:t>ศิลป</a:t>
            </a:r>
            <a:r>
              <a:rPr lang="th-TH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ea typeface="Cordia New" panose="020B0304020202020204" pitchFamily="34" charset="-34"/>
                <a:cs typeface="TH Sarabun New" panose="020B0500040200020003" pitchFamily="34" charset="-34"/>
              </a:rPr>
              <a:t>มรกต</a:t>
            </a:r>
            <a:endParaRPr lang="th-TH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1026" name="Picture 2" descr="https://fbcdn-sphotos-c-a.akamaihd.net/hphotos-ak-ash2/542438_3721106484920_805415604_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1558" y="2337296"/>
            <a:ext cx="2286000" cy="228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0921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4009" y="836712"/>
            <a:ext cx="8229600" cy="850106"/>
          </a:xfrm>
        </p:spPr>
        <p:txBody>
          <a:bodyPr>
            <a:normAutofit fontScale="90000"/>
          </a:bodyPr>
          <a:lstStyle/>
          <a:p>
            <a:r>
              <a:rPr lang="th-TH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ผู้พัฒนาระบบ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8" name="รูปภาพ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3869" y="728855"/>
            <a:ext cx="1039740" cy="957963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72008" y="6462731"/>
            <a:ext cx="5292080" cy="336447"/>
          </a:xfrm>
          <a:prstGeom prst="rect">
            <a:avLst/>
          </a:prstGeom>
          <a:solidFill>
            <a:srgbClr val="0B3261"/>
          </a:solidFill>
          <a:ln>
            <a:solidFill>
              <a:srgbClr val="0B326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-1260648" y="2636912"/>
            <a:ext cx="478204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0" marR="0" indent="228600">
              <a:spcBef>
                <a:spcPts val="0"/>
              </a:spcBef>
              <a:spcAft>
                <a:spcPts val="0"/>
              </a:spcAft>
            </a:pPr>
            <a:r>
              <a:rPr lang="th-TH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ea typeface="Cordia New" panose="020B0304020202020204" pitchFamily="34" charset="-34"/>
                <a:cs typeface="TH Sarabun New" panose="020B0500040200020003" pitchFamily="34" charset="-34"/>
              </a:rPr>
              <a:t>นาย</a:t>
            </a:r>
            <a:r>
              <a:rPr lang="th-TH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ea typeface="Cordia New" panose="020B0304020202020204" pitchFamily="34" charset="-34"/>
                <a:cs typeface="TH Sarabun New" panose="020B0500040200020003" pitchFamily="34" charset="-34"/>
              </a:rPr>
              <a:t>นัฐ</a:t>
            </a:r>
            <a:r>
              <a:rPr lang="th-TH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ea typeface="Cordia New" panose="020B0304020202020204" pitchFamily="34" charset="-34"/>
                <a:cs typeface="TH Sarabun New" panose="020B0500040200020003" pitchFamily="34" charset="-34"/>
              </a:rPr>
              <a:t>วุฒิ  เผือกทอง </a:t>
            </a:r>
            <a:endParaRPr lang="th-TH" sz="3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ea typeface="Cordia New" panose="020B0304020202020204" pitchFamily="34" charset="-34"/>
              <a:cs typeface="TH Sarabun New" panose="020B0500040200020003" pitchFamily="34" charset="-34"/>
            </a:endParaRPr>
          </a:p>
          <a:p>
            <a:pPr marL="1143000" marR="0" indent="228600">
              <a:spcBef>
                <a:spcPts val="0"/>
              </a:spcBef>
              <a:spcAft>
                <a:spcPts val="0"/>
              </a:spcAft>
            </a:pPr>
            <a:r>
              <a:rPr lang="th-TH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ea typeface="Cordia New" panose="020B0304020202020204" pitchFamily="34" charset="-34"/>
                <a:cs typeface="TH Sarabun New" panose="020B0500040200020003" pitchFamily="34" charset="-34"/>
              </a:rPr>
              <a:t>รหัส </a:t>
            </a:r>
            <a:r>
              <a:rPr lang="th-TH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ea typeface="Cordia New" panose="020B0304020202020204" pitchFamily="34" charset="-34"/>
                <a:cs typeface="TH Sarabun New" panose="020B0500040200020003" pitchFamily="34" charset="-34"/>
              </a:rPr>
              <a:t>54215000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ea typeface="Cordia New" panose="020B0304020202020204" pitchFamily="34" charset="-34"/>
                <a:cs typeface="TH Sarabun New" panose="020B0500040200020003" pitchFamily="34" charset="-34"/>
              </a:rPr>
              <a:t>5</a:t>
            </a:r>
          </a:p>
        </p:txBody>
      </p:sp>
      <p:sp>
        <p:nvSpPr>
          <p:cNvPr id="4" name="Rectangle 3"/>
          <p:cNvSpPr/>
          <p:nvPr/>
        </p:nvSpPr>
        <p:spPr>
          <a:xfrm>
            <a:off x="5329057" y="5052310"/>
            <a:ext cx="389561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0" marR="0" indent="228600">
              <a:spcBef>
                <a:spcPts val="0"/>
              </a:spcBef>
              <a:spcAft>
                <a:spcPts val="0"/>
              </a:spcAft>
            </a:pPr>
            <a:r>
              <a:rPr lang="th-TH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ea typeface="Cordia New" panose="020B0304020202020204" pitchFamily="34" charset="-34"/>
                <a:cs typeface="TH Sarabun New" panose="020B0500040200020003" pitchFamily="34" charset="-34"/>
              </a:rPr>
              <a:t>นาย</a:t>
            </a:r>
            <a:r>
              <a:rPr lang="th-TH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ea typeface="Cordia New" panose="020B0304020202020204" pitchFamily="34" charset="-34"/>
                <a:cs typeface="TH Sarabun New" panose="020B0500040200020003" pitchFamily="34" charset="-34"/>
              </a:rPr>
              <a:t>ณัฐ</a:t>
            </a:r>
            <a:r>
              <a:rPr lang="th-TH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ea typeface="Cordia New" panose="020B0304020202020204" pitchFamily="34" charset="-34"/>
                <a:cs typeface="TH Sarabun New" panose="020B0500040200020003" pitchFamily="34" charset="-34"/>
              </a:rPr>
              <a:t>ชัย  สุริยะ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ea typeface="Cordia New" panose="020B0304020202020204" pitchFamily="34" charset="-34"/>
                <a:cs typeface="TH Sarabun New" panose="020B0500040200020003" pitchFamily="34" charset="-34"/>
              </a:rPr>
              <a:t> </a:t>
            </a:r>
            <a:endParaRPr lang="th-TH" sz="3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ea typeface="Cordia New" panose="020B0304020202020204" pitchFamily="34" charset="-34"/>
              <a:cs typeface="TH Sarabun New" panose="020B0500040200020003" pitchFamily="34" charset="-34"/>
            </a:endParaRPr>
          </a:p>
          <a:p>
            <a:pPr marL="1143000" marR="0" indent="228600">
              <a:spcBef>
                <a:spcPts val="0"/>
              </a:spcBef>
              <a:spcAft>
                <a:spcPts val="0"/>
              </a:spcAft>
            </a:pPr>
            <a:r>
              <a:rPr lang="th-TH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ea typeface="Cordia New" panose="020B0304020202020204" pitchFamily="34" charset="-34"/>
                <a:cs typeface="TH Sarabun New" panose="020B0500040200020003" pitchFamily="34" charset="-34"/>
              </a:rPr>
              <a:t>รหัส </a:t>
            </a:r>
            <a:r>
              <a:rPr lang="th-TH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ea typeface="Cordia New" panose="020B0304020202020204" pitchFamily="34" charset="-34"/>
                <a:cs typeface="TH Sarabun New" panose="020B0500040200020003" pitchFamily="34" charset="-34"/>
              </a:rPr>
              <a:t>542150004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ea typeface="Cordia New" panose="020B0304020202020204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2050" name="Picture 2" descr="https://fbcdn-sphotos-a-a.akamaihd.net/hphotos-ak-frc1/1003375_623170514381562_1353274031_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1896910"/>
            <a:ext cx="3585586" cy="4780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1267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50702"/>
            <a:ext cx="8229600" cy="850106"/>
          </a:xfrm>
        </p:spPr>
        <p:txBody>
          <a:bodyPr>
            <a:normAutofit fontScale="90000"/>
          </a:bodyPr>
          <a:lstStyle/>
          <a:p>
            <a:r>
              <a:rPr lang="th-TH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แนวคิดของระบบ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8" name="รูปภาพ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3869" y="764704"/>
            <a:ext cx="1039740" cy="957963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72008" y="6462731"/>
            <a:ext cx="5292080" cy="336447"/>
          </a:xfrm>
          <a:prstGeom prst="rect">
            <a:avLst/>
          </a:prstGeom>
          <a:solidFill>
            <a:srgbClr val="0B3261"/>
          </a:solidFill>
          <a:ln>
            <a:solidFill>
              <a:srgbClr val="0B326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434009" y="1988840"/>
            <a:ext cx="82296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indent="457200" algn="thaiDist">
              <a:spcBef>
                <a:spcPts val="0"/>
              </a:spcBef>
              <a:spcAft>
                <a:spcPts val="0"/>
              </a:spcAft>
            </a:pPr>
            <a:r>
              <a:rPr lang="th-TH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UPC" panose="02020603050405020304" pitchFamily="18" charset="-34"/>
                <a:ea typeface="Cordia New" panose="020B0304020202020204" pitchFamily="34" charset="-34"/>
                <a:cs typeface="TH Sarabun New" panose="020B0500040200020003" pitchFamily="34" charset="-34"/>
              </a:rPr>
              <a:t>การนำเอาเทคโนโลยีคอมพิวเตอร์ที่ทันสมัยมาจัดการกระบวนการทำงานของระบบจัดการครุภัณฑ์ต่ำกว่าเกณฑ์ จะช่วยให้การทำงานของกระบวนการมีความรวดเร็วถูกต้องแม่นยำมากยิ่งขึ้น มีการจัดเก็บข้อมูลต่างๆ ลงในคอมพิวเตอร์จึงทำให้การตรวจสอบ หรือออกรายงานได้ง่ายและมีความรวดเร็ว สามารถตรวจสอบสถานะของครุภัณฑ์ต่ำกว่าเกณฑ์ แต่</a:t>
            </a:r>
            <a:r>
              <a:rPr lang="th-TH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UPC" panose="02020603050405020304" pitchFamily="18" charset="-34"/>
                <a:ea typeface="Cordia New" panose="020B0304020202020204" pitchFamily="34" charset="-34"/>
                <a:cs typeface="TH Sarabun New" panose="020B0500040200020003" pitchFamily="34" charset="-34"/>
              </a:rPr>
              <a:t>ละ</a:t>
            </a:r>
            <a:r>
              <a:rPr lang="th-TH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UPC" panose="02020603050405020304" pitchFamily="18" charset="-34"/>
                <a:ea typeface="Cordia New" panose="020B0304020202020204" pitchFamily="34" charset="-34"/>
                <a:cs typeface="TH Sarabun New" panose="020B0500040200020003" pitchFamily="34" charset="-34"/>
              </a:rPr>
              <a:t>ชิ้นในรายงานประจำปีได้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UPC" panose="02020603050405020304" pitchFamily="18" charset="-34"/>
              <a:ea typeface="Cordia New" panose="020B0304020202020204" pitchFamily="34" charset="-34"/>
              <a:cs typeface="AngsanaUPC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675324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50702"/>
            <a:ext cx="8229600" cy="850106"/>
          </a:xfrm>
        </p:spPr>
        <p:txBody>
          <a:bodyPr>
            <a:normAutofit/>
          </a:bodyPr>
          <a:lstStyle/>
          <a:p>
            <a:r>
              <a:rPr lang="th-TH" sz="3200" b="1" dirty="0"/>
              <a:t>เทคโนโลยีและเทคโนโลยีที่ใช้ในการพัฒนา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8" name="รูปภาพ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764704"/>
            <a:ext cx="1039740" cy="957963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72008" y="6462731"/>
            <a:ext cx="5292080" cy="336447"/>
          </a:xfrm>
          <a:prstGeom prst="rect">
            <a:avLst/>
          </a:prstGeom>
          <a:solidFill>
            <a:srgbClr val="0B3261"/>
          </a:solidFill>
          <a:ln>
            <a:solidFill>
              <a:srgbClr val="0B326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4208" y="2043200"/>
            <a:ext cx="1923726" cy="256496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600" y="2043201"/>
            <a:ext cx="5497894" cy="407713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450515" y="4254225"/>
            <a:ext cx="297911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 err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google</a:t>
            </a:r>
            <a:r>
              <a:rPr lang="en-US" sz="40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 chart </a:t>
            </a:r>
            <a:r>
              <a:rPr lang="en-US" sz="4000" b="1" dirty="0" err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api</a:t>
            </a:r>
            <a:endParaRPr lang="th-TH" sz="4000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3078" name="Picture 6" descr="http://www.planet-source-code.com/vb/2010Redesign/images/LangugeHomePages/Javascript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4608168"/>
            <a:ext cx="1995734" cy="151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8634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56835"/>
            <a:ext cx="8229600" cy="850106"/>
          </a:xfrm>
        </p:spPr>
        <p:txBody>
          <a:bodyPr>
            <a:normAutofit fontScale="90000"/>
          </a:bodyPr>
          <a:lstStyle/>
          <a:p>
            <a:r>
              <a:rPr lang="th-TH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ระบบงานเดิมจัดการครุภัณฑ์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8" name="รูปภาพ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3869" y="670837"/>
            <a:ext cx="1039740" cy="957963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72008" y="6462731"/>
            <a:ext cx="5292080" cy="336447"/>
          </a:xfrm>
          <a:prstGeom prst="rect">
            <a:avLst/>
          </a:prstGeom>
          <a:solidFill>
            <a:srgbClr val="0B3261"/>
          </a:solidFill>
          <a:ln>
            <a:solidFill>
              <a:srgbClr val="0B326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0" name="ลูกศรขวา 4"/>
          <p:cNvSpPr/>
          <p:nvPr/>
        </p:nvSpPr>
        <p:spPr>
          <a:xfrm>
            <a:off x="2491261" y="2527896"/>
            <a:ext cx="720080" cy="72008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รูปภาพ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7290" y="1923477"/>
            <a:ext cx="1835845" cy="183584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3" name="รูปภาพ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006" y="2026778"/>
            <a:ext cx="1265556" cy="1628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5" name="กล่องข้อความ 24"/>
          <p:cNvSpPr txBox="1"/>
          <p:nvPr/>
        </p:nvSpPr>
        <p:spPr>
          <a:xfrm>
            <a:off x="821431" y="3684721"/>
            <a:ext cx="1388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th-TH" sz="2400" dirty="0"/>
              <a:t>หนังสือจาก</a:t>
            </a:r>
            <a:r>
              <a:rPr lang="th-TH" sz="2400" dirty="0" smtClean="0"/>
              <a:t>พัสดุ</a:t>
            </a:r>
            <a:endParaRPr lang="en-US" sz="2400" dirty="0"/>
          </a:p>
        </p:txBody>
      </p:sp>
      <p:sp>
        <p:nvSpPr>
          <p:cNvPr id="36" name="กล่องข้อความ 25"/>
          <p:cNvSpPr txBox="1"/>
          <p:nvPr/>
        </p:nvSpPr>
        <p:spPr>
          <a:xfrm>
            <a:off x="3709335" y="3712304"/>
            <a:ext cx="30155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th-TH" sz="2400" dirty="0"/>
              <a:t>นำ</a:t>
            </a:r>
            <a:r>
              <a:rPr lang="th-TH" sz="2400" dirty="0" smtClean="0"/>
              <a:t>ข้อมูลครุภัณฑ์กรอกลงใน </a:t>
            </a:r>
            <a:r>
              <a:rPr lang="en-US" sz="2400" dirty="0" smtClean="0"/>
              <a:t>Excel</a:t>
            </a:r>
            <a:endParaRPr lang="en-US" sz="2400" dirty="0"/>
          </a:p>
        </p:txBody>
      </p:sp>
      <p:sp>
        <p:nvSpPr>
          <p:cNvPr id="37" name="กล่องข้อความ 28"/>
          <p:cNvSpPr txBox="1"/>
          <p:nvPr/>
        </p:nvSpPr>
        <p:spPr>
          <a:xfrm>
            <a:off x="6852664" y="5847655"/>
            <a:ext cx="15424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th-TH" sz="2400" dirty="0"/>
              <a:t>เขียน เลขครุภัณฑ์</a:t>
            </a:r>
            <a:endParaRPr lang="en-US" sz="2400" dirty="0"/>
          </a:p>
        </p:txBody>
      </p:sp>
      <p:pic>
        <p:nvPicPr>
          <p:cNvPr id="38" name="รูปภาพ 3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21105" y="4623457"/>
            <a:ext cx="1659862" cy="118180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9" name="คำบรรยายภาพแบบวงรี 32"/>
          <p:cNvSpPr/>
          <p:nvPr/>
        </p:nvSpPr>
        <p:spPr>
          <a:xfrm>
            <a:off x="3709335" y="4281969"/>
            <a:ext cx="1737535" cy="1151630"/>
          </a:xfrm>
          <a:prstGeom prst="wedgeEllipseCallout">
            <a:avLst>
              <a:gd name="adj1" fmla="val 106197"/>
              <a:gd name="adj2" fmla="val 4956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dirty="0">
                <a:latin typeface="CordiaUPC" panose="020B0304020202020204" pitchFamily="34" charset="-34"/>
                <a:cs typeface="CordiaUPC" panose="020B0304020202020204" pitchFamily="34" charset="-34"/>
              </a:rPr>
              <a:t>56/01-0101-01</a:t>
            </a:r>
            <a:endParaRPr lang="en-US" dirty="0">
              <a:latin typeface="CordiaUPC" panose="020B0304020202020204" pitchFamily="34" charset="-34"/>
              <a:cs typeface="CordiaUPC" panose="020B0304020202020204" pitchFamily="34" charset="-34"/>
            </a:endParaRPr>
          </a:p>
          <a:p>
            <a:pPr algn="ctr"/>
            <a:endParaRPr lang="en-US" dirty="0"/>
          </a:p>
        </p:txBody>
      </p:sp>
      <p:sp>
        <p:nvSpPr>
          <p:cNvPr id="40" name="ลูกศรขวา 34"/>
          <p:cNvSpPr/>
          <p:nvPr/>
        </p:nvSpPr>
        <p:spPr>
          <a:xfrm rot="5400000">
            <a:off x="7190996" y="3684721"/>
            <a:ext cx="720080" cy="72008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รูปภาพ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49692" y="1965628"/>
            <a:ext cx="706284" cy="70628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57454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56835"/>
            <a:ext cx="8229600" cy="850106"/>
          </a:xfrm>
        </p:spPr>
        <p:txBody>
          <a:bodyPr>
            <a:normAutofit fontScale="90000"/>
          </a:bodyPr>
          <a:lstStyle/>
          <a:p>
            <a:r>
              <a:rPr lang="th-TH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ระบบงานใหม่จัดการครุภัณฑ์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8" name="รูปภาพ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3869" y="670837"/>
            <a:ext cx="1039740" cy="957963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72008" y="6462731"/>
            <a:ext cx="5292080" cy="336447"/>
          </a:xfrm>
          <a:prstGeom prst="rect">
            <a:avLst/>
          </a:prstGeom>
          <a:solidFill>
            <a:srgbClr val="0B3261"/>
          </a:solidFill>
          <a:ln>
            <a:solidFill>
              <a:srgbClr val="0B326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15" name="รูปภาพ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7358" y="4763227"/>
            <a:ext cx="1506381" cy="107253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6" name="คำบรรยายภาพแบบวงรี 2"/>
          <p:cNvSpPr/>
          <p:nvPr/>
        </p:nvSpPr>
        <p:spPr>
          <a:xfrm>
            <a:off x="4327546" y="3964491"/>
            <a:ext cx="1390950" cy="1151630"/>
          </a:xfrm>
          <a:prstGeom prst="wedgeEllipseCallout">
            <a:avLst>
              <a:gd name="adj1" fmla="val 117161"/>
              <a:gd name="adj2" fmla="val 6541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ลูกศรขวา 4"/>
          <p:cNvSpPr/>
          <p:nvPr/>
        </p:nvSpPr>
        <p:spPr>
          <a:xfrm>
            <a:off x="2003455" y="2436453"/>
            <a:ext cx="720080" cy="72008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รูปภาพ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067" y="1787946"/>
            <a:ext cx="1835845" cy="183584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0" name="รูปภาพ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35335"/>
            <a:ext cx="1265556" cy="1628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1" name="กล่องข้อความ 25"/>
          <p:cNvSpPr txBox="1"/>
          <p:nvPr/>
        </p:nvSpPr>
        <p:spPr>
          <a:xfrm>
            <a:off x="2638801" y="3528602"/>
            <a:ext cx="27655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th-TH" sz="2400" dirty="0"/>
              <a:t>นำ</a:t>
            </a:r>
            <a:r>
              <a:rPr lang="th-TH" sz="2400" dirty="0" smtClean="0"/>
              <a:t>ข้อมูลครุภัณฑ์กรอกลงใน ระบบ</a:t>
            </a:r>
            <a:endParaRPr lang="en-US" sz="2400" dirty="0"/>
          </a:p>
        </p:txBody>
      </p:sp>
      <p:sp>
        <p:nvSpPr>
          <p:cNvPr id="22" name="กล่องข้อความ 28"/>
          <p:cNvSpPr txBox="1"/>
          <p:nvPr/>
        </p:nvSpPr>
        <p:spPr>
          <a:xfrm>
            <a:off x="5759632" y="3528602"/>
            <a:ext cx="29622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th-TH" sz="2400" dirty="0" smtClean="0"/>
              <a:t>พิมพ์ เลขครุภัณฑ์</a:t>
            </a:r>
            <a:r>
              <a:rPr lang="th-TH" sz="2000" dirty="0" smtClean="0"/>
              <a:t> พร้อม </a:t>
            </a:r>
            <a:r>
              <a:rPr lang="en-US" sz="2000" dirty="0" smtClean="0"/>
              <a:t>QR Code</a:t>
            </a:r>
            <a:endParaRPr lang="en-US" sz="2000" dirty="0"/>
          </a:p>
        </p:txBody>
      </p:sp>
      <p:sp>
        <p:nvSpPr>
          <p:cNvPr id="23" name="ลูกศรขวา 30"/>
          <p:cNvSpPr/>
          <p:nvPr/>
        </p:nvSpPr>
        <p:spPr>
          <a:xfrm>
            <a:off x="5695917" y="2389695"/>
            <a:ext cx="720080" cy="72008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รูปภาพ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2555" y="2148109"/>
            <a:ext cx="1351692" cy="1351692"/>
          </a:xfrm>
          <a:prstGeom prst="rect">
            <a:avLst/>
          </a:prstGeom>
        </p:spPr>
      </p:pic>
      <p:sp>
        <p:nvSpPr>
          <p:cNvPr id="25" name="ลูกศรขวา 15"/>
          <p:cNvSpPr/>
          <p:nvPr/>
        </p:nvSpPr>
        <p:spPr>
          <a:xfrm rot="5400000">
            <a:off x="6877524" y="3986266"/>
            <a:ext cx="720080" cy="72008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กล่องข้อความ 17"/>
          <p:cNvSpPr txBox="1"/>
          <p:nvPr/>
        </p:nvSpPr>
        <p:spPr>
          <a:xfrm>
            <a:off x="5717199" y="5906327"/>
            <a:ext cx="30355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th-TH" sz="2400" dirty="0" smtClean="0"/>
              <a:t>ติดเลขครุภัณฑ์ พร้อม </a:t>
            </a:r>
            <a:r>
              <a:rPr lang="en-US" sz="2400" dirty="0" smtClean="0"/>
              <a:t>QR Code</a:t>
            </a:r>
            <a:endParaRPr lang="en-US" sz="2400" dirty="0"/>
          </a:p>
        </p:txBody>
      </p:sp>
      <p:pic>
        <p:nvPicPr>
          <p:cNvPr id="27" name="รูปภาพ 21"/>
          <p:cNvPicPr>
            <a:picLocks noChangeAspect="1"/>
          </p:cNvPicPr>
          <p:nvPr/>
        </p:nvPicPr>
        <p:blipFill rotWithShape="1">
          <a:blip r:embed="rId7"/>
          <a:srcRect l="8695" t="47849" r="70592" b="13911"/>
          <a:stretch/>
        </p:blipFill>
        <p:spPr>
          <a:xfrm>
            <a:off x="4711798" y="4197146"/>
            <a:ext cx="648073" cy="5092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4" name="กล่องข้อความ 22"/>
          <p:cNvSpPr txBox="1"/>
          <p:nvPr/>
        </p:nvSpPr>
        <p:spPr>
          <a:xfrm>
            <a:off x="4689075" y="4581708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800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56/01-0101-01</a:t>
            </a:r>
            <a:endParaRPr lang="en-US" sz="800" dirty="0">
              <a:latin typeface="CordiaUPC" panose="020B0304020202020204" pitchFamily="34" charset="-34"/>
              <a:cs typeface="CordiaUPC" panose="020B0304020202020204" pitchFamily="34" charset="-34"/>
            </a:endParaRPr>
          </a:p>
        </p:txBody>
      </p:sp>
      <p:pic>
        <p:nvPicPr>
          <p:cNvPr id="41" name="รูปภาพ 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9629" y="1722579"/>
            <a:ext cx="1230889" cy="915481"/>
          </a:xfrm>
          <a:prstGeom prst="rect">
            <a:avLst/>
          </a:prstGeom>
        </p:spPr>
      </p:pic>
      <p:pic>
        <p:nvPicPr>
          <p:cNvPr id="2050" name="Picture 2" descr="http://www.marblewebsites.co.uk/images/database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693180" y="1801759"/>
            <a:ext cx="807509" cy="76511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8312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56835"/>
            <a:ext cx="8229600" cy="850106"/>
          </a:xfrm>
        </p:spPr>
        <p:txBody>
          <a:bodyPr>
            <a:normAutofit fontScale="90000"/>
          </a:bodyPr>
          <a:lstStyle/>
          <a:p>
            <a:r>
              <a:rPr lang="th-TH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ระบบงานเดิมการตรวจนับ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8" name="รูปภาพ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3869" y="670837"/>
            <a:ext cx="1039740" cy="957963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72008" y="6462731"/>
            <a:ext cx="5292080" cy="336447"/>
          </a:xfrm>
          <a:prstGeom prst="rect">
            <a:avLst/>
          </a:prstGeom>
          <a:solidFill>
            <a:srgbClr val="0B3261"/>
          </a:solidFill>
          <a:ln>
            <a:solidFill>
              <a:srgbClr val="0B326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0" name="ลูกศรขวา 4"/>
          <p:cNvSpPr/>
          <p:nvPr/>
        </p:nvSpPr>
        <p:spPr>
          <a:xfrm>
            <a:off x="2491261" y="2422606"/>
            <a:ext cx="720080" cy="72008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ลูกศรขวา 6"/>
          <p:cNvSpPr/>
          <p:nvPr/>
        </p:nvSpPr>
        <p:spPr>
          <a:xfrm>
            <a:off x="5292080" y="2468006"/>
            <a:ext cx="720080" cy="72008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ลูกศรขวา 7"/>
          <p:cNvSpPr/>
          <p:nvPr/>
        </p:nvSpPr>
        <p:spPr>
          <a:xfrm rot="5400000">
            <a:off x="7212754" y="3864777"/>
            <a:ext cx="720080" cy="72008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ลูกศรขวา 10"/>
          <p:cNvSpPr/>
          <p:nvPr/>
        </p:nvSpPr>
        <p:spPr>
          <a:xfrm rot="10800000">
            <a:off x="5508104" y="4869159"/>
            <a:ext cx="720080" cy="72008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ลูกศรขวา 12"/>
          <p:cNvSpPr/>
          <p:nvPr/>
        </p:nvSpPr>
        <p:spPr>
          <a:xfrm rot="10800000">
            <a:off x="2627784" y="4869160"/>
            <a:ext cx="720080" cy="72008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รูปภาพ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5822" y="2312701"/>
            <a:ext cx="1247995" cy="1247995"/>
          </a:xfrm>
          <a:prstGeom prst="rect">
            <a:avLst/>
          </a:prstGeom>
        </p:spPr>
      </p:pic>
      <p:pic>
        <p:nvPicPr>
          <p:cNvPr id="37" name="รูปภาพ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2701" y="4667702"/>
            <a:ext cx="1142335" cy="114233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8" name="รูปภาพ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3568" y="2135692"/>
            <a:ext cx="1427451" cy="1427451"/>
          </a:xfrm>
          <a:prstGeom prst="rect">
            <a:avLst/>
          </a:prstGeom>
        </p:spPr>
      </p:pic>
      <p:pic>
        <p:nvPicPr>
          <p:cNvPr id="39" name="รูปภาพ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96068" y="4729719"/>
            <a:ext cx="1029556" cy="102955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0" name="รูปภาพ 1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006" y="1921488"/>
            <a:ext cx="1265556" cy="1628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2" name="กล่องข้อความ 24"/>
          <p:cNvSpPr txBox="1"/>
          <p:nvPr/>
        </p:nvSpPr>
        <p:spPr>
          <a:xfrm>
            <a:off x="1215669" y="3550288"/>
            <a:ext cx="1388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th-TH" sz="2400" dirty="0"/>
              <a:t>หนังสือจาก</a:t>
            </a:r>
            <a:r>
              <a:rPr lang="th-TH" sz="2400" dirty="0" smtClean="0"/>
              <a:t>พัสดุ</a:t>
            </a:r>
            <a:endParaRPr lang="en-US" sz="2400" dirty="0"/>
          </a:p>
        </p:txBody>
      </p:sp>
      <p:sp>
        <p:nvSpPr>
          <p:cNvPr id="43" name="กล่องข้อความ 25"/>
          <p:cNvSpPr txBox="1"/>
          <p:nvPr/>
        </p:nvSpPr>
        <p:spPr>
          <a:xfrm>
            <a:off x="3486950" y="3550288"/>
            <a:ext cx="24416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th-TH" sz="2400" dirty="0"/>
              <a:t>นำข้อมูลประจำปี</a:t>
            </a:r>
            <a:r>
              <a:rPr lang="th-TH" sz="2400" dirty="0" smtClean="0"/>
              <a:t>ครุภัณฑ์พิมพ์</a:t>
            </a:r>
            <a:endParaRPr lang="en-US" sz="2400" dirty="0"/>
          </a:p>
        </p:txBody>
      </p:sp>
      <p:sp>
        <p:nvSpPr>
          <p:cNvPr id="44" name="กล่องข้อความ 26"/>
          <p:cNvSpPr txBox="1"/>
          <p:nvPr/>
        </p:nvSpPr>
        <p:spPr>
          <a:xfrm>
            <a:off x="6958308" y="3514756"/>
            <a:ext cx="17796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th-TH" sz="2400" dirty="0"/>
              <a:t>นำเอกสารไปตรวจ</a:t>
            </a:r>
            <a:r>
              <a:rPr lang="th-TH" sz="2400" dirty="0" smtClean="0"/>
              <a:t>นับ</a:t>
            </a:r>
            <a:endParaRPr lang="en-US" sz="2400" dirty="0"/>
          </a:p>
        </p:txBody>
      </p:sp>
      <p:sp>
        <p:nvSpPr>
          <p:cNvPr id="45" name="กล่องข้อความ 27"/>
          <p:cNvSpPr txBox="1"/>
          <p:nvPr/>
        </p:nvSpPr>
        <p:spPr>
          <a:xfrm>
            <a:off x="6886077" y="5740668"/>
            <a:ext cx="1672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th-TH" sz="2400" dirty="0"/>
              <a:t>สรุปผลการตรวจ</a:t>
            </a:r>
            <a:r>
              <a:rPr lang="th-TH" sz="2400" dirty="0" smtClean="0"/>
              <a:t>นับ</a:t>
            </a:r>
            <a:endParaRPr lang="en-US" sz="2400" dirty="0"/>
          </a:p>
        </p:txBody>
      </p:sp>
      <p:sp>
        <p:nvSpPr>
          <p:cNvPr id="46" name="กล่องข้อความ 28"/>
          <p:cNvSpPr txBox="1"/>
          <p:nvPr/>
        </p:nvSpPr>
        <p:spPr>
          <a:xfrm>
            <a:off x="3887064" y="5740668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th-TH" sz="2400" dirty="0"/>
              <a:t>นำเอกสาร </a:t>
            </a:r>
            <a:r>
              <a:rPr lang="th-TH" sz="2400" dirty="0" smtClean="0"/>
              <a:t>ส่ง</a:t>
            </a:r>
            <a:endParaRPr lang="en-US" sz="2400" dirty="0"/>
          </a:p>
        </p:txBody>
      </p:sp>
      <p:pic>
        <p:nvPicPr>
          <p:cNvPr id="47" name="รูปภาพ 2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4581128"/>
            <a:ext cx="1053546" cy="126776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20753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56835"/>
            <a:ext cx="8229600" cy="850106"/>
          </a:xfrm>
        </p:spPr>
        <p:txBody>
          <a:bodyPr>
            <a:normAutofit fontScale="90000"/>
          </a:bodyPr>
          <a:lstStyle/>
          <a:p>
            <a:r>
              <a:rPr lang="th-TH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ระบบงานใหม่การตรวจนับ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8" name="รูปภาพ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3869" y="670837"/>
            <a:ext cx="1039740" cy="957963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72008" y="6462731"/>
            <a:ext cx="5292080" cy="336447"/>
          </a:xfrm>
          <a:prstGeom prst="rect">
            <a:avLst/>
          </a:prstGeom>
          <a:solidFill>
            <a:srgbClr val="0B3261"/>
          </a:solidFill>
          <a:ln>
            <a:solidFill>
              <a:srgbClr val="0B326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1" name="ลูกศรขวา 4"/>
          <p:cNvSpPr/>
          <p:nvPr/>
        </p:nvSpPr>
        <p:spPr>
          <a:xfrm>
            <a:off x="2569898" y="2447163"/>
            <a:ext cx="720080" cy="72008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ลูกศรขวา 7"/>
          <p:cNvSpPr/>
          <p:nvPr/>
        </p:nvSpPr>
        <p:spPr>
          <a:xfrm rot="5400000">
            <a:off x="6873442" y="3807206"/>
            <a:ext cx="720080" cy="72008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ลูกศรขวา 10"/>
          <p:cNvSpPr/>
          <p:nvPr/>
        </p:nvSpPr>
        <p:spPr>
          <a:xfrm rot="10800000">
            <a:off x="5292080" y="4552521"/>
            <a:ext cx="720080" cy="72008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ลูกศรขวา 12"/>
          <p:cNvSpPr/>
          <p:nvPr/>
        </p:nvSpPr>
        <p:spPr>
          <a:xfrm rot="10800000">
            <a:off x="2491261" y="4581128"/>
            <a:ext cx="720080" cy="72008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5" name="รูปภาพ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2411" y="4627772"/>
            <a:ext cx="1203392" cy="120339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6" name="รูปภาพ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3338" y="4689789"/>
            <a:ext cx="1084584" cy="108458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7" name="รูปภาพ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260" y="4426190"/>
            <a:ext cx="1109857" cy="133552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8" name="รูปภาพ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260" y="1937935"/>
            <a:ext cx="1265556" cy="1628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9" name="รูปภาพ 1"/>
          <p:cNvPicPr>
            <a:picLocks noChangeAspect="1"/>
          </p:cNvPicPr>
          <p:nvPr/>
        </p:nvPicPr>
        <p:blipFill rotWithShape="1">
          <a:blip r:embed="rId7"/>
          <a:srcRect l="1665" t="27392" r="-1665" b="1"/>
          <a:stretch/>
        </p:blipFill>
        <p:spPr>
          <a:xfrm>
            <a:off x="3766526" y="2046539"/>
            <a:ext cx="4324785" cy="133605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0" name="กล่องข้อความ 2"/>
          <p:cNvSpPr txBox="1"/>
          <p:nvPr/>
        </p:nvSpPr>
        <p:spPr>
          <a:xfrm>
            <a:off x="4140469" y="2923143"/>
            <a:ext cx="7841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1100" dirty="0" smtClean="0">
                <a:solidFill>
                  <a:srgbClr val="000099"/>
                </a:solidFill>
                <a:latin typeface="CordiaUPC" panose="020B0304020202020204" pitchFamily="34" charset="-34"/>
                <a:cs typeface="CordiaUPC" panose="020B0304020202020204" pitchFamily="34" charset="-34"/>
              </a:rPr>
              <a:t>56/01-0101-01</a:t>
            </a:r>
            <a:endParaRPr lang="en-US" sz="1100" dirty="0">
              <a:solidFill>
                <a:srgbClr val="000099"/>
              </a:solidFill>
              <a:latin typeface="CordiaUPC" panose="020B0304020202020204" pitchFamily="34" charset="-34"/>
              <a:cs typeface="CordiaUPC" panose="020B0304020202020204" pitchFamily="34" charset="-34"/>
            </a:endParaRPr>
          </a:p>
        </p:txBody>
      </p:sp>
      <p:sp>
        <p:nvSpPr>
          <p:cNvPr id="61" name="กล่องข้อความ 13"/>
          <p:cNvSpPr txBox="1"/>
          <p:nvPr/>
        </p:nvSpPr>
        <p:spPr>
          <a:xfrm>
            <a:off x="879294" y="3596300"/>
            <a:ext cx="1388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th-TH" sz="2400" dirty="0"/>
              <a:t>หนังสือจาก</a:t>
            </a:r>
            <a:r>
              <a:rPr lang="th-TH" sz="2400" dirty="0" smtClean="0"/>
              <a:t>พัสดุ</a:t>
            </a:r>
            <a:endParaRPr lang="en-US" sz="2400" dirty="0"/>
          </a:p>
        </p:txBody>
      </p:sp>
      <p:sp>
        <p:nvSpPr>
          <p:cNvPr id="62" name="กล่องข้อความ 15"/>
          <p:cNvSpPr txBox="1"/>
          <p:nvPr/>
        </p:nvSpPr>
        <p:spPr>
          <a:xfrm>
            <a:off x="3851254" y="3345541"/>
            <a:ext cx="3657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th-TH" sz="2400" dirty="0" smtClean="0"/>
              <a:t>ตรวจนับครุภัณฑ์ประจำปี ด้วย </a:t>
            </a:r>
            <a:r>
              <a:rPr lang="en-US" sz="2400" dirty="0" smtClean="0"/>
              <a:t>QR Code</a:t>
            </a:r>
            <a:endParaRPr lang="en-US" sz="2400" dirty="0"/>
          </a:p>
        </p:txBody>
      </p:sp>
      <p:sp>
        <p:nvSpPr>
          <p:cNvPr id="63" name="กล่องข้อความ 21"/>
          <p:cNvSpPr txBox="1"/>
          <p:nvPr/>
        </p:nvSpPr>
        <p:spPr>
          <a:xfrm>
            <a:off x="6291979" y="5754236"/>
            <a:ext cx="1672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th-TH" sz="2400" dirty="0"/>
              <a:t>สรุปผลการตรวจ</a:t>
            </a:r>
            <a:r>
              <a:rPr lang="th-TH" sz="2400" dirty="0" smtClean="0"/>
              <a:t>นับ</a:t>
            </a:r>
            <a:endParaRPr lang="en-US" sz="2400" dirty="0"/>
          </a:p>
        </p:txBody>
      </p:sp>
      <p:sp>
        <p:nvSpPr>
          <p:cNvPr id="64" name="กล่องข้อความ 22"/>
          <p:cNvSpPr txBox="1"/>
          <p:nvPr/>
        </p:nvSpPr>
        <p:spPr>
          <a:xfrm>
            <a:off x="3621622" y="5739859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th-TH" sz="2400" dirty="0"/>
              <a:t>นำเอกสาร </a:t>
            </a:r>
            <a:r>
              <a:rPr lang="th-TH" sz="2400" dirty="0" smtClean="0"/>
              <a:t>ส่ง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54308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Metro">
      <a:dk1>
        <a:srgbClr val="FFFFFF"/>
      </a:dk1>
      <a:lt1>
        <a:srgbClr val="1F497D"/>
      </a:lt1>
      <a:dk2>
        <a:srgbClr val="FFFFFF"/>
      </a:dk2>
      <a:lt2>
        <a:srgbClr val="1F497D"/>
      </a:lt2>
      <a:accent1>
        <a:srgbClr val="E8402E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C6D9F0"/>
      </a:folHlink>
    </a:clrScheme>
    <a:fontScheme name="Metro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489</TotalTime>
  <Words>490</Words>
  <Application>Microsoft Office PowerPoint</Application>
  <PresentationFormat>On-screen Show (4:3)</PresentationFormat>
  <Paragraphs>104</Paragraphs>
  <Slides>16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Angsana New</vt:lpstr>
      <vt:lpstr>AngsanaUPC</vt:lpstr>
      <vt:lpstr>Arial</vt:lpstr>
      <vt:lpstr>Calibri</vt:lpstr>
      <vt:lpstr>Cordia New</vt:lpstr>
      <vt:lpstr>CordiaUPC</vt:lpstr>
      <vt:lpstr>Segoe UI</vt:lpstr>
      <vt:lpstr>Segoe UI Light</vt:lpstr>
      <vt:lpstr>TH Sarabun New</vt:lpstr>
      <vt:lpstr>Office Theme</vt:lpstr>
      <vt:lpstr>ระบบจัดการครุภัณฑ์ </vt:lpstr>
      <vt:lpstr>อาจารย์ที่ปรึกษาโครงงาน</vt:lpstr>
      <vt:lpstr>ผู้พัฒนาระบบ</vt:lpstr>
      <vt:lpstr>แนวคิดของระบบ</vt:lpstr>
      <vt:lpstr>เทคโนโลยีและเทคโนโลยีที่ใช้ในการพัฒนา</vt:lpstr>
      <vt:lpstr>ระบบงานเดิมจัดการครุภัณฑ์</vt:lpstr>
      <vt:lpstr>ระบบงานใหม่จัดการครุภัณฑ์</vt:lpstr>
      <vt:lpstr>ระบบงานเดิมการตรวจนับ</vt:lpstr>
      <vt:lpstr>ระบบงานใหม่การตรวจนับ</vt:lpstr>
      <vt:lpstr>ขอบเขตของโครงงาน</vt:lpstr>
      <vt:lpstr>ขอบเขตของโครงงาน</vt:lpstr>
      <vt:lpstr>PowerPoint Presentation</vt:lpstr>
      <vt:lpstr>กระบวนการผลิตซอฟต์แวร์</vt:lpstr>
      <vt:lpstr>สาธิตการใช้งานระบบ</vt:lpstr>
      <vt:lpstr>สรุปผลการดำเนินงานโครงงาน</vt:lpstr>
      <vt:lpstr>PowerPoint Presentation</vt:lpstr>
    </vt:vector>
  </TitlesOfParts>
  <Company>SAINT-GOBAIN 1.7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Alesandra Blakeston</dc:creator>
  <cp:lastModifiedBy>BTaun s</cp:lastModifiedBy>
  <cp:revision>62</cp:revision>
  <dcterms:created xsi:type="dcterms:W3CDTF">2013-06-03T12:57:42Z</dcterms:created>
  <dcterms:modified xsi:type="dcterms:W3CDTF">2013-09-27T04:50:36Z</dcterms:modified>
</cp:coreProperties>
</file>