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sldIdLst>
    <p:sldId id="256" r:id="rId2"/>
    <p:sldId id="257" r:id="rId3"/>
    <p:sldId id="266" r:id="rId4"/>
    <p:sldId id="258" r:id="rId5"/>
    <p:sldId id="276" r:id="rId6"/>
    <p:sldId id="259" r:id="rId7"/>
    <p:sldId id="269" r:id="rId8"/>
    <p:sldId id="270" r:id="rId9"/>
    <p:sldId id="275" r:id="rId10"/>
    <p:sldId id="271" r:id="rId11"/>
    <p:sldId id="278" r:id="rId12"/>
    <p:sldId id="277" r:id="rId13"/>
    <p:sldId id="272" r:id="rId14"/>
    <p:sldId id="273" r:id="rId15"/>
    <p:sldId id="267" r:id="rId16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ส่วนเริ่มต้น" id="{EF05CF07-605E-4C88-BF93-575FC99FB89E}">
          <p14:sldIdLst>
            <p14:sldId id="256"/>
            <p14:sldId id="257"/>
            <p14:sldId id="266"/>
            <p14:sldId id="258"/>
            <p14:sldId id="276"/>
            <p14:sldId id="259"/>
            <p14:sldId id="269"/>
            <p14:sldId id="270"/>
            <p14:sldId id="275"/>
            <p14:sldId id="271"/>
            <p14:sldId id="278"/>
            <p14:sldId id="277"/>
            <p14:sldId id="272"/>
            <p14:sldId id="273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23" autoAdjust="0"/>
  </p:normalViewPr>
  <p:slideViewPr>
    <p:cSldViewPr>
      <p:cViewPr varScale="1">
        <p:scale>
          <a:sx n="95" d="100"/>
          <a:sy n="95" d="100"/>
        </p:scale>
        <p:origin x="206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954E-73A9-49C7-9E05-DC483153382F}" type="datetimeFigureOut">
              <a:rPr lang="en-US" smtClean="0"/>
              <a:t>9/1/2013</a:t>
            </a:fld>
            <a:endParaRPr lang="en-US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78821-15FC-4974-B9B3-C97768AE8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4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78821-15FC-4974-B9B3-C97768AE87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80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78821-15FC-4974-B9B3-C97768AE87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83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th-TH" dirty="0" smtClean="0"/>
              <a:t>มีหนังสือจากพัสดุ</a:t>
            </a:r>
            <a:r>
              <a:rPr lang="th-TH" baseline="0" dirty="0" smtClean="0"/>
              <a:t> </a:t>
            </a:r>
            <a:r>
              <a:rPr lang="en-US" baseline="0" dirty="0" err="1" smtClean="0"/>
              <a:t>cmru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2. </a:t>
            </a:r>
            <a:r>
              <a:rPr lang="th-TH" baseline="0" dirty="0" smtClean="0"/>
              <a:t>นำข้อมูลประจำปีครุ</a:t>
            </a:r>
            <a:r>
              <a:rPr lang="th-TH" baseline="0" dirty="0" err="1" smtClean="0"/>
              <a:t>ภันฑ์</a:t>
            </a:r>
            <a:r>
              <a:rPr lang="th-TH" baseline="0" dirty="0" smtClean="0"/>
              <a:t>พิมพ์</a:t>
            </a:r>
          </a:p>
          <a:p>
            <a:r>
              <a:rPr lang="th-TH" baseline="0" dirty="0" smtClean="0"/>
              <a:t>3. นำเอกสาร </a:t>
            </a:r>
            <a:r>
              <a:rPr lang="th-TH" baseline="0" dirty="0" err="1" smtClean="0"/>
              <a:t>ที่ป</a:t>
            </a:r>
            <a:r>
              <a:rPr lang="th-TH" baseline="0" dirty="0" smtClean="0"/>
              <a:t>ริ้น ไปตรวจนับ</a:t>
            </a:r>
          </a:p>
          <a:p>
            <a:r>
              <a:rPr lang="th-TH" baseline="0" dirty="0" smtClean="0"/>
              <a:t>4. สรุปผลการตรวจนับ</a:t>
            </a:r>
          </a:p>
          <a:p>
            <a:r>
              <a:rPr lang="th-TH" baseline="0" dirty="0" smtClean="0"/>
              <a:t>5. นำส่งไป </a:t>
            </a:r>
            <a:r>
              <a:rPr lang="en-US" baseline="0" dirty="0" err="1" smtClean="0"/>
              <a:t>cmru</a:t>
            </a:r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78821-15FC-4974-B9B3-C97768AE87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32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th-TH" dirty="0" smtClean="0"/>
              <a:t>มีหนังสือจากพัสดุ</a:t>
            </a:r>
            <a:r>
              <a:rPr lang="th-TH" baseline="0" dirty="0" smtClean="0"/>
              <a:t> </a:t>
            </a:r>
            <a:r>
              <a:rPr lang="en-US" baseline="0" dirty="0" err="1" smtClean="0"/>
              <a:t>cmru</a:t>
            </a:r>
            <a:r>
              <a:rPr lang="en-US" baseline="0" dirty="0" smtClean="0"/>
              <a:t> </a:t>
            </a:r>
          </a:p>
          <a:p>
            <a:pPr marL="228600" indent="-228600">
              <a:buAutoNum type="arabicPeriod"/>
            </a:pPr>
            <a:r>
              <a:rPr lang="th-TH" baseline="0" dirty="0" smtClean="0"/>
              <a:t>ตรวจนับ ๐</a:t>
            </a:r>
            <a:r>
              <a:rPr lang="en-US" baseline="0" dirty="0" smtClean="0"/>
              <a:t>r code</a:t>
            </a:r>
          </a:p>
          <a:p>
            <a:r>
              <a:rPr lang="en-US" baseline="0" dirty="0" smtClean="0"/>
              <a:t>3</a:t>
            </a:r>
            <a:r>
              <a:rPr lang="th-TH" baseline="0" dirty="0" smtClean="0"/>
              <a:t>. สรุปผลการตรวจนับ</a:t>
            </a:r>
          </a:p>
          <a:p>
            <a:r>
              <a:rPr lang="en-US" baseline="0" dirty="0" smtClean="0"/>
              <a:t>4</a:t>
            </a:r>
            <a:r>
              <a:rPr lang="th-TH" baseline="0" dirty="0" smtClean="0"/>
              <a:t>. นำส่งไป </a:t>
            </a:r>
            <a:r>
              <a:rPr lang="en-US" baseline="0" dirty="0" err="1" smtClean="0"/>
              <a:t>cmru</a:t>
            </a:r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78821-15FC-4974-B9B3-C97768AE87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4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13299FD6-637B-4F4B-A2A1-66F57D83064C}" type="datetimeFigureOut">
              <a:rPr lang="th-TH" smtClean="0"/>
              <a:pPr/>
              <a:t>01/09/56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212D6E3A-B644-4A4F-BC2A-D531B55850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35879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9FD6-637B-4F4B-A2A1-66F57D83064C}" type="datetimeFigureOut">
              <a:rPr lang="th-TH" smtClean="0"/>
              <a:pPr/>
              <a:t>01/09/56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6E3A-B644-4A4F-BC2A-D531B55850BA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761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9FD6-637B-4F4B-A2A1-66F57D83064C}" type="datetimeFigureOut">
              <a:rPr lang="th-TH" smtClean="0"/>
              <a:pPr/>
              <a:t>01/09/56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6E3A-B644-4A4F-BC2A-D531B55850BA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1887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9FD6-637B-4F4B-A2A1-66F57D83064C}" type="datetimeFigureOut">
              <a:rPr lang="th-TH" smtClean="0"/>
              <a:pPr/>
              <a:t>01/09/56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6E3A-B644-4A4F-BC2A-D531B55850BA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8736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9FD6-637B-4F4B-A2A1-66F57D83064C}" type="datetimeFigureOut">
              <a:rPr lang="th-TH" smtClean="0"/>
              <a:pPr/>
              <a:t>01/09/56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6E3A-B644-4A4F-BC2A-D531B55850BA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60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9FD6-637B-4F4B-A2A1-66F57D83064C}" type="datetimeFigureOut">
              <a:rPr lang="th-TH" smtClean="0"/>
              <a:pPr/>
              <a:t>01/09/56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6E3A-B644-4A4F-BC2A-D531B55850BA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853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9FD6-637B-4F4B-A2A1-66F57D83064C}" type="datetimeFigureOut">
              <a:rPr lang="th-TH" smtClean="0"/>
              <a:pPr/>
              <a:t>01/09/56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6E3A-B644-4A4F-BC2A-D531B55850BA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9330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9FD6-637B-4F4B-A2A1-66F57D83064C}" type="datetimeFigureOut">
              <a:rPr lang="th-TH" smtClean="0"/>
              <a:pPr/>
              <a:t>01/09/56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6E3A-B644-4A4F-BC2A-D531B55850BA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016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9FD6-637B-4F4B-A2A1-66F57D83064C}" type="datetimeFigureOut">
              <a:rPr lang="th-TH" smtClean="0"/>
              <a:pPr/>
              <a:t>01/09/56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6E3A-B644-4A4F-BC2A-D531B55850BA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2017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13299FD6-637B-4F4B-A2A1-66F57D83064C}" type="datetimeFigureOut">
              <a:rPr lang="th-TH" smtClean="0"/>
              <a:pPr/>
              <a:t>01/09/56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212D6E3A-B644-4A4F-BC2A-D531B55850BA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469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9FD6-637B-4F4B-A2A1-66F57D83064C}" type="datetimeFigureOut">
              <a:rPr lang="th-TH" smtClean="0"/>
              <a:pPr/>
              <a:t>01/09/56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212D6E3A-B644-4A4F-BC2A-D531B55850BA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6874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9FD6-637B-4F4B-A2A1-66F57D83064C}" type="datetimeFigureOut">
              <a:rPr lang="th-TH" smtClean="0"/>
              <a:pPr/>
              <a:t>01/09/56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6E3A-B644-4A4F-BC2A-D531B55850BA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451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9FD6-637B-4F4B-A2A1-66F57D83064C}" type="datetimeFigureOut">
              <a:rPr lang="th-TH" smtClean="0"/>
              <a:pPr/>
              <a:t>01/09/56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6E3A-B644-4A4F-BC2A-D531B55850BA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489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9FD6-637B-4F4B-A2A1-66F57D83064C}" type="datetimeFigureOut">
              <a:rPr lang="th-TH" smtClean="0"/>
              <a:pPr/>
              <a:t>01/09/56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6E3A-B644-4A4F-BC2A-D531B55850BA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2308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9FD6-637B-4F4B-A2A1-66F57D83064C}" type="datetimeFigureOut">
              <a:rPr lang="th-TH" smtClean="0"/>
              <a:pPr/>
              <a:t>01/09/56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6E3A-B644-4A4F-BC2A-D531B55850BA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08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9FD6-637B-4F4B-A2A1-66F57D83064C}" type="datetimeFigureOut">
              <a:rPr lang="th-TH" smtClean="0"/>
              <a:pPr/>
              <a:t>01/09/56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6E3A-B644-4A4F-BC2A-D531B55850BA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615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9FD6-637B-4F4B-A2A1-66F57D83064C}" type="datetimeFigureOut">
              <a:rPr lang="th-TH" smtClean="0"/>
              <a:pPr/>
              <a:t>01/09/56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6E3A-B644-4A4F-BC2A-D531B55850BA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0484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299FD6-637B-4F4B-A2A1-66F57D83064C}" type="datetimeFigureOut">
              <a:rPr lang="th-TH" smtClean="0"/>
              <a:pPr/>
              <a:t>01/09/56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2D6E3A-B644-4A4F-BC2A-D531B55850BA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953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4544087" y="2852936"/>
            <a:ext cx="3657600" cy="1548661"/>
          </a:xfrm>
        </p:spPr>
        <p:txBody>
          <a:bodyPr>
            <a:noAutofit/>
          </a:bodyPr>
          <a:lstStyle/>
          <a:p>
            <a:pPr algn="ctr"/>
            <a:r>
              <a:rPr lang="th-TH" sz="4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ระบบจัดการครุภัณฑ์ </a:t>
            </a:r>
          </a:p>
          <a:p>
            <a:pPr algn="ctr"/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มูลค่าต่ำกว่าเกณฑ์ออนไลน์ </a:t>
            </a:r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th-T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สำหรับ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h-TH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วิทยาลัย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แม่ฮ่องสอน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มหาวิทยาลัยราช</a:t>
            </a:r>
            <a:r>
              <a:rPr lang="th-TH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ภัฏ</a:t>
            </a: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เชียงใหม่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32656"/>
            <a:ext cx="2170180" cy="1999492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994928"/>
            <a:ext cx="3323861" cy="2492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4036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ลูกศรขวา 4"/>
          <p:cNvSpPr/>
          <p:nvPr/>
        </p:nvSpPr>
        <p:spPr>
          <a:xfrm>
            <a:off x="2491261" y="1916832"/>
            <a:ext cx="720080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รูปภาพ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873" y="1268325"/>
            <a:ext cx="1835845" cy="18358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รูปภาพ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795" y="1478823"/>
            <a:ext cx="706284" cy="7062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รูปภาพ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06" y="1415714"/>
            <a:ext cx="1265556" cy="1628800"/>
          </a:xfrm>
          <a:prstGeom prst="rect">
            <a:avLst/>
          </a:prstGeom>
        </p:spPr>
      </p:pic>
      <p:sp>
        <p:nvSpPr>
          <p:cNvPr id="20" name="ชื่อเรื่องรอง 2"/>
          <p:cNvSpPr txBox="1">
            <a:spLocks/>
          </p:cNvSpPr>
          <p:nvPr/>
        </p:nvSpPr>
        <p:spPr>
          <a:xfrm>
            <a:off x="4724399" y="0"/>
            <a:ext cx="3352801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ctr">
              <a:buNone/>
            </a:pPr>
            <a:r>
              <a:rPr lang="th-TH" sz="3200" b="1" dirty="0" smtClean="0">
                <a:solidFill>
                  <a:schemeClr val="bg1">
                    <a:lumMod val="95000"/>
                  </a:schemeClr>
                </a:solidFill>
              </a:rPr>
              <a:t>ระบบจัดการครุภัณฑ์ </a:t>
            </a:r>
          </a:p>
        </p:txBody>
      </p:sp>
      <p:sp>
        <p:nvSpPr>
          <p:cNvPr id="21" name="กล่องข้อความ 20"/>
          <p:cNvSpPr txBox="1"/>
          <p:nvPr/>
        </p:nvSpPr>
        <p:spPr>
          <a:xfrm>
            <a:off x="2582380" y="582282"/>
            <a:ext cx="37898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ระบบงานเดิมจัดการครุภัณฑ์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กล่องข้อความ 24"/>
          <p:cNvSpPr txBox="1"/>
          <p:nvPr/>
        </p:nvSpPr>
        <p:spPr>
          <a:xfrm>
            <a:off x="1085501" y="3044514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/>
              <a:t>หนังสือจาก</a:t>
            </a:r>
            <a:r>
              <a:rPr lang="th-TH" sz="2400" dirty="0" smtClean="0"/>
              <a:t>พัสดุ</a:t>
            </a:r>
            <a:endParaRPr lang="en-US" sz="2400" dirty="0"/>
          </a:p>
        </p:txBody>
      </p:sp>
      <p:sp>
        <p:nvSpPr>
          <p:cNvPr id="26" name="กล่องข้อความ 25"/>
          <p:cNvSpPr txBox="1"/>
          <p:nvPr/>
        </p:nvSpPr>
        <p:spPr>
          <a:xfrm>
            <a:off x="3477584" y="3008982"/>
            <a:ext cx="3015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/>
              <a:t>นำ</a:t>
            </a:r>
            <a:r>
              <a:rPr lang="th-TH" sz="2400" dirty="0" smtClean="0"/>
              <a:t>ข้อมูล</a:t>
            </a:r>
            <a:r>
              <a:rPr lang="th-TH" sz="2400" dirty="0" smtClean="0"/>
              <a:t>ครุภัณฑ์</a:t>
            </a:r>
            <a:r>
              <a:rPr lang="th-TH" sz="2400" dirty="0" smtClean="0"/>
              <a:t>กรอกลงใน </a:t>
            </a:r>
            <a:r>
              <a:rPr lang="en-US" sz="2400" dirty="0" smtClean="0"/>
              <a:t>Excel</a:t>
            </a:r>
            <a:endParaRPr lang="en-US" sz="2400" dirty="0"/>
          </a:p>
        </p:txBody>
      </p:sp>
      <p:sp>
        <p:nvSpPr>
          <p:cNvPr id="29" name="กล่องข้อความ 28"/>
          <p:cNvSpPr txBox="1"/>
          <p:nvPr/>
        </p:nvSpPr>
        <p:spPr>
          <a:xfrm>
            <a:off x="7110571" y="6237312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/>
              <a:t>เขียน เลขครุภัณฑ์</a:t>
            </a:r>
            <a:endParaRPr lang="en-US" sz="2400" dirty="0"/>
          </a:p>
        </p:txBody>
      </p:sp>
      <p:pic>
        <p:nvPicPr>
          <p:cNvPr id="32" name="รูปภาพ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4492" y="4447273"/>
            <a:ext cx="2379942" cy="1694497"/>
          </a:xfrm>
          <a:prstGeom prst="rect">
            <a:avLst/>
          </a:prstGeom>
        </p:spPr>
      </p:pic>
      <p:sp>
        <p:nvSpPr>
          <p:cNvPr id="33" name="คำบรรยายภาพแบบวงรี 32"/>
          <p:cNvSpPr/>
          <p:nvPr/>
        </p:nvSpPr>
        <p:spPr>
          <a:xfrm>
            <a:off x="4434886" y="3790213"/>
            <a:ext cx="1390950" cy="1151630"/>
          </a:xfrm>
          <a:prstGeom prst="wedgeEllipseCallout">
            <a:avLst>
              <a:gd name="adj1" fmla="val 106197"/>
              <a:gd name="adj2" fmla="val 49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กล่องข้อความ 33"/>
          <p:cNvSpPr txBox="1"/>
          <p:nvPr/>
        </p:nvSpPr>
        <p:spPr>
          <a:xfrm>
            <a:off x="4576331" y="4171411"/>
            <a:ext cx="1116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56/01-0101-01</a:t>
            </a:r>
            <a:endParaRPr lang="en-US" sz="1600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35" name="ลูกศรขวา 34"/>
          <p:cNvSpPr/>
          <p:nvPr/>
        </p:nvSpPr>
        <p:spPr>
          <a:xfrm rot="5400000">
            <a:off x="7136674" y="3146139"/>
            <a:ext cx="720080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4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492" y="4447273"/>
            <a:ext cx="2379942" cy="1694497"/>
          </a:xfrm>
          <a:prstGeom prst="rect">
            <a:avLst/>
          </a:prstGeom>
        </p:spPr>
      </p:pic>
      <p:sp>
        <p:nvSpPr>
          <p:cNvPr id="3" name="คำบรรยายภาพแบบวงรี 2"/>
          <p:cNvSpPr/>
          <p:nvPr/>
        </p:nvSpPr>
        <p:spPr>
          <a:xfrm>
            <a:off x="4792773" y="3352573"/>
            <a:ext cx="1390950" cy="1151630"/>
          </a:xfrm>
          <a:prstGeom prst="wedgeEllipseCallout">
            <a:avLst>
              <a:gd name="adj1" fmla="val 83786"/>
              <a:gd name="adj2" fmla="val 910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ลูกศรขวา 4"/>
          <p:cNvSpPr/>
          <p:nvPr/>
        </p:nvSpPr>
        <p:spPr>
          <a:xfrm>
            <a:off x="2491261" y="1916832"/>
            <a:ext cx="720080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รูปภาพ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873" y="1268325"/>
            <a:ext cx="1835845" cy="18358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รูปภาพ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795" y="1478823"/>
            <a:ext cx="706284" cy="7062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รูปภาพ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06" y="1415714"/>
            <a:ext cx="1265556" cy="1628800"/>
          </a:xfrm>
          <a:prstGeom prst="rect">
            <a:avLst/>
          </a:prstGeom>
        </p:spPr>
      </p:pic>
      <p:sp>
        <p:nvSpPr>
          <p:cNvPr id="21" name="กล่องข้อความ 20"/>
          <p:cNvSpPr txBox="1"/>
          <p:nvPr/>
        </p:nvSpPr>
        <p:spPr>
          <a:xfrm>
            <a:off x="2582380" y="582282"/>
            <a:ext cx="3828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ระบบงานใหม่จัดการครุภัณฑ์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กล่องข้อความ 24"/>
          <p:cNvSpPr txBox="1"/>
          <p:nvPr/>
        </p:nvSpPr>
        <p:spPr>
          <a:xfrm>
            <a:off x="1085501" y="3044514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/>
              <a:t>หนังสือจาก</a:t>
            </a:r>
            <a:r>
              <a:rPr lang="th-TH" sz="2400" dirty="0" smtClean="0"/>
              <a:t>พัสดุ</a:t>
            </a:r>
            <a:endParaRPr lang="en-US" sz="2400" dirty="0"/>
          </a:p>
        </p:txBody>
      </p:sp>
      <p:sp>
        <p:nvSpPr>
          <p:cNvPr id="26" name="กล่องข้อความ 25"/>
          <p:cNvSpPr txBox="1"/>
          <p:nvPr/>
        </p:nvSpPr>
        <p:spPr>
          <a:xfrm>
            <a:off x="3126607" y="3008981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/>
              <a:t>นำ</a:t>
            </a:r>
            <a:r>
              <a:rPr lang="th-TH" sz="2400" dirty="0" smtClean="0"/>
              <a:t>ข้อมูล</a:t>
            </a:r>
            <a:r>
              <a:rPr lang="th-TH" sz="2400" dirty="0" smtClean="0"/>
              <a:t>ครุภัณฑ์</a:t>
            </a:r>
            <a:r>
              <a:rPr lang="th-TH" sz="2400" dirty="0" smtClean="0"/>
              <a:t>กรอกลงใน ระบบ</a:t>
            </a:r>
            <a:endParaRPr lang="en-US" sz="2400" dirty="0"/>
          </a:p>
        </p:txBody>
      </p:sp>
      <p:sp>
        <p:nvSpPr>
          <p:cNvPr id="29" name="กล่องข้อความ 28"/>
          <p:cNvSpPr txBox="1"/>
          <p:nvPr/>
        </p:nvSpPr>
        <p:spPr>
          <a:xfrm>
            <a:off x="6247438" y="3008981"/>
            <a:ext cx="296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 smtClean="0"/>
              <a:t>พิมพ์ เลขครุภัณฑ์</a:t>
            </a:r>
            <a:r>
              <a:rPr lang="th-TH" sz="2000" dirty="0" smtClean="0"/>
              <a:t> พร้อม </a:t>
            </a:r>
            <a:r>
              <a:rPr lang="en-US" sz="2000" dirty="0" smtClean="0"/>
              <a:t>QR </a:t>
            </a:r>
            <a:r>
              <a:rPr lang="en-US" sz="2000" dirty="0" smtClean="0"/>
              <a:t>Code</a:t>
            </a:r>
            <a:endParaRPr lang="en-US" sz="2000" dirty="0"/>
          </a:p>
        </p:txBody>
      </p:sp>
      <p:sp>
        <p:nvSpPr>
          <p:cNvPr id="31" name="ลูกศรขวา 30"/>
          <p:cNvSpPr/>
          <p:nvPr/>
        </p:nvSpPr>
        <p:spPr>
          <a:xfrm>
            <a:off x="6183723" y="1870074"/>
            <a:ext cx="720080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รูปภาพ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084" y="1124744"/>
            <a:ext cx="1718320" cy="1718320"/>
          </a:xfrm>
          <a:prstGeom prst="rect">
            <a:avLst/>
          </a:prstGeom>
        </p:spPr>
      </p:pic>
      <p:sp>
        <p:nvSpPr>
          <p:cNvPr id="16" name="ลูกศรขวา 15"/>
          <p:cNvSpPr/>
          <p:nvPr/>
        </p:nvSpPr>
        <p:spPr>
          <a:xfrm rot="5400000">
            <a:off x="7388118" y="3749966"/>
            <a:ext cx="720080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กล่องข้อความ 17"/>
          <p:cNvSpPr txBox="1"/>
          <p:nvPr/>
        </p:nvSpPr>
        <p:spPr>
          <a:xfrm>
            <a:off x="5952601" y="6096332"/>
            <a:ext cx="3035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 smtClean="0"/>
              <a:t>ติดเลขครุภัณฑ์ พร้อม </a:t>
            </a:r>
            <a:r>
              <a:rPr lang="en-US" sz="2400" dirty="0" smtClean="0"/>
              <a:t>QR </a:t>
            </a:r>
            <a:r>
              <a:rPr lang="en-US" sz="2400" dirty="0" smtClean="0"/>
              <a:t>Code</a:t>
            </a:r>
            <a:endParaRPr lang="en-US" sz="2400" dirty="0"/>
          </a:p>
        </p:txBody>
      </p:sp>
      <p:pic>
        <p:nvPicPr>
          <p:cNvPr id="22" name="รูปภาพ 21"/>
          <p:cNvPicPr>
            <a:picLocks noChangeAspect="1"/>
          </p:cNvPicPr>
          <p:nvPr/>
        </p:nvPicPr>
        <p:blipFill rotWithShape="1">
          <a:blip r:embed="rId8"/>
          <a:srcRect l="8695" t="47849" r="70592" b="13911"/>
          <a:stretch/>
        </p:blipFill>
        <p:spPr>
          <a:xfrm>
            <a:off x="5164211" y="3595939"/>
            <a:ext cx="648073" cy="50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กล่องข้อความ 22"/>
          <p:cNvSpPr txBox="1"/>
          <p:nvPr/>
        </p:nvSpPr>
        <p:spPr>
          <a:xfrm>
            <a:off x="5183294" y="3941544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8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56/01-0101-01</a:t>
            </a:r>
            <a:endParaRPr lang="en-US" sz="800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334" y="256374"/>
            <a:ext cx="1230889" cy="91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ลูกศรขวา 4"/>
          <p:cNvSpPr/>
          <p:nvPr/>
        </p:nvSpPr>
        <p:spPr>
          <a:xfrm>
            <a:off x="2491261" y="1916832"/>
            <a:ext cx="720080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ลูกศรขวา 6"/>
          <p:cNvSpPr/>
          <p:nvPr/>
        </p:nvSpPr>
        <p:spPr>
          <a:xfrm>
            <a:off x="5292080" y="1962232"/>
            <a:ext cx="720080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ลูกศรขวา 7"/>
          <p:cNvSpPr/>
          <p:nvPr/>
        </p:nvSpPr>
        <p:spPr>
          <a:xfrm rot="5400000">
            <a:off x="7212754" y="3359003"/>
            <a:ext cx="720080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ลูกศรขวา 10"/>
          <p:cNvSpPr/>
          <p:nvPr/>
        </p:nvSpPr>
        <p:spPr>
          <a:xfrm rot="10800000">
            <a:off x="5292080" y="4552521"/>
            <a:ext cx="720080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ลูกศรขวา 12"/>
          <p:cNvSpPr/>
          <p:nvPr/>
        </p:nvSpPr>
        <p:spPr>
          <a:xfrm rot="10800000">
            <a:off x="2491261" y="4581128"/>
            <a:ext cx="720080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รูปภาพ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522" y="1552627"/>
            <a:ext cx="1502296" cy="1502296"/>
          </a:xfrm>
          <a:prstGeom prst="rect">
            <a:avLst/>
          </a:prstGeom>
        </p:spPr>
      </p:pic>
      <p:pic>
        <p:nvPicPr>
          <p:cNvPr id="15" name="รูปภาพ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023245"/>
            <a:ext cx="1835845" cy="18358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รูปภาพ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700" y="1339050"/>
            <a:ext cx="1718320" cy="1718320"/>
          </a:xfrm>
          <a:prstGeom prst="rect">
            <a:avLst/>
          </a:prstGeom>
        </p:spPr>
      </p:pic>
      <p:pic>
        <p:nvPicPr>
          <p:cNvPr id="17" name="รูปภาพ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5567" y="4085262"/>
            <a:ext cx="1654597" cy="16545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รูปภาพ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06" y="1415714"/>
            <a:ext cx="1265556" cy="1628800"/>
          </a:xfrm>
          <a:prstGeom prst="rect">
            <a:avLst/>
          </a:prstGeom>
        </p:spPr>
      </p:pic>
      <p:sp>
        <p:nvSpPr>
          <p:cNvPr id="20" name="ชื่อเรื่องรอง 2"/>
          <p:cNvSpPr txBox="1">
            <a:spLocks/>
          </p:cNvSpPr>
          <p:nvPr/>
        </p:nvSpPr>
        <p:spPr>
          <a:xfrm>
            <a:off x="4724399" y="0"/>
            <a:ext cx="3352801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ctr">
              <a:buNone/>
            </a:pPr>
            <a:r>
              <a:rPr lang="th-TH" sz="3200" b="1" dirty="0" smtClean="0">
                <a:solidFill>
                  <a:schemeClr val="bg1">
                    <a:lumMod val="95000"/>
                  </a:schemeClr>
                </a:solidFill>
              </a:rPr>
              <a:t>ระบบจัดการครุภัณฑ์ </a:t>
            </a:r>
          </a:p>
        </p:txBody>
      </p:sp>
      <p:sp>
        <p:nvSpPr>
          <p:cNvPr id="21" name="กล่องข้อความ 20"/>
          <p:cNvSpPr txBox="1"/>
          <p:nvPr/>
        </p:nvSpPr>
        <p:spPr>
          <a:xfrm>
            <a:off x="3087388" y="549949"/>
            <a:ext cx="3451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ระบบงานเดิมการตรวจนับ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กล่องข้อความ 24"/>
          <p:cNvSpPr txBox="1"/>
          <p:nvPr/>
        </p:nvSpPr>
        <p:spPr>
          <a:xfrm>
            <a:off x="1215669" y="3044514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/>
              <a:t>หนังสือจาก</a:t>
            </a:r>
            <a:r>
              <a:rPr lang="th-TH" sz="2400" dirty="0" smtClean="0"/>
              <a:t>พัสดุ</a:t>
            </a:r>
            <a:endParaRPr lang="en-US" sz="2400" dirty="0"/>
          </a:p>
        </p:txBody>
      </p:sp>
      <p:sp>
        <p:nvSpPr>
          <p:cNvPr id="26" name="กล่องข้อความ 25"/>
          <p:cNvSpPr txBox="1"/>
          <p:nvPr/>
        </p:nvSpPr>
        <p:spPr>
          <a:xfrm>
            <a:off x="3486950" y="3044514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/>
              <a:t>นำข้อมูลประจำปี</a:t>
            </a:r>
            <a:r>
              <a:rPr lang="th-TH" sz="2400" dirty="0" smtClean="0"/>
              <a:t>ครุภัณฑ์</a:t>
            </a:r>
            <a:r>
              <a:rPr lang="th-TH" sz="2400" dirty="0" smtClean="0"/>
              <a:t>พิมพ์</a:t>
            </a:r>
            <a:endParaRPr lang="en-US" sz="2400" dirty="0"/>
          </a:p>
        </p:txBody>
      </p:sp>
      <p:sp>
        <p:nvSpPr>
          <p:cNvPr id="27" name="กล่องข้อความ 26"/>
          <p:cNvSpPr txBox="1"/>
          <p:nvPr/>
        </p:nvSpPr>
        <p:spPr>
          <a:xfrm>
            <a:off x="6958308" y="3008982"/>
            <a:ext cx="177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/>
              <a:t>นำเอกสารไปตรวจ</a:t>
            </a:r>
            <a:r>
              <a:rPr lang="th-TH" sz="2400" dirty="0" smtClean="0"/>
              <a:t>นับ</a:t>
            </a:r>
            <a:endParaRPr lang="en-US" sz="2400" dirty="0"/>
          </a:p>
        </p:txBody>
      </p:sp>
      <p:sp>
        <p:nvSpPr>
          <p:cNvPr id="28" name="กล่องข้อความ 27"/>
          <p:cNvSpPr txBox="1"/>
          <p:nvPr/>
        </p:nvSpPr>
        <p:spPr>
          <a:xfrm>
            <a:off x="6886077" y="5740668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/>
              <a:t>สรุปผลการตรวจ</a:t>
            </a:r>
            <a:r>
              <a:rPr lang="th-TH" sz="2400" dirty="0" smtClean="0"/>
              <a:t>นับ</a:t>
            </a:r>
            <a:endParaRPr lang="en-US" sz="2400" dirty="0"/>
          </a:p>
        </p:txBody>
      </p:sp>
      <p:sp>
        <p:nvSpPr>
          <p:cNvPr id="29" name="กล่องข้อความ 28"/>
          <p:cNvSpPr txBox="1"/>
          <p:nvPr/>
        </p:nvSpPr>
        <p:spPr>
          <a:xfrm>
            <a:off x="3887064" y="574066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/>
              <a:t>นำเอกสาร </a:t>
            </a:r>
            <a:r>
              <a:rPr lang="th-TH" sz="2400" dirty="0" smtClean="0"/>
              <a:t>ส่ง</a:t>
            </a:r>
            <a:endParaRPr lang="en-US" sz="2400" dirty="0"/>
          </a:p>
        </p:txBody>
      </p:sp>
      <p:pic>
        <p:nvPicPr>
          <p:cNvPr id="30" name="รูปภาพ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8" y="3821664"/>
            <a:ext cx="1693152" cy="20374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6490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/>
          <p:cNvSpPr txBox="1"/>
          <p:nvPr/>
        </p:nvSpPr>
        <p:spPr>
          <a:xfrm>
            <a:off x="2851300" y="533400"/>
            <a:ext cx="3490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ระบบงาน</a:t>
            </a:r>
            <a:r>
              <a:rPr lang="th-T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ใหม่การตรวจ</a:t>
            </a:r>
            <a:r>
              <a:rPr lang="th-TH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นับ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ลูกศรขวา 4"/>
          <p:cNvSpPr/>
          <p:nvPr/>
        </p:nvSpPr>
        <p:spPr>
          <a:xfrm>
            <a:off x="2491261" y="1916832"/>
            <a:ext cx="720080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ลูกศรขวา 7"/>
          <p:cNvSpPr/>
          <p:nvPr/>
        </p:nvSpPr>
        <p:spPr>
          <a:xfrm rot="5400000">
            <a:off x="7322632" y="3240712"/>
            <a:ext cx="720080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ลูกศรขวา 10"/>
          <p:cNvSpPr/>
          <p:nvPr/>
        </p:nvSpPr>
        <p:spPr>
          <a:xfrm rot="10800000">
            <a:off x="5292080" y="4552521"/>
            <a:ext cx="720080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ลูกศรขวา 12"/>
          <p:cNvSpPr/>
          <p:nvPr/>
        </p:nvSpPr>
        <p:spPr>
          <a:xfrm rot="10800000">
            <a:off x="2491261" y="4581128"/>
            <a:ext cx="720080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รูปภาพ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023245"/>
            <a:ext cx="1835845" cy="18358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รูปภาพ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567" y="4085262"/>
            <a:ext cx="1654597" cy="16545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รูปภาพ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8" y="3821664"/>
            <a:ext cx="1693152" cy="20374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รูปภาพ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89" y="1628800"/>
            <a:ext cx="1265556" cy="1628800"/>
          </a:xfrm>
          <a:prstGeom prst="rect">
            <a:avLst/>
          </a:prstGeom>
        </p:spPr>
      </p:pic>
      <p:pic>
        <p:nvPicPr>
          <p:cNvPr id="2" name="รูปภาพ 1"/>
          <p:cNvPicPr>
            <a:picLocks noChangeAspect="1"/>
          </p:cNvPicPr>
          <p:nvPr/>
        </p:nvPicPr>
        <p:blipFill rotWithShape="1">
          <a:blip r:embed="rId7"/>
          <a:srcRect l="1665" t="27392" r="-1665" b="1"/>
          <a:stretch/>
        </p:blipFill>
        <p:spPr>
          <a:xfrm>
            <a:off x="3849767" y="1498698"/>
            <a:ext cx="4324785" cy="13360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กล่องข้อความ 2"/>
          <p:cNvSpPr txBox="1"/>
          <p:nvPr/>
        </p:nvSpPr>
        <p:spPr>
          <a:xfrm>
            <a:off x="4223710" y="2375302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1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56/01-0101-01</a:t>
            </a:r>
            <a:endParaRPr lang="en-US" sz="1100" dirty="0">
              <a:latin typeface="CordiaUPC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20" name="ชื่อเรื่องรอง 2"/>
          <p:cNvSpPr txBox="1">
            <a:spLocks/>
          </p:cNvSpPr>
          <p:nvPr/>
        </p:nvSpPr>
        <p:spPr>
          <a:xfrm>
            <a:off x="4724399" y="0"/>
            <a:ext cx="3352801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ctr">
              <a:buNone/>
            </a:pPr>
            <a:r>
              <a:rPr lang="th-TH" sz="3200" b="1" dirty="0" smtClean="0">
                <a:solidFill>
                  <a:schemeClr val="bg1">
                    <a:lumMod val="95000"/>
                  </a:schemeClr>
                </a:solidFill>
              </a:rPr>
              <a:t>ระบบจัดการครุภัณฑ์ </a:t>
            </a:r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1085501" y="3044514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/>
              <a:t>หนังสือจาก</a:t>
            </a:r>
            <a:r>
              <a:rPr lang="th-TH" sz="2400" dirty="0" smtClean="0"/>
              <a:t>พัสดุ</a:t>
            </a:r>
            <a:endParaRPr lang="en-US" sz="2400" dirty="0"/>
          </a:p>
        </p:txBody>
      </p:sp>
      <p:sp>
        <p:nvSpPr>
          <p:cNvPr id="16" name="กล่องข้อความ 15"/>
          <p:cNvSpPr txBox="1"/>
          <p:nvPr/>
        </p:nvSpPr>
        <p:spPr>
          <a:xfrm>
            <a:off x="5451234" y="2839705"/>
            <a:ext cx="3657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 smtClean="0"/>
              <a:t>ตรวจนับ</a:t>
            </a:r>
            <a:r>
              <a:rPr lang="th-TH" sz="2400" dirty="0" smtClean="0"/>
              <a:t>ครุภัณฑ์</a:t>
            </a:r>
            <a:r>
              <a:rPr lang="th-TH" sz="2400" dirty="0" smtClean="0"/>
              <a:t>ประจำปี ด้วย </a:t>
            </a:r>
            <a:r>
              <a:rPr lang="en-US" sz="2400" dirty="0" smtClean="0"/>
              <a:t>QR </a:t>
            </a:r>
            <a:r>
              <a:rPr lang="en-US" sz="2400" dirty="0" smtClean="0"/>
              <a:t>Code</a:t>
            </a:r>
            <a:endParaRPr lang="en-US" sz="2400" dirty="0"/>
          </a:p>
        </p:txBody>
      </p:sp>
      <p:sp>
        <p:nvSpPr>
          <p:cNvPr id="22" name="กล่องข้อความ 21"/>
          <p:cNvSpPr txBox="1"/>
          <p:nvPr/>
        </p:nvSpPr>
        <p:spPr>
          <a:xfrm>
            <a:off x="6755909" y="5740668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/>
              <a:t>สรุปผลการตรวจ</a:t>
            </a:r>
            <a:r>
              <a:rPr lang="th-TH" sz="2400" dirty="0" smtClean="0"/>
              <a:t>นับ</a:t>
            </a:r>
            <a:endParaRPr lang="en-US" sz="2400" dirty="0"/>
          </a:p>
        </p:txBody>
      </p:sp>
      <p:sp>
        <p:nvSpPr>
          <p:cNvPr id="23" name="กล่องข้อความ 22"/>
          <p:cNvSpPr txBox="1"/>
          <p:nvPr/>
        </p:nvSpPr>
        <p:spPr>
          <a:xfrm>
            <a:off x="3887064" y="574066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2400" dirty="0"/>
              <a:t>นำเอกสาร </a:t>
            </a:r>
            <a:r>
              <a:rPr lang="th-TH" sz="2400" dirty="0" smtClean="0"/>
              <a:t>ส่ง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38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570176" y="512037"/>
            <a:ext cx="1872208" cy="576064"/>
          </a:xfrm>
        </p:spPr>
        <p:txBody>
          <a:bodyPr>
            <a:noAutofit/>
          </a:bodyPr>
          <a:lstStyle/>
          <a:p>
            <a:r>
              <a:rPr lang="th-TH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แบบจำลอง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628800"/>
            <a:ext cx="4248472" cy="4739663"/>
          </a:xfrm>
        </p:spPr>
      </p:pic>
      <p:sp>
        <p:nvSpPr>
          <p:cNvPr id="5" name="ชื่อเรื่องรอง 2"/>
          <p:cNvSpPr txBox="1">
            <a:spLocks/>
          </p:cNvSpPr>
          <p:nvPr/>
        </p:nvSpPr>
        <p:spPr>
          <a:xfrm>
            <a:off x="4724399" y="0"/>
            <a:ext cx="3352801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ctr">
              <a:buNone/>
            </a:pPr>
            <a:r>
              <a:rPr lang="th-TH" sz="3200" b="1" dirty="0" smtClean="0">
                <a:solidFill>
                  <a:schemeClr val="bg1">
                    <a:lumMod val="95000"/>
                  </a:schemeClr>
                </a:solidFill>
              </a:rPr>
              <a:t>ระบบจัดการครุภัณฑ์ </a:t>
            </a:r>
          </a:p>
        </p:txBody>
      </p:sp>
    </p:spTree>
    <p:extLst>
      <p:ext uri="{BB962C8B-B14F-4D97-AF65-F5344CB8AC3E}">
        <p14:creationId xmlns:p14="http://schemas.microsoft.com/office/powerpoint/2010/main" val="154118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4572000" y="3456704"/>
            <a:ext cx="3657600" cy="1260629"/>
          </a:xfrm>
        </p:spPr>
        <p:txBody>
          <a:bodyPr>
            <a:noAutofit/>
          </a:bodyPr>
          <a:lstStyle/>
          <a:p>
            <a:pPr algn="ctr"/>
            <a:r>
              <a:rPr lang="th-TH" sz="4400" b="1" dirty="0">
                <a:solidFill>
                  <a:schemeClr val="accent1">
                    <a:lumMod val="50000"/>
                  </a:schemeClr>
                </a:solidFill>
              </a:rPr>
              <a:t>ระบบจัดการครุภัณฑ์ </a:t>
            </a:r>
          </a:p>
          <a:p>
            <a:pPr algn="ctr"/>
            <a:r>
              <a:rPr lang="th-TH" sz="3200" b="1" dirty="0"/>
              <a:t>มูลค่าต่ำกว่าเกณฑ์ออนไลน์ </a:t>
            </a:r>
            <a:endParaRPr lang="en-US" sz="3200" b="1" dirty="0"/>
          </a:p>
          <a:p>
            <a:pPr algn="ctr"/>
            <a:r>
              <a:rPr lang="th-TH" sz="3200" b="1" dirty="0"/>
              <a:t>สำหรับ</a:t>
            </a:r>
            <a:r>
              <a:rPr lang="en-US" sz="3200" b="1" dirty="0"/>
              <a:t> </a:t>
            </a:r>
            <a:r>
              <a:rPr lang="th-TH" sz="3200" b="1" dirty="0"/>
              <a:t>วิทยาลัยแม่ฮ่องสอน</a:t>
            </a:r>
            <a:endParaRPr lang="en-US" sz="3200" dirty="0"/>
          </a:p>
          <a:p>
            <a:pPr algn="ctr"/>
            <a:r>
              <a:rPr lang="th-TH" sz="3200" b="1" dirty="0"/>
              <a:t>มหาวิทยาลัยราช</a:t>
            </a:r>
            <a:r>
              <a:rPr lang="th-TH" sz="3200" b="1" dirty="0" err="1"/>
              <a:t>ภัฏ</a:t>
            </a:r>
            <a:r>
              <a:rPr lang="th-TH" sz="3200" b="1" dirty="0"/>
              <a:t>เชียงใหม่</a:t>
            </a:r>
            <a:endParaRPr lang="en-US" sz="3200" dirty="0"/>
          </a:p>
        </p:txBody>
      </p:sp>
      <p:sp>
        <p:nvSpPr>
          <p:cNvPr id="5" name="ชื่อเรื่อง 1"/>
          <p:cNvSpPr txBox="1">
            <a:spLocks/>
          </p:cNvSpPr>
          <p:nvPr/>
        </p:nvSpPr>
        <p:spPr>
          <a:xfrm>
            <a:off x="4748400" y="1125512"/>
            <a:ext cx="3313355" cy="16349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sz="19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?</a:t>
            </a:r>
            <a:endParaRPr kumimoji="0" lang="th-TH" sz="199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4262017" y="2298132"/>
            <a:ext cx="4277565" cy="11308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h-TH" sz="8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จบการนำเสนอ</a:t>
            </a:r>
            <a:endParaRPr lang="th-TH" sz="8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036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รอง 2"/>
          <p:cNvSpPr txBox="1">
            <a:spLocks/>
          </p:cNvSpPr>
          <p:nvPr/>
        </p:nvSpPr>
        <p:spPr>
          <a:xfrm>
            <a:off x="4724399" y="0"/>
            <a:ext cx="3352801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ctr">
              <a:buNone/>
            </a:pPr>
            <a:r>
              <a:rPr lang="th-TH" sz="3200" b="1" dirty="0" smtClean="0">
                <a:solidFill>
                  <a:schemeClr val="bg1">
                    <a:lumMod val="95000"/>
                  </a:schemeClr>
                </a:solidFill>
              </a:rPr>
              <a:t>ระบบจัดการครุภัณฑ์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764704"/>
            <a:ext cx="772554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h-TH" sz="3200" b="1" dirty="0">
                <a:latin typeface="CordiaUPC" panose="020B0304020202020204" pitchFamily="34" charset="-34"/>
                <a:cs typeface="CordiaUPC" panose="020B0304020202020204" pitchFamily="34" charset="-34"/>
              </a:rPr>
              <a:t>ความเป็นมาและความสำคัญของ</a:t>
            </a:r>
            <a:r>
              <a:rPr lang="th-TH" sz="32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ปัญหา</a:t>
            </a:r>
          </a:p>
          <a:p>
            <a:pPr algn="thaiDist"/>
            <a:r>
              <a:rPr lang="th-TH" dirty="0"/>
              <a:t>	</a:t>
            </a:r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วิทยาลัยแม่ฮ่องสอน มหาวิทยาลัยราช</a:t>
            </a:r>
            <a:r>
              <a:rPr lang="th-TH" sz="2000" dirty="0" err="1" smtClean="0">
                <a:latin typeface="CordiaUPC" panose="020B0304020202020204" pitchFamily="34" charset="-34"/>
                <a:cs typeface="CordiaUPC" panose="020B0304020202020204" pitchFamily="34" charset="-34"/>
              </a:rPr>
              <a:t>ภัฏ</a:t>
            </a:r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เชียงใหม่ เป็นหน่วยงานราชการ ซึ่งเป็นหน่วยงานราชการที่มีครุภัณฑ์ต่ำกว่าเกณฑ์ ที่เกี่ยวข้องกับการทำงานของหน่วยงานเป็นจำนวนมาก ครุภัณฑ์ต่ำกว่าเกณฑ์ แต่ละอย่างมีการตรวจสอบและรายงานประจำปี และจำเป็นอย่างยิ่งที่จะต้องมีการจัดการกระบวนการตรวจสอบและรายงานประจำปีครุภัณฑ์ต่ำกว่าเกณฑ์เหล่านี้</a:t>
            </a:r>
            <a:endParaRPr lang="en-US" sz="2000" dirty="0" smtClean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algn="thaiDist"/>
            <a:r>
              <a:rPr lang="en-US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	</a:t>
            </a:r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ปัจจุบันกระบวนการตรวจสอบและรายงานประจำปีครุภัณฑ์ต่ำกว่าเกณฑ์ ของวิทยาลัยแม่ฮ่องสอน มหาวิทยาลัยราช</a:t>
            </a:r>
            <a:r>
              <a:rPr lang="th-TH" sz="2000" dirty="0" err="1" smtClean="0">
                <a:latin typeface="CordiaUPC" panose="020B0304020202020204" pitchFamily="34" charset="-34"/>
                <a:cs typeface="CordiaUPC" panose="020B0304020202020204" pitchFamily="34" charset="-34"/>
              </a:rPr>
              <a:t>ภัฏ</a:t>
            </a:r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เชียงใหม่ ยังไม่มีระบบในการดูแลที่เป็นมาตรฐาน จึงทำให้การดำเนินการตรวจสอบและรายงานประจำปีครุภัณฑ์ต่ำกว่าเกณฑ์  เป็นไปอย่างล่าช้า และตรวจสอบข้อมูลลงในกระดาษ  จึงทำให้ การค้นหา ตรวจสอบ อีกทั้งการออกรายงานทำได้ยากและใช้เวลานาน ไม่สามารถตรวจสอบสถานะของกระบวนการตรวจสอบและรายงานประจำปีครุภัณฑ์ต่ำกว่าเกณฑ์ได้ อีกทั้งเป็นการสิ้นเปลืองเวลาและทรัพยากร </a:t>
            </a:r>
            <a:endParaRPr lang="en-US" sz="2000" dirty="0" smtClean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algn="thaiDist"/>
            <a:r>
              <a:rPr lang="en-US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	</a:t>
            </a:r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การ</a:t>
            </a:r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นำเอาเทคโนโลยีคอมพิวเตอร์ที่ทันสมัยมาจัดการกระบวนการทำงานของระบบจัดการครุภัณฑ์ต่ำกว่าเกณฑ์ จะช่วยให้การทำงานของกระบวนการมีความรวดเร็วถูกต้องแม่นยำมากยิ่งขึ้น มีการจัดเก็บข้อมูลต่างๆ ลงในคอมพิวเตอร์จึงทำให้การตรวจสอบ หรือออกรายงานได้ง่ายและมีความรวดเร็ว สามารถตรวจสอบสถานะของครุภัณฑ์ต่ำกว่าเกณฑ์ แต่ล่ะชิ้นในรายงานประจำปีได้</a:t>
            </a:r>
            <a:endParaRPr lang="en-US" sz="2000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algn="thaiDist"/>
            <a:r>
              <a:rPr lang="en-US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	</a:t>
            </a:r>
            <a:r>
              <a:rPr lang="th-TH" sz="2000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เนื่องจาก</a:t>
            </a:r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ปัญหาดังกล่าวจึงได้พัฒนาระบบจัดการครุภัณฑ์ต่ำกว่าเกณฑ์ออนไลน์ สำหรับวิทยาลัยแม่ฮ่องสอน มหาวิทยาลัยราช</a:t>
            </a:r>
            <a:r>
              <a:rPr lang="th-TH" sz="2000" dirty="0" err="1">
                <a:latin typeface="CordiaUPC" panose="020B0304020202020204" pitchFamily="34" charset="-34"/>
                <a:cs typeface="CordiaUPC" panose="020B0304020202020204" pitchFamily="34" charset="-34"/>
              </a:rPr>
              <a:t>ภัฏ</a:t>
            </a:r>
            <a:r>
              <a:rPr lang="th-TH" sz="2000" dirty="0">
                <a:latin typeface="CordiaUPC" panose="020B0304020202020204" pitchFamily="34" charset="-34"/>
                <a:cs typeface="CordiaUPC" panose="020B0304020202020204" pitchFamily="34" charset="-34"/>
              </a:rPr>
              <a:t>เชียงใหม่ เพื่อให้เกิดความรวดเร็ว สะดวก และถูกต้องแม่นยำในการจัดการครุภัณฑ์ต่ำกว่าเกณฑ์</a:t>
            </a:r>
            <a:endParaRPr lang="en-US" sz="2000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algn="thaiDist"/>
            <a:r>
              <a:rPr lang="th-TH" sz="1600" dirty="0" smtClean="0"/>
              <a:t>	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109507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รอง 2"/>
          <p:cNvSpPr txBox="1">
            <a:spLocks/>
          </p:cNvSpPr>
          <p:nvPr/>
        </p:nvSpPr>
        <p:spPr>
          <a:xfrm>
            <a:off x="4724399" y="0"/>
            <a:ext cx="3352801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ctr">
              <a:buNone/>
            </a:pPr>
            <a:r>
              <a:rPr lang="th-TH" sz="3200" b="1" dirty="0" smtClean="0">
                <a:solidFill>
                  <a:schemeClr val="bg1">
                    <a:lumMod val="95000"/>
                  </a:schemeClr>
                </a:solidFill>
              </a:rPr>
              <a:t>ระบบจัดการครุภัณฑ์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991756"/>
            <a:ext cx="824440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h-TH" sz="4000" b="1" dirty="0"/>
              <a:t>วัตถุประสงค์</a:t>
            </a:r>
            <a:endParaRPr lang="en-US" sz="4000" dirty="0"/>
          </a:p>
          <a:p>
            <a:pPr algn="thaiDist"/>
            <a:endParaRPr lang="th-TH" sz="3200" b="1" dirty="0" smtClean="0"/>
          </a:p>
          <a:p>
            <a:pPr lvl="1"/>
            <a:r>
              <a:rPr lang="th-TH" dirty="0" smtClean="0"/>
              <a:t>	</a:t>
            </a:r>
            <a:r>
              <a:rPr lang="th-TH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1</a:t>
            </a:r>
            <a:r>
              <a:rPr lang="th-TH" b="1" dirty="0">
                <a:latin typeface="CordiaUPC" panose="020B0304020202020204" pitchFamily="34" charset="-34"/>
                <a:cs typeface="CordiaUPC" panose="020B0304020202020204" pitchFamily="34" charset="-34"/>
              </a:rPr>
              <a:t>. เพื่อศึกษา</a:t>
            </a:r>
            <a:r>
              <a:rPr lang="th-TH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กระบวนการด้านวิศวกรรมซอฟต์แวร์</a:t>
            </a:r>
            <a:endParaRPr lang="en-US" b="1" dirty="0" smtClean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lvl="1"/>
            <a:r>
              <a:rPr lang="en-US" b="1" dirty="0">
                <a:latin typeface="CordiaUPC" panose="020B0304020202020204" pitchFamily="34" charset="-34"/>
                <a:cs typeface="CordiaUPC" panose="020B0304020202020204" pitchFamily="34" charset="-34"/>
              </a:rPr>
              <a:t>	</a:t>
            </a:r>
            <a:r>
              <a:rPr lang="en-US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2. </a:t>
            </a:r>
            <a:r>
              <a:rPr lang="th-TH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เพื่อ</a:t>
            </a:r>
            <a:r>
              <a:rPr lang="th-TH" b="1" dirty="0">
                <a:latin typeface="CordiaUPC" panose="020B0304020202020204" pitchFamily="34" charset="-34"/>
                <a:cs typeface="CordiaUPC" panose="020B0304020202020204" pitchFamily="34" charset="-34"/>
              </a:rPr>
              <a:t>การพัฒนาระบบ</a:t>
            </a:r>
            <a:r>
              <a:rPr lang="th-TH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จัดการครุภัณฑ์</a:t>
            </a:r>
            <a:r>
              <a:rPr lang="th-TH" b="1" dirty="0">
                <a:latin typeface="CordiaUPC" panose="020B0304020202020204" pitchFamily="34" charset="-34"/>
                <a:cs typeface="CordiaUPC" panose="020B0304020202020204" pitchFamily="34" charset="-34"/>
              </a:rPr>
              <a:t>ต่ำกว่าเกณฑ์</a:t>
            </a:r>
            <a:r>
              <a:rPr lang="th-TH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ออนไลน์</a:t>
            </a:r>
            <a:r>
              <a:rPr lang="en-US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		</a:t>
            </a:r>
            <a:r>
              <a:rPr lang="th-TH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	สำหรับวิทยาลัย</a:t>
            </a:r>
            <a:r>
              <a:rPr lang="th-TH" b="1" dirty="0">
                <a:latin typeface="CordiaUPC" panose="020B0304020202020204" pitchFamily="34" charset="-34"/>
                <a:cs typeface="CordiaUPC" panose="020B0304020202020204" pitchFamily="34" charset="-34"/>
              </a:rPr>
              <a:t>แม่ฮ่องสอน </a:t>
            </a:r>
            <a:r>
              <a:rPr lang="th-TH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มหาวิทยาลัย</a:t>
            </a:r>
            <a:r>
              <a:rPr lang="th-TH" b="1" dirty="0">
                <a:latin typeface="CordiaUPC" panose="020B0304020202020204" pitchFamily="34" charset="-34"/>
                <a:cs typeface="CordiaUPC" panose="020B0304020202020204" pitchFamily="34" charset="-34"/>
              </a:rPr>
              <a:t>ราช</a:t>
            </a:r>
            <a:r>
              <a:rPr lang="th-TH" b="1" dirty="0" err="1">
                <a:latin typeface="CordiaUPC" panose="020B0304020202020204" pitchFamily="34" charset="-34"/>
                <a:cs typeface="CordiaUPC" panose="020B0304020202020204" pitchFamily="34" charset="-34"/>
              </a:rPr>
              <a:t>ภัฏ</a:t>
            </a:r>
            <a:r>
              <a:rPr lang="th-TH" b="1" dirty="0">
                <a:latin typeface="CordiaUPC" panose="020B0304020202020204" pitchFamily="34" charset="-34"/>
                <a:cs typeface="CordiaUPC" panose="020B0304020202020204" pitchFamily="34" charset="-34"/>
              </a:rPr>
              <a:t>เชียงใหม่ </a:t>
            </a:r>
            <a:endParaRPr lang="th-TH" b="1" dirty="0" smtClean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lvl="1"/>
            <a:r>
              <a:rPr lang="th-TH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		โดยใช้กระบวนการ</a:t>
            </a:r>
            <a:r>
              <a:rPr lang="th-TH" b="1" dirty="0">
                <a:latin typeface="CordiaUPC" panose="020B0304020202020204" pitchFamily="34" charset="-34"/>
                <a:cs typeface="CordiaUPC" panose="020B0304020202020204" pitchFamily="34" charset="-34"/>
              </a:rPr>
              <a:t>ผลิตซอฟต์แวร์ที่ศึกษามา</a:t>
            </a:r>
            <a:endParaRPr lang="en-US" b="1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algn="thaiDist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9507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รอง 2"/>
          <p:cNvSpPr txBox="1">
            <a:spLocks/>
          </p:cNvSpPr>
          <p:nvPr/>
        </p:nvSpPr>
        <p:spPr>
          <a:xfrm>
            <a:off x="4724399" y="0"/>
            <a:ext cx="3352801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ctr">
              <a:buNone/>
            </a:pPr>
            <a:r>
              <a:rPr lang="th-TH" sz="3200" b="1" dirty="0" smtClean="0">
                <a:solidFill>
                  <a:schemeClr val="bg1">
                    <a:lumMod val="95000"/>
                  </a:schemeClr>
                </a:solidFill>
              </a:rPr>
              <a:t>ระบบจัดการครุภัณฑ์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980728"/>
            <a:ext cx="820891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h-TH" sz="4000" b="1" dirty="0"/>
              <a:t>ขอบเขตของ</a:t>
            </a:r>
            <a:r>
              <a:rPr lang="th-TH" sz="4000" b="1" dirty="0" smtClean="0"/>
              <a:t>โครงงาน</a:t>
            </a:r>
            <a:endParaRPr lang="en-US" sz="4000" b="1" dirty="0"/>
          </a:p>
          <a:p>
            <a:pPr lvl="0"/>
            <a:r>
              <a:rPr lang="en-US" sz="3200" b="1" dirty="0" smtClean="0"/>
              <a:t>	</a:t>
            </a:r>
            <a:r>
              <a:rPr lang="en-US" sz="24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b="1" dirty="0">
                <a:latin typeface="CordiaUPC" panose="020B0304020202020204" pitchFamily="34" charset="-34"/>
                <a:cs typeface="CordiaUPC" panose="020B0304020202020204" pitchFamily="34" charset="-34"/>
              </a:rPr>
              <a:t>ผู้ดูแล</a:t>
            </a:r>
            <a:r>
              <a:rPr lang="th-TH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ระบบ</a:t>
            </a:r>
          </a:p>
          <a:p>
            <a:pPr lvl="0"/>
            <a:endParaRPr lang="en-US" b="1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lvl="2"/>
            <a:r>
              <a:rPr lang="th-TH" sz="3200" b="1" dirty="0">
                <a:latin typeface="CordiaUPC" panose="020B0304020202020204" pitchFamily="34" charset="-34"/>
                <a:cs typeface="CordiaUPC" panose="020B0304020202020204" pitchFamily="34" charset="-34"/>
              </a:rPr>
              <a:t>	</a:t>
            </a:r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1. </a:t>
            </a:r>
            <a:r>
              <a:rPr lang="th-TH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ระบบ</a:t>
            </a:r>
            <a:r>
              <a:rPr lang="th-TH" dirty="0">
                <a:latin typeface="CordiaUPC" panose="020B0304020202020204" pitchFamily="34" charset="-34"/>
                <a:cs typeface="CordiaUPC" panose="020B0304020202020204" pitchFamily="34" charset="-34"/>
              </a:rPr>
              <a:t>สามารถจัดการข้อมูลผู้ใช้</a:t>
            </a:r>
            <a:endParaRPr lang="en-US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lvl="2"/>
            <a:r>
              <a:rPr lang="th-TH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	</a:t>
            </a:r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2. </a:t>
            </a:r>
            <a:r>
              <a:rPr lang="th-TH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ระบบ</a:t>
            </a:r>
            <a:r>
              <a:rPr lang="th-TH" dirty="0">
                <a:latin typeface="CordiaUPC" panose="020B0304020202020204" pitchFamily="34" charset="-34"/>
                <a:cs typeface="CordiaUPC" panose="020B0304020202020204" pitchFamily="34" charset="-34"/>
              </a:rPr>
              <a:t>สามารถจัดการข้อมูลครุภัณฑ์ต่ำกว่าเกณฑ์</a:t>
            </a:r>
            <a:endParaRPr lang="en-US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lvl="2"/>
            <a:r>
              <a:rPr lang="th-TH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	</a:t>
            </a:r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3. </a:t>
            </a:r>
            <a:r>
              <a:rPr lang="th-TH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ระบบ</a:t>
            </a:r>
            <a:r>
              <a:rPr lang="th-TH" dirty="0">
                <a:latin typeface="CordiaUPC" panose="020B0304020202020204" pitchFamily="34" charset="-34"/>
                <a:cs typeface="CordiaUPC" panose="020B0304020202020204" pitchFamily="34" charset="-34"/>
              </a:rPr>
              <a:t>สามารถตรวจเช็คและค้นหา</a:t>
            </a:r>
            <a:r>
              <a:rPr lang="th-TH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ข้อมูลครุภัณฑ์</a:t>
            </a:r>
            <a:r>
              <a:rPr lang="th-TH" dirty="0">
                <a:latin typeface="CordiaUPC" panose="020B0304020202020204" pitchFamily="34" charset="-34"/>
                <a:cs typeface="CordiaUPC" panose="020B0304020202020204" pitchFamily="34" charset="-34"/>
              </a:rPr>
              <a:t>ต่ำกว่าเกณฑ์</a:t>
            </a:r>
            <a:endParaRPr lang="en-US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lvl="2"/>
            <a:r>
              <a:rPr lang="th-TH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	</a:t>
            </a:r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4. </a:t>
            </a:r>
            <a:r>
              <a:rPr lang="th-TH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ระบบ</a:t>
            </a:r>
            <a:r>
              <a:rPr lang="th-TH" dirty="0">
                <a:latin typeface="CordiaUPC" panose="020B0304020202020204" pitchFamily="34" charset="-34"/>
                <a:cs typeface="CordiaUPC" panose="020B0304020202020204" pitchFamily="34" charset="-34"/>
              </a:rPr>
              <a:t>สามารถรายงานสถานะของ</a:t>
            </a:r>
            <a:r>
              <a:rPr lang="th-TH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ข้อมูลครุภัณฑ์</a:t>
            </a:r>
            <a:r>
              <a:rPr lang="th-TH" dirty="0">
                <a:latin typeface="CordiaUPC" panose="020B0304020202020204" pitchFamily="34" charset="-34"/>
                <a:cs typeface="CordiaUPC" panose="020B0304020202020204" pitchFamily="34" charset="-34"/>
              </a:rPr>
              <a:t>ต่ำกว่า</a:t>
            </a:r>
            <a:r>
              <a:rPr lang="th-TH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เกณฑ์</a:t>
            </a:r>
            <a:endParaRPr lang="en-US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lvl="2"/>
            <a:r>
              <a:rPr lang="th-TH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	5. </a:t>
            </a:r>
            <a:r>
              <a:rPr lang="th-TH" dirty="0">
                <a:latin typeface="CordiaUPC" panose="020B0304020202020204" pitchFamily="34" charset="-34"/>
                <a:cs typeface="CordiaUPC" panose="020B0304020202020204" pitchFamily="34" charset="-34"/>
              </a:rPr>
              <a:t>สามารถออกรายงานเป็นในรูปแบบไฟล์เอกสาร .</a:t>
            </a:r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pdf  </a:t>
            </a:r>
            <a:r>
              <a:rPr lang="th-TH" dirty="0">
                <a:latin typeface="CordiaUPC" panose="020B0304020202020204" pitchFamily="34" charset="-34"/>
                <a:cs typeface="CordiaUPC" panose="020B0304020202020204" pitchFamily="34" charset="-34"/>
              </a:rPr>
              <a:t>หรือ .</a:t>
            </a:r>
            <a:r>
              <a:rPr lang="en-US" dirty="0" err="1">
                <a:latin typeface="CordiaUPC" panose="020B0304020202020204" pitchFamily="34" charset="-34"/>
                <a:cs typeface="CordiaUPC" panose="020B0304020202020204" pitchFamily="34" charset="-34"/>
              </a:rPr>
              <a:t>xls</a:t>
            </a:r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</a:p>
          <a:p>
            <a:pPr lvl="2"/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	</a:t>
            </a:r>
            <a:r>
              <a:rPr lang="th-TH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6. </a:t>
            </a:r>
            <a:r>
              <a:rPr lang="th-TH" dirty="0">
                <a:latin typeface="CordiaUPC" panose="020B0304020202020204" pitchFamily="34" charset="-34"/>
                <a:cs typeface="CordiaUPC" panose="020B0304020202020204" pitchFamily="34" charset="-34"/>
              </a:rPr>
              <a:t>สามารถตรวจเช็คข้อมูลครุภัณฑ์ต่ำกว่าเกณฑ์ด้วย </a:t>
            </a:r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QR Code</a:t>
            </a:r>
            <a:r>
              <a:rPr lang="th-TH" dirty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endParaRPr lang="en-US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lvl="1"/>
            <a:r>
              <a:rPr lang="en-US" sz="24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	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4443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รอง 2"/>
          <p:cNvSpPr txBox="1">
            <a:spLocks/>
          </p:cNvSpPr>
          <p:nvPr/>
        </p:nvSpPr>
        <p:spPr>
          <a:xfrm>
            <a:off x="4724399" y="0"/>
            <a:ext cx="3352801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ctr">
              <a:buNone/>
            </a:pPr>
            <a:r>
              <a:rPr lang="th-TH" sz="3200" b="1" dirty="0" smtClean="0">
                <a:solidFill>
                  <a:schemeClr val="bg1">
                    <a:lumMod val="95000"/>
                  </a:schemeClr>
                </a:solidFill>
              </a:rPr>
              <a:t>ระบบจัดการครุภัณฑ์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980728"/>
            <a:ext cx="831641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h-TH" sz="4000" b="1" dirty="0"/>
              <a:t>ขอบเขตของ</a:t>
            </a:r>
            <a:r>
              <a:rPr lang="th-TH" sz="4000" b="1" dirty="0" smtClean="0"/>
              <a:t>โครงงาน</a:t>
            </a:r>
            <a:endParaRPr lang="en-US" sz="3200" b="1" dirty="0"/>
          </a:p>
          <a:p>
            <a:pPr lvl="0"/>
            <a:r>
              <a:rPr lang="en-US" sz="3200" b="1" dirty="0" smtClean="0"/>
              <a:t>	</a:t>
            </a:r>
            <a:r>
              <a:rPr lang="en-US" sz="2400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r>
              <a:rPr lang="th-TH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เจ้าหน้าที่พัสดุ</a:t>
            </a:r>
          </a:p>
          <a:p>
            <a:pPr lvl="0"/>
            <a:endParaRPr lang="en-US" b="1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lvl="2"/>
            <a:r>
              <a:rPr lang="en-US" b="1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	</a:t>
            </a:r>
            <a:r>
              <a:rPr lang="th-TH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1. สามารถ</a:t>
            </a:r>
            <a:r>
              <a:rPr lang="th-TH" dirty="0">
                <a:latin typeface="CordiaUPC" panose="020B0304020202020204" pitchFamily="34" charset="-34"/>
                <a:cs typeface="CordiaUPC" panose="020B0304020202020204" pitchFamily="34" charset="-34"/>
              </a:rPr>
              <a:t>จัดการข้อมูลครุภัณฑ์ต่ำกว่าเกณฑ์</a:t>
            </a:r>
            <a:endParaRPr lang="en-US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lvl="2"/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	</a:t>
            </a:r>
            <a:r>
              <a:rPr lang="th-TH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2. สามารถ</a:t>
            </a:r>
            <a:r>
              <a:rPr lang="th-TH" dirty="0">
                <a:latin typeface="CordiaUPC" panose="020B0304020202020204" pitchFamily="34" charset="-34"/>
                <a:cs typeface="CordiaUPC" panose="020B0304020202020204" pitchFamily="34" charset="-34"/>
              </a:rPr>
              <a:t>ตรวจเช็คและค้นหาข้อมูลครุภัณฑ์ต่ำกว่าเกณฑ์</a:t>
            </a:r>
            <a:endParaRPr lang="en-US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lvl="2"/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	</a:t>
            </a:r>
            <a:r>
              <a:rPr lang="th-TH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3. สามารถ</a:t>
            </a:r>
            <a:r>
              <a:rPr lang="th-TH" dirty="0">
                <a:latin typeface="CordiaUPC" panose="020B0304020202020204" pitchFamily="34" charset="-34"/>
                <a:cs typeface="CordiaUPC" panose="020B0304020202020204" pitchFamily="34" charset="-34"/>
              </a:rPr>
              <a:t>รายงานสถานะของข้อมูลครุภัณฑ์ต่ำกว่าเกณฑ์</a:t>
            </a:r>
            <a:endParaRPr lang="en-US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lvl="2"/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	</a:t>
            </a:r>
            <a:r>
              <a:rPr lang="th-TH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4. สามารถ</a:t>
            </a:r>
            <a:r>
              <a:rPr lang="th-TH" dirty="0">
                <a:latin typeface="CordiaUPC" panose="020B0304020202020204" pitchFamily="34" charset="-34"/>
                <a:cs typeface="CordiaUPC" panose="020B0304020202020204" pitchFamily="34" charset="-34"/>
              </a:rPr>
              <a:t>ออกรายงานเป็นในรูปแบบ</a:t>
            </a:r>
            <a:r>
              <a:rPr lang="th-TH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ไฟล์เอกสาร </a:t>
            </a:r>
            <a:r>
              <a:rPr lang="th-TH" dirty="0">
                <a:latin typeface="CordiaUPC" panose="020B0304020202020204" pitchFamily="34" charset="-34"/>
                <a:cs typeface="CordiaUPC" panose="020B0304020202020204" pitchFamily="34" charset="-34"/>
              </a:rPr>
              <a:t>.</a:t>
            </a:r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pdf  </a:t>
            </a:r>
            <a:r>
              <a:rPr lang="th-TH" dirty="0">
                <a:latin typeface="CordiaUPC" panose="020B0304020202020204" pitchFamily="34" charset="-34"/>
                <a:cs typeface="CordiaUPC" panose="020B0304020202020204" pitchFamily="34" charset="-34"/>
              </a:rPr>
              <a:t>หรือ .</a:t>
            </a:r>
            <a:r>
              <a:rPr lang="en-US" dirty="0" err="1">
                <a:latin typeface="CordiaUPC" panose="020B0304020202020204" pitchFamily="34" charset="-34"/>
                <a:cs typeface="CordiaUPC" panose="020B0304020202020204" pitchFamily="34" charset="-34"/>
              </a:rPr>
              <a:t>xls</a:t>
            </a:r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</a:p>
          <a:p>
            <a:pPr lvl="2"/>
            <a:r>
              <a:rPr lang="en-US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	</a:t>
            </a:r>
            <a:r>
              <a:rPr lang="th-TH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5. สามารถ</a:t>
            </a:r>
            <a:r>
              <a:rPr lang="th-TH" dirty="0">
                <a:latin typeface="CordiaUPC" panose="020B0304020202020204" pitchFamily="34" charset="-34"/>
                <a:cs typeface="CordiaUPC" panose="020B0304020202020204" pitchFamily="34" charset="-34"/>
              </a:rPr>
              <a:t>ตรวจเช็ค</a:t>
            </a:r>
            <a:r>
              <a:rPr lang="th-TH" dirty="0" smtClean="0">
                <a:latin typeface="CordiaUPC" panose="020B0304020202020204" pitchFamily="34" charset="-34"/>
                <a:cs typeface="CordiaUPC" panose="020B0304020202020204" pitchFamily="34" charset="-34"/>
              </a:rPr>
              <a:t>ข้อมูลครุภัณฑ์</a:t>
            </a:r>
            <a:r>
              <a:rPr lang="th-TH" dirty="0">
                <a:latin typeface="CordiaUPC" panose="020B0304020202020204" pitchFamily="34" charset="-34"/>
                <a:cs typeface="CordiaUPC" panose="020B0304020202020204" pitchFamily="34" charset="-34"/>
              </a:rPr>
              <a:t>ต่ำกว่าเกณฑ์ด้วย </a:t>
            </a:r>
            <a:r>
              <a:rPr lang="en-US" dirty="0">
                <a:latin typeface="CordiaUPC" panose="020B0304020202020204" pitchFamily="34" charset="-34"/>
                <a:cs typeface="CordiaUPC" panose="020B0304020202020204" pitchFamily="34" charset="-34"/>
              </a:rPr>
              <a:t>QR Code</a:t>
            </a:r>
            <a:r>
              <a:rPr lang="th-TH" dirty="0">
                <a:latin typeface="CordiaUPC" panose="020B0304020202020204" pitchFamily="34" charset="-34"/>
                <a:cs typeface="CordiaUPC" panose="020B0304020202020204" pitchFamily="34" charset="-34"/>
              </a:rPr>
              <a:t> </a:t>
            </a:r>
            <a:endParaRPr lang="en-US" dirty="0">
              <a:latin typeface="CordiaUPC" panose="020B0304020202020204" pitchFamily="34" charset="-34"/>
              <a:cs typeface="CordiaUPC" panose="020B0304020202020204" pitchFamily="34" charset="-34"/>
            </a:endParaRPr>
          </a:p>
          <a:p>
            <a:pPr algn="thaiDist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4202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รอง 2"/>
          <p:cNvSpPr txBox="1">
            <a:spLocks/>
          </p:cNvSpPr>
          <p:nvPr/>
        </p:nvSpPr>
        <p:spPr>
          <a:xfrm>
            <a:off x="4724399" y="0"/>
            <a:ext cx="3352801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ctr">
              <a:buNone/>
            </a:pPr>
            <a:r>
              <a:rPr lang="th-TH" sz="3200" b="1" dirty="0" smtClean="0">
                <a:solidFill>
                  <a:schemeClr val="bg1">
                    <a:lumMod val="95000"/>
                  </a:schemeClr>
                </a:solidFill>
              </a:rPr>
              <a:t>ระบบจัดการครุภัณฑ์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8045" y="620688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/>
              <a:t>ตารางการดำเนินงาน</a:t>
            </a:r>
            <a:endParaRPr lang="en-US" sz="3200" dirty="0"/>
          </a:p>
          <a:p>
            <a:pPr algn="thaiDist"/>
            <a:endParaRPr lang="th-TH" dirty="0"/>
          </a:p>
        </p:txBody>
      </p:sp>
      <p:graphicFrame>
        <p:nvGraphicFramePr>
          <p:cNvPr id="3" name="ตาราง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310215"/>
              </p:ext>
            </p:extLst>
          </p:nvPr>
        </p:nvGraphicFramePr>
        <p:xfrm>
          <a:off x="1331640" y="1556792"/>
          <a:ext cx="7488832" cy="4608511"/>
        </p:xfrm>
        <a:graphic>
          <a:graphicData uri="http://schemas.openxmlformats.org/drawingml/2006/table">
            <a:tbl>
              <a:tblPr/>
              <a:tblGrid>
                <a:gridCol w="2631513"/>
                <a:gridCol w="245919"/>
                <a:gridCol w="245919"/>
                <a:gridCol w="245053"/>
                <a:gridCol w="230109"/>
                <a:gridCol w="241590"/>
                <a:gridCol w="245919"/>
                <a:gridCol w="245919"/>
                <a:gridCol w="245919"/>
                <a:gridCol w="249382"/>
                <a:gridCol w="249382"/>
                <a:gridCol w="241590"/>
                <a:gridCol w="245053"/>
                <a:gridCol w="245919"/>
                <a:gridCol w="245919"/>
                <a:gridCol w="245053"/>
                <a:gridCol w="230109"/>
                <a:gridCol w="231200"/>
                <a:gridCol w="245053"/>
                <a:gridCol w="245053"/>
                <a:gridCol w="237259"/>
              </a:tblGrid>
              <a:tr h="305228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ขั้นตอนการทำงาน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0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ระยะเวลา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52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0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2556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4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มิ.ย.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ก.ค.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ส.ค.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ก.ย.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ต.ค.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9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1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2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3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4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1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2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3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4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1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2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3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4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1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2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3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4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1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2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3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4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2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1. ศึกษาหัวข้อและรวบรวมข้อมูล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2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2.</a:t>
                      </a: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 นำเสนอหัวข้อ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2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3</a:t>
                      </a: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. วิเคราะห์และออกแบบระบบ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2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4</a:t>
                      </a: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. ออกแบบฐานข้อมูล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2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5</a:t>
                      </a: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. พัฒนาระบบ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UPC" panose="02020603050405020304" pitchFamily="18" charset="-34"/>
                          <a:ea typeface="Cordia New" panose="020B0304020202020204" pitchFamily="34" charset="-34"/>
                          <a:cs typeface="TH Sarabun New" panose="020B0500040200020003" pitchFamily="34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2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6</a:t>
                      </a: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. ติดตั้งและทดสอบระบบ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89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7</a:t>
                      </a:r>
                      <a:r>
                        <a:rPr lang="th-TH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. ปรับแต่งและแก้ไขข้อผิดพลาด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2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8. </a:t>
                      </a: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จัดทำเอกสารประกอบ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2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9. </a:t>
                      </a: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นำเสนอโครงงาน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2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10. </a:t>
                      </a:r>
                      <a:r>
                        <a:rPr lang="th-TH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ส่งโครงงาน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H Sarabun New" panose="020B0500040200020003" pitchFamily="34" charset="-34"/>
                          <a:ea typeface="Cordia New" panose="020B0304020202020204" pitchFamily="34" charset="-34"/>
                          <a:cs typeface="AngsanaUPC" panose="02020603050405020304" pitchFamily="18" charset="-34"/>
                        </a:rPr>
                        <a:t> </a:t>
                      </a:r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UPC" panose="02020603050405020304" pitchFamily="18" charset="-34"/>
                        <a:ea typeface="Cordia New" panose="020B0304020202020204" pitchFamily="34" charset="-34"/>
                        <a:cs typeface="AngsanaUPC" panose="02020603050405020304" pitchFamily="18" charset="-34"/>
                      </a:endParaRPr>
                    </a:p>
                  </a:txBody>
                  <a:tcPr marL="62899" marR="628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43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827584" y="1700808"/>
            <a:ext cx="831641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th-TH" sz="4000" b="1" dirty="0">
                <a:latin typeface="BrowalliaUPC" panose="020B0604020202020204" pitchFamily="34" charset="-34"/>
                <a:ea typeface="Cordia New" panose="020B0304020202020204" pitchFamily="34" charset="-34"/>
                <a:cs typeface="BrowalliaUPC" panose="020B0604020202020204" pitchFamily="34" charset="-34"/>
              </a:rPr>
              <a:t>ประโยชน์ที่คาดว่าจะ</a:t>
            </a:r>
            <a:r>
              <a:rPr lang="th-TH" sz="4000" b="1" dirty="0" smtClean="0">
                <a:latin typeface="BrowalliaUPC" panose="020B0604020202020204" pitchFamily="34" charset="-34"/>
                <a:ea typeface="Cordia New" panose="020B0304020202020204" pitchFamily="34" charset="-34"/>
                <a:cs typeface="BrowalliaUPC" panose="020B0604020202020204" pitchFamily="34" charset="-34"/>
              </a:rPr>
              <a:t>ได้รับ</a:t>
            </a:r>
            <a:endParaRPr lang="en-US" sz="4000" b="1" dirty="0" smtClean="0">
              <a:latin typeface="BrowalliaUPC" panose="020B0604020202020204" pitchFamily="34" charset="-34"/>
              <a:ea typeface="Cordia New" panose="020B0304020202020204" pitchFamily="34" charset="-34"/>
              <a:cs typeface="BrowalliaUPC" panose="020B0604020202020204" pitchFamily="34" charset="-34"/>
            </a:endParaRPr>
          </a:p>
          <a:p>
            <a:pPr lvl="0" algn="just">
              <a:spcAft>
                <a:spcPts val="0"/>
              </a:spcAft>
            </a:pPr>
            <a:endParaRPr lang="en-US" sz="1600" dirty="0">
              <a:latin typeface="AngsanaUPC" panose="02020603050405020304" pitchFamily="18" charset="-34"/>
              <a:ea typeface="Cordia New" panose="020B0304020202020204" pitchFamily="34" charset="-34"/>
              <a:cs typeface="AngsanaUPC" panose="02020603050405020304" pitchFamily="18" charset="-34"/>
            </a:endParaRPr>
          </a:p>
          <a:p>
            <a:pPr marL="742950" lvl="1" indent="-285750">
              <a:spcAft>
                <a:spcPts val="0"/>
              </a:spcAft>
              <a:buFont typeface="+mj-lt"/>
              <a:buAutoNum type="arabicPeriod"/>
            </a:pPr>
            <a:r>
              <a:rPr lang="th-TH" dirty="0">
                <a:latin typeface="BrowalliaUPC" panose="020B0604020202020204" pitchFamily="34" charset="-34"/>
                <a:ea typeface="Cordia New" panose="020B0304020202020204" pitchFamily="34" charset="-34"/>
                <a:cs typeface="BrowalliaUPC" panose="020B0604020202020204" pitchFamily="34" charset="-34"/>
              </a:rPr>
              <a:t>ลดการผิดพลาดเมื่อมีการมีการตรวจสอบครุภัณฑ์ </a:t>
            </a:r>
            <a:endParaRPr lang="en-US" dirty="0">
              <a:latin typeface="BrowalliaUPC" panose="020B0604020202020204" pitchFamily="34" charset="-34"/>
              <a:ea typeface="Cordia New" panose="020B0304020202020204" pitchFamily="34" charset="-34"/>
              <a:cs typeface="BrowalliaUPC" panose="020B0604020202020204" pitchFamily="34" charset="-34"/>
            </a:endParaRPr>
          </a:p>
          <a:p>
            <a:pPr marL="742950" lvl="1" indent="-285750">
              <a:spcAft>
                <a:spcPts val="0"/>
              </a:spcAft>
              <a:buFont typeface="+mj-lt"/>
              <a:buAutoNum type="arabicPeriod"/>
            </a:pPr>
            <a:r>
              <a:rPr lang="th-TH" dirty="0">
                <a:latin typeface="BrowalliaUPC" panose="020B0604020202020204" pitchFamily="34" charset="-34"/>
                <a:ea typeface="Cordia New" panose="020B0304020202020204" pitchFamily="34" charset="-34"/>
                <a:cs typeface="BrowalliaUPC" panose="020B0604020202020204" pitchFamily="34" charset="-34"/>
              </a:rPr>
              <a:t>มีการตรวจสอบความครบสมบูรณ์ของครุภัณฑ์</a:t>
            </a:r>
            <a:endParaRPr lang="en-US" dirty="0">
              <a:latin typeface="BrowalliaUPC" panose="020B0604020202020204" pitchFamily="34" charset="-34"/>
              <a:ea typeface="Cordia New" panose="020B0304020202020204" pitchFamily="34" charset="-34"/>
              <a:cs typeface="BrowalliaUPC" panose="020B0604020202020204" pitchFamily="34" charset="-34"/>
            </a:endParaRPr>
          </a:p>
          <a:p>
            <a:pPr marL="742950" lvl="1" indent="-285750">
              <a:spcAft>
                <a:spcPts val="0"/>
              </a:spcAft>
              <a:buFont typeface="+mj-lt"/>
              <a:buAutoNum type="arabicPeriod"/>
            </a:pPr>
            <a:r>
              <a:rPr lang="th-TH" dirty="0">
                <a:latin typeface="BrowalliaUPC" panose="020B0604020202020204" pitchFamily="34" charset="-34"/>
                <a:ea typeface="Cordia New" panose="020B0304020202020204" pitchFamily="34" charset="-34"/>
                <a:cs typeface="BrowalliaUPC" panose="020B0604020202020204" pitchFamily="34" charset="-34"/>
              </a:rPr>
              <a:t>ช่วยลดต้นทุนการดำเนินงาน ทั้งทางตรงและทางอ้อม</a:t>
            </a:r>
            <a:endParaRPr lang="en-US" dirty="0">
              <a:latin typeface="BrowalliaUPC" panose="020B0604020202020204" pitchFamily="34" charset="-34"/>
              <a:ea typeface="Cordia New" panose="020B0304020202020204" pitchFamily="34" charset="-34"/>
              <a:cs typeface="BrowalliaUPC" panose="020B0604020202020204" pitchFamily="34" charset="-34"/>
            </a:endParaRPr>
          </a:p>
          <a:p>
            <a:pPr marL="742950" lvl="1" indent="-285750">
              <a:spcAft>
                <a:spcPts val="0"/>
              </a:spcAft>
              <a:buFont typeface="+mj-lt"/>
              <a:buAutoNum type="arabicPeriod"/>
            </a:pPr>
            <a:r>
              <a:rPr lang="th-TH" dirty="0">
                <a:latin typeface="BrowalliaUPC" panose="020B0604020202020204" pitchFamily="34" charset="-34"/>
                <a:ea typeface="Cordia New" panose="020B0304020202020204" pitchFamily="34" charset="-34"/>
                <a:cs typeface="BrowalliaUPC" panose="020B0604020202020204" pitchFamily="34" charset="-34"/>
              </a:rPr>
              <a:t>กระบวนการบริหาร/ตัดสินใจ ที่พัฒนาขึ้นโดยสารสนเทศที่รวดเร็ว</a:t>
            </a:r>
            <a:endParaRPr lang="en-US" dirty="0">
              <a:latin typeface="BrowalliaUPC" panose="020B0604020202020204" pitchFamily="34" charset="-34"/>
              <a:ea typeface="Cordia New" panose="020B0304020202020204" pitchFamily="34" charset="-34"/>
              <a:cs typeface="BrowalliaUPC" panose="020B0604020202020204" pitchFamily="34" charset="-34"/>
            </a:endParaRPr>
          </a:p>
          <a:p>
            <a:pPr marL="742950" lvl="1" indent="-285750">
              <a:spcAft>
                <a:spcPts val="0"/>
              </a:spcAft>
              <a:buFont typeface="+mj-lt"/>
              <a:buAutoNum type="arabicPeriod"/>
            </a:pPr>
            <a:r>
              <a:rPr lang="th-TH" dirty="0">
                <a:latin typeface="BrowalliaUPC" panose="020B0604020202020204" pitchFamily="34" charset="-34"/>
                <a:ea typeface="Cordia New" panose="020B0304020202020204" pitchFamily="34" charset="-34"/>
                <a:cs typeface="BrowalliaUPC" panose="020B0604020202020204" pitchFamily="34" charset="-34"/>
              </a:rPr>
              <a:t>กระบวนการทำงานที่มีประสิทธิภาพ และรวดเร็วยิ่งขึ้น</a:t>
            </a:r>
            <a:endParaRPr lang="en-US" dirty="0">
              <a:effectLst/>
              <a:latin typeface="BrowalliaUPC" panose="020B0604020202020204" pitchFamily="34" charset="-34"/>
              <a:ea typeface="Cordia New" panose="020B03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5" name="ชื่อเรื่องรอง 2"/>
          <p:cNvSpPr txBox="1">
            <a:spLocks/>
          </p:cNvSpPr>
          <p:nvPr/>
        </p:nvSpPr>
        <p:spPr>
          <a:xfrm>
            <a:off x="4724399" y="0"/>
            <a:ext cx="3352801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ctr">
              <a:buNone/>
            </a:pPr>
            <a:r>
              <a:rPr lang="th-TH" sz="3200" b="1" dirty="0" smtClean="0">
                <a:solidFill>
                  <a:schemeClr val="bg1">
                    <a:lumMod val="95000"/>
                  </a:schemeClr>
                </a:solidFill>
              </a:rPr>
              <a:t>ระบบจัดการครุภัณฑ์ </a:t>
            </a:r>
          </a:p>
        </p:txBody>
      </p:sp>
    </p:spTree>
    <p:extLst>
      <p:ext uri="{BB962C8B-B14F-4D97-AF65-F5344CB8AC3E}">
        <p14:creationId xmlns:p14="http://schemas.microsoft.com/office/powerpoint/2010/main" val="305739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943979" y="1052736"/>
            <a:ext cx="756084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th-TH" sz="4000" b="1" dirty="0">
                <a:latin typeface="BrowalliaUPC" panose="020B0604020202020204" pitchFamily="34" charset="-34"/>
                <a:ea typeface="Cordia New" panose="020B0304020202020204" pitchFamily="34" charset="-34"/>
                <a:cs typeface="BrowalliaUPC" panose="020B0604020202020204" pitchFamily="34" charset="-34"/>
              </a:rPr>
              <a:t>เครื่องมือที่ใช้ในการ</a:t>
            </a:r>
            <a:r>
              <a:rPr lang="th-TH" sz="4000" b="1" dirty="0" smtClean="0">
                <a:latin typeface="BrowalliaUPC" panose="020B0604020202020204" pitchFamily="34" charset="-34"/>
                <a:ea typeface="Cordia New" panose="020B0304020202020204" pitchFamily="34" charset="-34"/>
                <a:cs typeface="BrowalliaUPC" panose="020B0604020202020204" pitchFamily="34" charset="-34"/>
              </a:rPr>
              <a:t>พัฒนา</a:t>
            </a:r>
            <a:endParaRPr lang="en-US" sz="4000" dirty="0">
              <a:latin typeface="BrowalliaUPC" panose="020B0604020202020204" pitchFamily="34" charset="-34"/>
              <a:ea typeface="Cordia New" panose="020B0304020202020204" pitchFamily="34" charset="-34"/>
              <a:cs typeface="BrowalliaUPC" panose="020B0604020202020204" pitchFamily="34" charset="-34"/>
            </a:endParaRPr>
          </a:p>
          <a:p>
            <a:pPr lvl="1">
              <a:spcAft>
                <a:spcPts val="0"/>
              </a:spcAft>
            </a:pPr>
            <a:r>
              <a:rPr lang="th-TH" b="1" dirty="0">
                <a:latin typeface="CordiaUPC" panose="020B0304020202020204" pitchFamily="34" charset="-34"/>
                <a:ea typeface="Cordia New" panose="020B0304020202020204" pitchFamily="34" charset="-34"/>
                <a:cs typeface="CordiaUPC" panose="020B0304020202020204" pitchFamily="34" charset="-34"/>
              </a:rPr>
              <a:t>ซอฟต์แวร์ (</a:t>
            </a:r>
            <a:r>
              <a:rPr lang="en-US" b="1" dirty="0">
                <a:latin typeface="CordiaUPC" panose="020B0304020202020204" pitchFamily="34" charset="-34"/>
                <a:ea typeface="Cordia New" panose="020B0304020202020204" pitchFamily="34" charset="-34"/>
                <a:cs typeface="CordiaUPC" panose="020B0304020202020204" pitchFamily="34" charset="-34"/>
              </a:rPr>
              <a:t>Software</a:t>
            </a:r>
            <a:r>
              <a:rPr lang="en-US" b="1" dirty="0" smtClean="0">
                <a:latin typeface="CordiaUPC" panose="020B0304020202020204" pitchFamily="34" charset="-34"/>
                <a:ea typeface="Cordia New" panose="020B0304020202020204" pitchFamily="34" charset="-34"/>
                <a:cs typeface="CordiaUPC" panose="020B0304020202020204" pitchFamily="34" charset="-34"/>
              </a:rPr>
              <a:t>)</a:t>
            </a:r>
            <a:endParaRPr lang="en-US" sz="4000" dirty="0">
              <a:latin typeface="CordiaUPC" panose="020B0304020202020204" pitchFamily="34" charset="-34"/>
              <a:ea typeface="Cordia New" panose="020B0304020202020204" pitchFamily="34" charset="-34"/>
              <a:cs typeface="CordiaUPC" panose="020B0304020202020204" pitchFamily="34" charset="-34"/>
            </a:endParaRPr>
          </a:p>
          <a:p>
            <a:pPr lvl="0">
              <a:spcAft>
                <a:spcPts val="0"/>
              </a:spcAft>
            </a:pPr>
            <a:r>
              <a:rPr lang="th-TH" sz="4000" dirty="0" smtClean="0">
                <a:latin typeface="CordiaUPC" panose="020B0304020202020204" pitchFamily="34" charset="-34"/>
                <a:ea typeface="Cordia New" panose="020B0304020202020204" pitchFamily="34" charset="-34"/>
                <a:cs typeface="CordiaUPC" panose="020B0304020202020204" pitchFamily="34" charset="-34"/>
              </a:rPr>
              <a:t>	</a:t>
            </a:r>
            <a:r>
              <a:rPr lang="th-TH" dirty="0" smtClean="0">
                <a:latin typeface="CordiaUPC" panose="020B0304020202020204" pitchFamily="34" charset="-34"/>
                <a:ea typeface="Cordia New" panose="020B0304020202020204" pitchFamily="34" charset="-34"/>
                <a:cs typeface="CordiaUPC" panose="020B0304020202020204" pitchFamily="34" charset="-34"/>
              </a:rPr>
              <a:t>โปรแกรม</a:t>
            </a:r>
            <a:r>
              <a:rPr lang="th-TH" dirty="0">
                <a:latin typeface="CordiaUPC" panose="020B0304020202020204" pitchFamily="34" charset="-34"/>
                <a:ea typeface="Cordia New" panose="020B0304020202020204" pitchFamily="34" charset="-34"/>
                <a:cs typeface="CordiaUPC" panose="020B0304020202020204" pitchFamily="34" charset="-34"/>
              </a:rPr>
              <a:t>ใช้พัฒนาเว็บไซต์</a:t>
            </a:r>
            <a:endParaRPr lang="en-US" dirty="0">
              <a:latin typeface="CordiaUPC" panose="020B0304020202020204" pitchFamily="34" charset="-34"/>
              <a:ea typeface="Cordia New" panose="020B0304020202020204" pitchFamily="34" charset="-34"/>
              <a:cs typeface="CordiaUPC" panose="020B0304020202020204" pitchFamily="34" charset="-34"/>
            </a:endParaRPr>
          </a:p>
          <a:p>
            <a:pPr lvl="0">
              <a:spcAft>
                <a:spcPts val="0"/>
              </a:spcAft>
            </a:pPr>
            <a:r>
              <a:rPr lang="th-TH" dirty="0" smtClean="0">
                <a:latin typeface="CordiaUPC" panose="020B0304020202020204" pitchFamily="34" charset="-34"/>
                <a:ea typeface="Cordia New" panose="020B0304020202020204" pitchFamily="34" charset="-34"/>
                <a:cs typeface="CordiaUPC" panose="020B0304020202020204" pitchFamily="34" charset="-34"/>
              </a:rPr>
              <a:t>	โปรแกรม</a:t>
            </a:r>
            <a:r>
              <a:rPr lang="th-TH" dirty="0">
                <a:latin typeface="CordiaUPC" panose="020B0304020202020204" pitchFamily="34" charset="-34"/>
                <a:ea typeface="Cordia New" panose="020B0304020202020204" pitchFamily="34" charset="-34"/>
                <a:cs typeface="CordiaUPC" panose="020B0304020202020204" pitchFamily="34" charset="-34"/>
              </a:rPr>
              <a:t>ใช้ทำการออกแบบเว็บไซต์</a:t>
            </a:r>
            <a:endParaRPr lang="en-US" dirty="0">
              <a:latin typeface="CordiaUPC" panose="020B0304020202020204" pitchFamily="34" charset="-34"/>
              <a:ea typeface="Cordia New" panose="020B0304020202020204" pitchFamily="34" charset="-34"/>
              <a:cs typeface="CordiaUPC" panose="020B0304020202020204" pitchFamily="34" charset="-34"/>
            </a:endParaRPr>
          </a:p>
          <a:p>
            <a:pPr lvl="0">
              <a:spcAft>
                <a:spcPts val="0"/>
              </a:spcAft>
            </a:pPr>
            <a:r>
              <a:rPr lang="th-TH" dirty="0" smtClean="0">
                <a:latin typeface="CordiaUPC" panose="020B0304020202020204" pitchFamily="34" charset="-34"/>
                <a:ea typeface="Cordia New" panose="020B0304020202020204" pitchFamily="34" charset="-34"/>
                <a:cs typeface="CordiaUPC" panose="020B0304020202020204" pitchFamily="34" charset="-34"/>
              </a:rPr>
              <a:t>	โปรแกรม</a:t>
            </a:r>
            <a:r>
              <a:rPr lang="th-TH" dirty="0">
                <a:latin typeface="CordiaUPC" panose="020B0304020202020204" pitchFamily="34" charset="-34"/>
                <a:ea typeface="Cordia New" panose="020B0304020202020204" pitchFamily="34" charset="-34"/>
                <a:cs typeface="CordiaUPC" panose="020B0304020202020204" pitchFamily="34" charset="-34"/>
              </a:rPr>
              <a:t>ใช้จัดทำเอกสาร</a:t>
            </a:r>
            <a:endParaRPr lang="en-US" dirty="0">
              <a:latin typeface="CordiaUPC" panose="020B0304020202020204" pitchFamily="34" charset="-34"/>
              <a:ea typeface="Cordia New" panose="020B0304020202020204" pitchFamily="34" charset="-34"/>
              <a:cs typeface="CordiaUPC" panose="020B0304020202020204" pitchFamily="34" charset="-34"/>
            </a:endParaRPr>
          </a:p>
          <a:p>
            <a:pPr lvl="0">
              <a:spcAft>
                <a:spcPts val="0"/>
              </a:spcAft>
            </a:pPr>
            <a:r>
              <a:rPr lang="th-TH" dirty="0" smtClean="0">
                <a:latin typeface="CordiaUPC" panose="020B0304020202020204" pitchFamily="34" charset="-34"/>
                <a:ea typeface="Cordia New" panose="020B0304020202020204" pitchFamily="34" charset="-34"/>
                <a:cs typeface="CordiaUPC" panose="020B0304020202020204" pitchFamily="34" charset="-34"/>
              </a:rPr>
              <a:t>	โปรแกรม</a:t>
            </a:r>
            <a:r>
              <a:rPr lang="th-TH" dirty="0">
                <a:latin typeface="CordiaUPC" panose="020B0304020202020204" pitchFamily="34" charset="-34"/>
                <a:ea typeface="Cordia New" panose="020B0304020202020204" pitchFamily="34" charset="-34"/>
                <a:cs typeface="CordiaUPC" panose="020B0304020202020204" pitchFamily="34" charset="-34"/>
              </a:rPr>
              <a:t>ใช้จัดทำการออกแบบโมเดล</a:t>
            </a:r>
            <a:endParaRPr lang="en-US" dirty="0">
              <a:latin typeface="CordiaUPC" panose="020B0304020202020204" pitchFamily="34" charset="-34"/>
              <a:ea typeface="Cordia New" panose="020B0304020202020204" pitchFamily="34" charset="-34"/>
              <a:cs typeface="CordiaUPC" panose="020B0304020202020204" pitchFamily="34" charset="-34"/>
            </a:endParaRPr>
          </a:p>
          <a:p>
            <a:pPr lvl="0">
              <a:spcAft>
                <a:spcPts val="0"/>
              </a:spcAft>
            </a:pPr>
            <a:r>
              <a:rPr lang="th-TH" dirty="0" smtClean="0">
                <a:latin typeface="CordiaUPC" panose="020B0304020202020204" pitchFamily="34" charset="-34"/>
                <a:ea typeface="Cordia New" panose="020B0304020202020204" pitchFamily="34" charset="-34"/>
                <a:cs typeface="CordiaUPC" panose="020B0304020202020204" pitchFamily="34" charset="-34"/>
              </a:rPr>
              <a:t>	โปรแกรม</a:t>
            </a:r>
            <a:r>
              <a:rPr lang="th-TH" dirty="0">
                <a:latin typeface="CordiaUPC" panose="020B0304020202020204" pitchFamily="34" charset="-34"/>
                <a:ea typeface="Cordia New" panose="020B0304020202020204" pitchFamily="34" charset="-34"/>
                <a:cs typeface="CordiaUPC" panose="020B0304020202020204" pitchFamily="34" charset="-34"/>
              </a:rPr>
              <a:t>ใช้จำลองเว็บ</a:t>
            </a:r>
            <a:r>
              <a:rPr lang="th-TH" dirty="0" err="1">
                <a:latin typeface="CordiaUPC" panose="020B0304020202020204" pitchFamily="34" charset="-34"/>
                <a:ea typeface="Cordia New" panose="020B0304020202020204" pitchFamily="34" charset="-34"/>
                <a:cs typeface="CordiaUPC" panose="020B0304020202020204" pitchFamily="34" charset="-34"/>
              </a:rPr>
              <a:t>เซิฟ</a:t>
            </a:r>
            <a:r>
              <a:rPr lang="th-TH" dirty="0" err="1" smtClean="0">
                <a:latin typeface="CordiaUPC" panose="020B0304020202020204" pitchFamily="34" charset="-34"/>
                <a:ea typeface="Cordia New" panose="020B0304020202020204" pitchFamily="34" charset="-34"/>
                <a:cs typeface="CordiaUPC" panose="020B0304020202020204" pitchFamily="34" charset="-34"/>
              </a:rPr>
              <a:t>เวอร์</a:t>
            </a:r>
            <a:endParaRPr lang="en-US" dirty="0">
              <a:latin typeface="CordiaUPC" panose="020B0304020202020204" pitchFamily="34" charset="-34"/>
              <a:ea typeface="Cordia New" panose="020B0304020202020204" pitchFamily="34" charset="-34"/>
              <a:cs typeface="CordiaUPC" panose="020B0304020202020204" pitchFamily="34" charset="-34"/>
            </a:endParaRPr>
          </a:p>
        </p:txBody>
      </p:sp>
      <p:sp>
        <p:nvSpPr>
          <p:cNvPr id="5" name="ชื่อเรื่องรอง 2"/>
          <p:cNvSpPr txBox="1">
            <a:spLocks/>
          </p:cNvSpPr>
          <p:nvPr/>
        </p:nvSpPr>
        <p:spPr>
          <a:xfrm>
            <a:off x="4724399" y="0"/>
            <a:ext cx="3352801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ctr">
              <a:buNone/>
            </a:pPr>
            <a:r>
              <a:rPr lang="th-TH" sz="3200" b="1" dirty="0" smtClean="0">
                <a:solidFill>
                  <a:schemeClr val="bg1">
                    <a:lumMod val="95000"/>
                  </a:schemeClr>
                </a:solidFill>
              </a:rPr>
              <a:t>ระบบจัดการครุภัณฑ์ </a:t>
            </a:r>
          </a:p>
        </p:txBody>
      </p:sp>
    </p:spTree>
    <p:extLst>
      <p:ext uri="{BB962C8B-B14F-4D97-AF65-F5344CB8AC3E}">
        <p14:creationId xmlns:p14="http://schemas.microsoft.com/office/powerpoint/2010/main" val="153966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467544" y="1124744"/>
            <a:ext cx="8208912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0"/>
              </a:spcAft>
            </a:pPr>
            <a:r>
              <a:rPr lang="th-TH" sz="4000" b="1" dirty="0">
                <a:latin typeface="BrowalliaUPC" panose="020B0604020202020204" pitchFamily="34" charset="-34"/>
                <a:ea typeface="Cordia New" panose="020B0304020202020204" pitchFamily="34" charset="-34"/>
                <a:cs typeface="BrowalliaUPC" panose="020B0604020202020204" pitchFamily="34" charset="-34"/>
              </a:rPr>
              <a:t>เครื่องมือที่ใช้ในการ</a:t>
            </a:r>
            <a:r>
              <a:rPr lang="th-TH" sz="4000" b="1" dirty="0" smtClean="0">
                <a:latin typeface="BrowalliaUPC" panose="020B0604020202020204" pitchFamily="34" charset="-34"/>
                <a:ea typeface="Cordia New" panose="020B0304020202020204" pitchFamily="34" charset="-34"/>
                <a:cs typeface="BrowalliaUPC" panose="020B0604020202020204" pitchFamily="34" charset="-34"/>
              </a:rPr>
              <a:t>พัฒนา</a:t>
            </a:r>
          </a:p>
          <a:p>
            <a:pPr lvl="1">
              <a:spcAft>
                <a:spcPts val="0"/>
              </a:spcAft>
            </a:pPr>
            <a:r>
              <a:rPr lang="th-TH" b="1" dirty="0" smtClean="0">
                <a:latin typeface="BrowalliaUPC" panose="020B0604020202020204" pitchFamily="34" charset="-34"/>
                <a:ea typeface="Cordia New" panose="020B0304020202020204" pitchFamily="34" charset="-34"/>
                <a:cs typeface="BrowalliaUPC" panose="020B0604020202020204" pitchFamily="34" charset="-34"/>
              </a:rPr>
              <a:t>	ฮาร์ดแวร์ </a:t>
            </a:r>
            <a:r>
              <a:rPr lang="th-TH" b="1" dirty="0">
                <a:latin typeface="BrowalliaUPC" panose="020B0604020202020204" pitchFamily="34" charset="-34"/>
                <a:ea typeface="Cordia New" panose="020B0304020202020204" pitchFamily="34" charset="-34"/>
                <a:cs typeface="BrowalliaUPC" panose="020B0604020202020204" pitchFamily="34" charset="-34"/>
              </a:rPr>
              <a:t>(</a:t>
            </a:r>
            <a:r>
              <a:rPr lang="en-US" b="1" dirty="0">
                <a:latin typeface="BrowalliaUPC" panose="020B0604020202020204" pitchFamily="34" charset="-34"/>
                <a:ea typeface="Cordia New" panose="020B0304020202020204" pitchFamily="34" charset="-34"/>
                <a:cs typeface="BrowalliaUPC" panose="020B0604020202020204" pitchFamily="34" charset="-34"/>
              </a:rPr>
              <a:t>Hardware</a:t>
            </a:r>
            <a:r>
              <a:rPr lang="en-US" b="1" dirty="0" smtClean="0">
                <a:latin typeface="BrowalliaUPC" panose="020B0604020202020204" pitchFamily="34" charset="-34"/>
                <a:ea typeface="Cordia New" panose="020B0304020202020204" pitchFamily="34" charset="-34"/>
                <a:cs typeface="BrowalliaUPC" panose="020B0604020202020204" pitchFamily="34" charset="-34"/>
              </a:rPr>
              <a:t>)</a:t>
            </a:r>
            <a:endParaRPr lang="en-US" b="1" dirty="0">
              <a:latin typeface="BrowalliaUPC" panose="020B0604020202020204" pitchFamily="34" charset="-34"/>
              <a:ea typeface="Cordia New" panose="020B0304020202020204" pitchFamily="34" charset="-34"/>
              <a:cs typeface="BrowalliaUPC" panose="020B0604020202020204" pitchFamily="34" charset="-34"/>
            </a:endParaRPr>
          </a:p>
          <a:p>
            <a:pPr lvl="2">
              <a:spcAft>
                <a:spcPts val="0"/>
              </a:spcAft>
            </a:pPr>
            <a:r>
              <a:rPr lang="th-TH" sz="2400" dirty="0" smtClean="0">
                <a:latin typeface="BrowalliaUPC" panose="020B0604020202020204" pitchFamily="34" charset="-34"/>
                <a:ea typeface="Cordia New" panose="020B0304020202020204" pitchFamily="34" charset="-34"/>
                <a:cs typeface="BrowalliaUPC" panose="020B0604020202020204" pitchFamily="34" charset="-34"/>
              </a:rPr>
              <a:t>1.เครื่อง</a:t>
            </a:r>
            <a:r>
              <a:rPr lang="th-TH" sz="2400" dirty="0">
                <a:latin typeface="BrowalliaUPC" panose="020B0604020202020204" pitchFamily="34" charset="-34"/>
                <a:ea typeface="Cordia New" panose="020B0304020202020204" pitchFamily="34" charset="-34"/>
                <a:cs typeface="BrowalliaUPC" panose="020B0604020202020204" pitchFamily="34" charset="-34"/>
              </a:rPr>
              <a:t>แม่ข่าย </a:t>
            </a:r>
            <a:r>
              <a:rPr lang="en-US" sz="2400" dirty="0">
                <a:latin typeface="BrowalliaUPC" panose="020B0604020202020204" pitchFamily="34" charset="-34"/>
                <a:ea typeface="Cordia New" panose="020B0304020202020204" pitchFamily="34" charset="-34"/>
                <a:cs typeface="BrowalliaUPC" panose="020B0604020202020204" pitchFamily="34" charset="-34"/>
              </a:rPr>
              <a:t>(Server)</a:t>
            </a:r>
          </a:p>
          <a:p>
            <a:pPr marL="1828800">
              <a:spcAft>
                <a:spcPts val="0"/>
              </a:spcAft>
            </a:pPr>
            <a:r>
              <a:rPr lang="en-US" sz="2400" dirty="0">
                <a:latin typeface="BrowalliaUPC" panose="020B0604020202020204" pitchFamily="34" charset="-34"/>
                <a:ea typeface="Cordia New" panose="020B0304020202020204" pitchFamily="34" charset="-34"/>
                <a:cs typeface="BrowalliaUPC" panose="020B0604020202020204" pitchFamily="34" charset="-34"/>
              </a:rPr>
              <a:t>- </a:t>
            </a:r>
            <a:r>
              <a:rPr lang="th-TH" sz="2400" dirty="0">
                <a:latin typeface="BrowalliaUPC" panose="020B0604020202020204" pitchFamily="34" charset="-34"/>
                <a:ea typeface="Cordia New" panose="020B0304020202020204" pitchFamily="34" charset="-34"/>
                <a:cs typeface="BrowalliaUPC" panose="020B0604020202020204" pitchFamily="34" charset="-34"/>
              </a:rPr>
              <a:t>คอมพิวเตอร์แม่ข่าย ไม่ต่ำกว่า </a:t>
            </a:r>
            <a:r>
              <a:rPr lang="en-US" sz="2400" dirty="0">
                <a:latin typeface="BrowalliaUPC" panose="020B0604020202020204" pitchFamily="34" charset="-34"/>
                <a:ea typeface="Cordia New" panose="020B0304020202020204" pitchFamily="34" charset="-34"/>
                <a:cs typeface="BrowalliaUPC" panose="020B0604020202020204" pitchFamily="34" charset="-34"/>
              </a:rPr>
              <a:t>CPU 2.0 GHz Ram 1 GB </a:t>
            </a:r>
          </a:p>
          <a:p>
            <a:pPr marL="1828800" indent="61595">
              <a:spcAft>
                <a:spcPts val="0"/>
              </a:spcAft>
            </a:pPr>
            <a:r>
              <a:rPr lang="en-US" sz="2400" dirty="0">
                <a:latin typeface="BrowalliaUPC" panose="020B0604020202020204" pitchFamily="34" charset="-34"/>
                <a:ea typeface="Cordia New" panose="020B0304020202020204" pitchFamily="34" charset="-34"/>
                <a:cs typeface="BrowalliaUPC" panose="020B0604020202020204" pitchFamily="34" charset="-34"/>
              </a:rPr>
              <a:t>HDD 20 GB</a:t>
            </a:r>
          </a:p>
          <a:p>
            <a:pPr lvl="2">
              <a:spcAft>
                <a:spcPts val="0"/>
              </a:spcAft>
            </a:pPr>
            <a:r>
              <a:rPr lang="th-TH" sz="2400" dirty="0" smtClean="0">
                <a:latin typeface="BrowalliaUPC" panose="020B0604020202020204" pitchFamily="34" charset="-34"/>
                <a:ea typeface="Cordia New" panose="020B0304020202020204" pitchFamily="34" charset="-34"/>
                <a:cs typeface="BrowalliaUPC" panose="020B0604020202020204" pitchFamily="34" charset="-34"/>
              </a:rPr>
              <a:t>2.เครื่อง</a:t>
            </a:r>
            <a:r>
              <a:rPr lang="th-TH" sz="2400" dirty="0">
                <a:latin typeface="BrowalliaUPC" panose="020B0604020202020204" pitchFamily="34" charset="-34"/>
                <a:ea typeface="Cordia New" panose="020B0304020202020204" pitchFamily="34" charset="-34"/>
                <a:cs typeface="BrowalliaUPC" panose="020B0604020202020204" pitchFamily="34" charset="-34"/>
              </a:rPr>
              <a:t>ลูกข่าย </a:t>
            </a:r>
            <a:r>
              <a:rPr lang="en-US" sz="2400" dirty="0">
                <a:latin typeface="BrowalliaUPC" panose="020B0604020202020204" pitchFamily="34" charset="-34"/>
                <a:ea typeface="Cordia New" panose="020B0304020202020204" pitchFamily="34" charset="-34"/>
                <a:cs typeface="BrowalliaUPC" panose="020B0604020202020204" pitchFamily="34" charset="-34"/>
              </a:rPr>
              <a:t>(Client)</a:t>
            </a:r>
          </a:p>
          <a:p>
            <a:pPr marL="1371600" indent="457200">
              <a:spcAft>
                <a:spcPts val="0"/>
              </a:spcAft>
            </a:pPr>
            <a:r>
              <a:rPr lang="en-US" sz="2400" dirty="0">
                <a:latin typeface="BrowalliaUPC" panose="020B0604020202020204" pitchFamily="34" charset="-34"/>
                <a:ea typeface="Cordia New" panose="020B0304020202020204" pitchFamily="34" charset="-34"/>
                <a:cs typeface="BrowalliaUPC" panose="020B0604020202020204" pitchFamily="34" charset="-34"/>
              </a:rPr>
              <a:t>- </a:t>
            </a:r>
            <a:r>
              <a:rPr lang="th-TH" sz="2400" dirty="0">
                <a:latin typeface="BrowalliaUPC" panose="020B0604020202020204" pitchFamily="34" charset="-34"/>
                <a:ea typeface="Cordia New" panose="020B0304020202020204" pitchFamily="34" charset="-34"/>
                <a:cs typeface="BrowalliaUPC" panose="020B0604020202020204" pitchFamily="34" charset="-34"/>
              </a:rPr>
              <a:t>คอมพิวเตอร์ ไม่ต่ำกว่า </a:t>
            </a:r>
            <a:r>
              <a:rPr lang="en-US" sz="2400" dirty="0">
                <a:latin typeface="BrowalliaUPC" panose="020B0604020202020204" pitchFamily="34" charset="-34"/>
                <a:ea typeface="Cordia New" panose="020B0304020202020204" pitchFamily="34" charset="-34"/>
                <a:cs typeface="BrowalliaUPC" panose="020B0604020202020204" pitchFamily="34" charset="-34"/>
              </a:rPr>
              <a:t>CPU 2 GHz Ram 1 GB HDD 20 GB</a:t>
            </a:r>
          </a:p>
          <a:p>
            <a:pPr marL="1828800">
              <a:spcAft>
                <a:spcPts val="0"/>
              </a:spcAft>
            </a:pPr>
            <a:r>
              <a:rPr lang="en-US" sz="2400" dirty="0">
                <a:latin typeface="BrowalliaUPC" panose="020B0604020202020204" pitchFamily="34" charset="-34"/>
                <a:ea typeface="Cordia New" panose="020B0304020202020204" pitchFamily="34" charset="-34"/>
                <a:cs typeface="BrowalliaUPC" panose="020B0604020202020204" pitchFamily="34" charset="-34"/>
              </a:rPr>
              <a:t>- Smart Phone </a:t>
            </a:r>
            <a:r>
              <a:rPr lang="th-TH" sz="2400" dirty="0">
                <a:latin typeface="BrowalliaUPC" panose="020B0604020202020204" pitchFamily="34" charset="-34"/>
                <a:ea typeface="Cordia New" panose="020B0304020202020204" pitchFamily="34" charset="-34"/>
                <a:cs typeface="BrowalliaUPC" panose="020B0604020202020204" pitchFamily="34" charset="-34"/>
              </a:rPr>
              <a:t>ไม่ต่ำกว่า </a:t>
            </a:r>
            <a:r>
              <a:rPr lang="en-US" sz="2400" dirty="0">
                <a:latin typeface="BrowalliaUPC" panose="020B0604020202020204" pitchFamily="34" charset="-34"/>
                <a:ea typeface="Cordia New" panose="020B0304020202020204" pitchFamily="34" charset="-34"/>
                <a:cs typeface="BrowalliaUPC" panose="020B0604020202020204" pitchFamily="34" charset="-34"/>
              </a:rPr>
              <a:t>CPU 1 GHz Ram 512 MBSD 2 GB</a:t>
            </a:r>
          </a:p>
          <a:p>
            <a:pPr marL="1828800">
              <a:spcAft>
                <a:spcPts val="0"/>
              </a:spcAft>
            </a:pPr>
            <a:r>
              <a:rPr lang="en-US" sz="2400" dirty="0">
                <a:latin typeface="BrowalliaUPC" panose="020B0604020202020204" pitchFamily="34" charset="-34"/>
                <a:ea typeface="Cordia New" panose="020B0304020202020204" pitchFamily="34" charset="-34"/>
                <a:cs typeface="BrowalliaUPC" panose="020B0604020202020204" pitchFamily="34" charset="-34"/>
              </a:rPr>
              <a:t>- </a:t>
            </a:r>
            <a:r>
              <a:rPr lang="th-TH" sz="2400" dirty="0">
                <a:latin typeface="BrowalliaUPC" panose="020B0604020202020204" pitchFamily="34" charset="-34"/>
                <a:ea typeface="Cordia New" panose="020B0304020202020204" pitchFamily="34" charset="-34"/>
                <a:cs typeface="BrowalliaUPC" panose="020B0604020202020204" pitchFamily="34" charset="-34"/>
              </a:rPr>
              <a:t>เครื่องพิมพ์</a:t>
            </a:r>
            <a:endParaRPr lang="en-US" sz="2400" dirty="0">
              <a:latin typeface="BrowalliaUPC" panose="020B0604020202020204" pitchFamily="34" charset="-34"/>
              <a:ea typeface="Cordia New" panose="020B03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3" name="ชื่อเรื่องรอง 2"/>
          <p:cNvSpPr txBox="1">
            <a:spLocks/>
          </p:cNvSpPr>
          <p:nvPr/>
        </p:nvSpPr>
        <p:spPr>
          <a:xfrm>
            <a:off x="4724399" y="0"/>
            <a:ext cx="3352801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ctr">
              <a:buNone/>
            </a:pPr>
            <a:r>
              <a:rPr lang="th-TH" sz="3200" b="1" dirty="0" smtClean="0">
                <a:solidFill>
                  <a:schemeClr val="bg1">
                    <a:lumMod val="95000"/>
                  </a:schemeClr>
                </a:solidFill>
              </a:rPr>
              <a:t>ระบบจัดการครุภัณฑ์ </a:t>
            </a:r>
          </a:p>
        </p:txBody>
      </p:sp>
    </p:spTree>
    <p:extLst>
      <p:ext uri="{BB962C8B-B14F-4D97-AF65-F5344CB8AC3E}">
        <p14:creationId xmlns:p14="http://schemas.microsoft.com/office/powerpoint/2010/main" val="323133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เหลื่อมซ้อน">
  <a:themeElements>
    <a:clrScheme name="กำหนดเอง 3">
      <a:dk1>
        <a:sysClr val="windowText" lastClr="000000"/>
      </a:dk1>
      <a:lt1>
        <a:sysClr val="window" lastClr="FFFFFF"/>
      </a:lt1>
      <a:dk2>
        <a:srgbClr val="454551"/>
      </a:dk2>
      <a:lt2>
        <a:srgbClr val="FFFFFF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เหลื่อมซ้อน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เหลื่อมซ้อน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TC103457496[[fn=เหลื่อมซ้อน]]</Template>
  <TotalTime>662</TotalTime>
  <Words>387</Words>
  <Application>Microsoft Office PowerPoint</Application>
  <PresentationFormat>นำเสนอทางหน้าจอ (4:3)</PresentationFormat>
  <Paragraphs>350</Paragraphs>
  <Slides>15</Slides>
  <Notes>4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10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15</vt:i4>
      </vt:variant>
    </vt:vector>
  </HeadingPairs>
  <TitlesOfParts>
    <vt:vector size="26" baseType="lpstr">
      <vt:lpstr>AngsanaUPC</vt:lpstr>
      <vt:lpstr>Arial</vt:lpstr>
      <vt:lpstr>BrowalliaUPC</vt:lpstr>
      <vt:lpstr>Calibri</vt:lpstr>
      <vt:lpstr>Corbel</vt:lpstr>
      <vt:lpstr>Cordia New</vt:lpstr>
      <vt:lpstr>CordiaUPC</vt:lpstr>
      <vt:lpstr>DilleniaUPC</vt:lpstr>
      <vt:lpstr>TH Sarabun New</vt:lpstr>
      <vt:lpstr>Wingdings 2</vt:lpstr>
      <vt:lpstr>เหลื่อมซ้อน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แบบจำลอง</vt:lpstr>
      <vt:lpstr>งานนำเสนอ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การนำเสนอ</dc:title>
  <dc:creator>Jenrob</dc:creator>
  <cp:lastModifiedBy>Eaun</cp:lastModifiedBy>
  <cp:revision>102</cp:revision>
  <dcterms:created xsi:type="dcterms:W3CDTF">2012-04-10T04:12:41Z</dcterms:created>
  <dcterms:modified xsi:type="dcterms:W3CDTF">2013-08-31T20:13:56Z</dcterms:modified>
</cp:coreProperties>
</file>