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OS Project 1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Team 21: Jhuniverse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Video: Unit Test &amp; Comparison Test</a:t>
            </a:r>
          </a:p>
        </p:txBody>
      </p:sp>
      <p:sp>
        <p:nvSpPr>
          <p:cNvPr id="170" name="Shape 170" title="flash_test.mp4"/>
          <p:cNvSpPr/>
          <p:nvPr/>
        </p:nvSpPr>
        <p:spPr>
          <a:xfrm>
            <a:off x="402575" y="1162050"/>
            <a:ext cx="400085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Shape 171" title="compare.mp4"/>
          <p:cNvSpPr/>
          <p:nvPr/>
        </p:nvSpPr>
        <p:spPr>
          <a:xfrm>
            <a:off x="4697449" y="1170125"/>
            <a:ext cx="4000850" cy="3429000"/>
          </a:xfrm>
          <a:prstGeom prst="rect">
            <a:avLst/>
          </a:prstGeom>
          <a:blipFill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Shape 176"/>
          <p:cNvGrpSpPr/>
          <p:nvPr/>
        </p:nvGrpSpPr>
        <p:grpSpPr>
          <a:xfrm>
            <a:off x="3639000" y="614250"/>
            <a:ext cx="1453500" cy="786600"/>
            <a:chOff x="1124400" y="-300150"/>
            <a:chExt cx="1453500" cy="786600"/>
          </a:xfrm>
        </p:grpSpPr>
        <p:sp>
          <p:nvSpPr>
            <p:cNvPr id="177" name="Shape 177"/>
            <p:cNvSpPr/>
            <p:nvPr/>
          </p:nvSpPr>
          <p:spPr>
            <a:xfrm>
              <a:off x="1124400" y="-300150"/>
              <a:ext cx="1453500" cy="405599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Children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124400" y="80850"/>
              <a:ext cx="1453500" cy="4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Sibling</a:t>
              </a:r>
            </a:p>
          </p:txBody>
        </p:sp>
      </p:grpSp>
      <p:sp>
        <p:nvSpPr>
          <p:cNvPr id="179" name="Shape 179"/>
          <p:cNvSpPr txBox="1"/>
          <p:nvPr/>
        </p:nvSpPr>
        <p:spPr>
          <a:xfrm>
            <a:off x="1810975" y="635375"/>
            <a:ext cx="14535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>
                <a:solidFill>
                  <a:srgbClr val="FFFFFF"/>
                </a:solidFill>
              </a:rPr>
              <a:t>init_task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Children : 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Sibling: X</a:t>
            </a:r>
          </a:p>
        </p:txBody>
      </p:sp>
      <p:cxnSp>
        <p:nvCxnSpPr>
          <p:cNvPr id="180" name="Shape 180"/>
          <p:cNvCxnSpPr>
            <a:stCxn id="178" idx="3"/>
            <a:endCxn id="178" idx="1"/>
          </p:cNvCxnSpPr>
          <p:nvPr/>
        </p:nvCxnSpPr>
        <p:spPr>
          <a:xfrm flipH="1">
            <a:off x="3639000" y="1198050"/>
            <a:ext cx="1453500" cy="600"/>
          </a:xfrm>
          <a:prstGeom prst="curvedConnector5">
            <a:avLst>
              <a:gd fmla="val -16383" name="adj1"/>
              <a:gd fmla="val 85845833" name="adj2"/>
              <a:gd fmla="val 116383" name="adj3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181" name="Shape 181"/>
          <p:cNvGrpSpPr/>
          <p:nvPr/>
        </p:nvGrpSpPr>
        <p:grpSpPr>
          <a:xfrm>
            <a:off x="3639000" y="2290650"/>
            <a:ext cx="1453500" cy="786600"/>
            <a:chOff x="819600" y="1833450"/>
            <a:chExt cx="1453500" cy="786600"/>
          </a:xfrm>
        </p:grpSpPr>
        <p:sp>
          <p:nvSpPr>
            <p:cNvPr id="182" name="Shape 182"/>
            <p:cNvSpPr/>
            <p:nvPr/>
          </p:nvSpPr>
          <p:spPr>
            <a:xfrm>
              <a:off x="819600" y="1833450"/>
              <a:ext cx="1453500" cy="4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Children</a:t>
              </a:r>
            </a:p>
          </p:txBody>
        </p:sp>
        <p:sp>
          <p:nvSpPr>
            <p:cNvPr id="183" name="Shape 183"/>
            <p:cNvSpPr/>
            <p:nvPr/>
          </p:nvSpPr>
          <p:spPr>
            <a:xfrm>
              <a:off x="819600" y="2214450"/>
              <a:ext cx="1453500" cy="4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Sibling</a:t>
              </a:r>
            </a:p>
          </p:txBody>
        </p:sp>
      </p:grpSp>
      <p:sp>
        <p:nvSpPr>
          <p:cNvPr id="184" name="Shape 184"/>
          <p:cNvSpPr txBox="1"/>
          <p:nvPr/>
        </p:nvSpPr>
        <p:spPr>
          <a:xfrm>
            <a:off x="1810975" y="2289825"/>
            <a:ext cx="14535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>
                <a:solidFill>
                  <a:srgbClr val="FFFFFF"/>
                </a:solidFill>
              </a:rPr>
              <a:t>Proc n+1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Children : 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Sibling: O</a:t>
            </a:r>
          </a:p>
        </p:txBody>
      </p:sp>
      <p:grpSp>
        <p:nvGrpSpPr>
          <p:cNvPr id="185" name="Shape 185"/>
          <p:cNvGrpSpPr/>
          <p:nvPr/>
        </p:nvGrpSpPr>
        <p:grpSpPr>
          <a:xfrm>
            <a:off x="5696400" y="2290650"/>
            <a:ext cx="1453500" cy="786600"/>
            <a:chOff x="819600" y="1833450"/>
            <a:chExt cx="1453500" cy="786600"/>
          </a:xfrm>
        </p:grpSpPr>
        <p:sp>
          <p:nvSpPr>
            <p:cNvPr id="186" name="Shape 186"/>
            <p:cNvSpPr/>
            <p:nvPr/>
          </p:nvSpPr>
          <p:spPr>
            <a:xfrm>
              <a:off x="819600" y="1833450"/>
              <a:ext cx="1453500" cy="4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Children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819600" y="2214450"/>
              <a:ext cx="1453500" cy="4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Sibling</a:t>
              </a:r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3639000" y="3814650"/>
            <a:ext cx="1453500" cy="786600"/>
            <a:chOff x="819600" y="1833450"/>
            <a:chExt cx="1453500" cy="786600"/>
          </a:xfrm>
        </p:grpSpPr>
        <p:sp>
          <p:nvSpPr>
            <p:cNvPr id="189" name="Shape 189"/>
            <p:cNvSpPr/>
            <p:nvPr/>
          </p:nvSpPr>
          <p:spPr>
            <a:xfrm>
              <a:off x="819600" y="1833450"/>
              <a:ext cx="1453500" cy="4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Children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819600" y="2214450"/>
              <a:ext cx="1453500" cy="4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Sibling</a:t>
              </a:r>
            </a:p>
          </p:txBody>
        </p:sp>
      </p:grpSp>
      <p:sp>
        <p:nvSpPr>
          <p:cNvPr id="191" name="Shape 191"/>
          <p:cNvSpPr txBox="1"/>
          <p:nvPr/>
        </p:nvSpPr>
        <p:spPr>
          <a:xfrm>
            <a:off x="1810975" y="3793200"/>
            <a:ext cx="14535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>
                <a:solidFill>
                  <a:srgbClr val="FFFFFF"/>
                </a:solidFill>
              </a:rPr>
              <a:t>Proc n+3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Children : X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Sibling: O</a:t>
            </a:r>
          </a:p>
        </p:txBody>
      </p:sp>
      <p:cxnSp>
        <p:nvCxnSpPr>
          <p:cNvPr id="192" name="Shape 192"/>
          <p:cNvCxnSpPr>
            <a:stCxn id="177" idx="3"/>
            <a:endCxn id="183" idx="1"/>
          </p:cNvCxnSpPr>
          <p:nvPr/>
        </p:nvCxnSpPr>
        <p:spPr>
          <a:xfrm flipH="1">
            <a:off x="3639000" y="817050"/>
            <a:ext cx="1453500" cy="2057400"/>
          </a:xfrm>
          <a:prstGeom prst="curvedConnector5">
            <a:avLst>
              <a:gd fmla="val -32135" name="adj1"/>
              <a:gd fmla="val 54944" name="adj2"/>
              <a:gd fmla="val 130798" name="adj3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3" name="Shape 193"/>
          <p:cNvCxnSpPr>
            <a:stCxn id="182" idx="3"/>
            <a:endCxn id="190" idx="1"/>
          </p:cNvCxnSpPr>
          <p:nvPr/>
        </p:nvCxnSpPr>
        <p:spPr>
          <a:xfrm flipH="1">
            <a:off x="3639000" y="2493450"/>
            <a:ext cx="1453500" cy="1905000"/>
          </a:xfrm>
          <a:prstGeom prst="curvedConnector5">
            <a:avLst>
              <a:gd fmla="val -23650" name="adj1"/>
              <a:gd fmla="val 46449" name="adj2"/>
              <a:gd fmla="val 130798" name="adj3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4" name="Shape 194"/>
          <p:cNvCxnSpPr>
            <a:stCxn id="189" idx="3"/>
            <a:endCxn id="189" idx="1"/>
          </p:cNvCxnSpPr>
          <p:nvPr/>
        </p:nvCxnSpPr>
        <p:spPr>
          <a:xfrm flipH="1">
            <a:off x="3639000" y="4017450"/>
            <a:ext cx="1453500" cy="600"/>
          </a:xfrm>
          <a:prstGeom prst="curvedConnector5">
            <a:avLst>
              <a:gd fmla="val -16383" name="adj1"/>
              <a:gd fmla="val -75691667" name="adj2"/>
              <a:gd fmla="val 116383" name="adj3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5" name="Shape 195"/>
          <p:cNvCxnSpPr>
            <a:stCxn id="187" idx="3"/>
            <a:endCxn id="177" idx="1"/>
          </p:cNvCxnSpPr>
          <p:nvPr/>
        </p:nvCxnSpPr>
        <p:spPr>
          <a:xfrm rot="10800000">
            <a:off x="3639000" y="817050"/>
            <a:ext cx="3510900" cy="2057400"/>
          </a:xfrm>
          <a:prstGeom prst="curvedConnector5">
            <a:avLst>
              <a:gd fmla="val -12671" name="adj1"/>
              <a:gd fmla="val 40859" name="adj2"/>
              <a:gd fmla="val 113453" name="adj3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6" name="Shape 196"/>
          <p:cNvCxnSpPr>
            <a:stCxn id="183" idx="3"/>
            <a:endCxn id="187" idx="1"/>
          </p:cNvCxnSpPr>
          <p:nvPr/>
        </p:nvCxnSpPr>
        <p:spPr>
          <a:xfrm>
            <a:off x="5092500" y="2874450"/>
            <a:ext cx="6039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197" name="Shape 197"/>
          <p:cNvGrpSpPr/>
          <p:nvPr/>
        </p:nvGrpSpPr>
        <p:grpSpPr>
          <a:xfrm>
            <a:off x="5772600" y="3814650"/>
            <a:ext cx="1453500" cy="786600"/>
            <a:chOff x="819600" y="1833450"/>
            <a:chExt cx="1453500" cy="786600"/>
          </a:xfrm>
        </p:grpSpPr>
        <p:sp>
          <p:nvSpPr>
            <p:cNvPr id="198" name="Shape 198"/>
            <p:cNvSpPr/>
            <p:nvPr/>
          </p:nvSpPr>
          <p:spPr>
            <a:xfrm>
              <a:off x="819600" y="1833450"/>
              <a:ext cx="1453500" cy="4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Children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819600" y="2214450"/>
              <a:ext cx="1453500" cy="40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Sibling</a:t>
              </a:r>
            </a:p>
          </p:txBody>
        </p:sp>
      </p:grpSp>
      <p:cxnSp>
        <p:nvCxnSpPr>
          <p:cNvPr id="200" name="Shape 200"/>
          <p:cNvCxnSpPr>
            <a:stCxn id="190" idx="3"/>
            <a:endCxn id="199" idx="1"/>
          </p:cNvCxnSpPr>
          <p:nvPr/>
        </p:nvCxnSpPr>
        <p:spPr>
          <a:xfrm>
            <a:off x="5092500" y="4398450"/>
            <a:ext cx="6801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1" name="Shape 201"/>
          <p:cNvCxnSpPr>
            <a:stCxn id="199" idx="3"/>
            <a:endCxn id="182" idx="1"/>
          </p:cNvCxnSpPr>
          <p:nvPr/>
        </p:nvCxnSpPr>
        <p:spPr>
          <a:xfrm rot="10800000">
            <a:off x="3639000" y="2493450"/>
            <a:ext cx="3587100" cy="1905000"/>
          </a:xfrm>
          <a:prstGeom prst="curvedConnector5">
            <a:avLst>
              <a:gd fmla="val -9591" name="adj1"/>
              <a:gd fmla="val 50000" name="adj2"/>
              <a:gd fmla="val 109041" name="adj3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2" name="Shape 202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(Vertical View)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Goal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Implement a syscall sys_ptree at syscall number 380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Sys_ptree gets a user buffer ’buf’ and its size ‘nr’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returns number of all processes running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It writes to ‘buf’ information of processes and updates ‘nr’ to reflect number of entries copied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To Do &amp; Files Changed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define struct prinfo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include/linux/prinfo.h: define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include/linux/syscalls.h: include ‘prinfo.h’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Define Syscall of ptree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include/linux/syscalls.h: define sys_ptree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arch/arm/include/asm/unistd.h: enlarge num of syscalls from 380 to 384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arch/arm/include/uapi/asm/unistd.h: define ptree as syscall_base+380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arch/arm/kernel/calls.S: include call of sys_ptree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ptree Logic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kernel/ptree.c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 Code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artik/main.c: print out process tree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artik/test.c: unit test for developers to check if kernel code works correctly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ptree Is Implemented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Question: How are children &amp; sibling tasks connected in linked list?</a:t>
            </a:r>
          </a:p>
        </p:txBody>
      </p:sp>
      <p:grpSp>
        <p:nvGrpSpPr>
          <p:cNvPr id="74" name="Shape 74"/>
          <p:cNvGrpSpPr/>
          <p:nvPr/>
        </p:nvGrpSpPr>
        <p:grpSpPr>
          <a:xfrm>
            <a:off x="1505400" y="1549775"/>
            <a:ext cx="5873875" cy="2822875"/>
            <a:chOff x="819600" y="1549775"/>
            <a:chExt cx="5873875" cy="2822875"/>
          </a:xfrm>
        </p:grpSpPr>
        <p:grpSp>
          <p:nvGrpSpPr>
            <p:cNvPr id="75" name="Shape 75"/>
            <p:cNvGrpSpPr/>
            <p:nvPr/>
          </p:nvGrpSpPr>
          <p:grpSpPr>
            <a:xfrm>
              <a:off x="819600" y="1549775"/>
              <a:ext cx="1454275" cy="1603675"/>
              <a:chOff x="819600" y="1702175"/>
              <a:chExt cx="1454275" cy="1603675"/>
            </a:xfrm>
          </p:grpSpPr>
          <p:grpSp>
            <p:nvGrpSpPr>
              <p:cNvPr id="76" name="Shape 76"/>
              <p:cNvGrpSpPr/>
              <p:nvPr/>
            </p:nvGrpSpPr>
            <p:grpSpPr>
              <a:xfrm>
                <a:off x="819600" y="2519250"/>
                <a:ext cx="1453500" cy="786600"/>
                <a:chOff x="819600" y="1833450"/>
                <a:chExt cx="1453500" cy="786600"/>
              </a:xfrm>
            </p:grpSpPr>
            <p:sp>
              <p:nvSpPr>
                <p:cNvPr id="77" name="Shape 77"/>
                <p:cNvSpPr/>
                <p:nvPr/>
              </p:nvSpPr>
              <p:spPr>
                <a:xfrm>
                  <a:off x="819600" y="1833450"/>
                  <a:ext cx="1453500" cy="4056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"/>
                    <a:t>Children</a:t>
                  </a:r>
                </a:p>
              </p:txBody>
            </p:sp>
            <p:sp>
              <p:nvSpPr>
                <p:cNvPr id="78" name="Shape 78"/>
                <p:cNvSpPr/>
                <p:nvPr/>
              </p:nvSpPr>
              <p:spPr>
                <a:xfrm>
                  <a:off x="819600" y="2214450"/>
                  <a:ext cx="1453500" cy="4056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"/>
                    <a:t>Sibling</a:t>
                  </a:r>
                </a:p>
              </p:txBody>
            </p:sp>
          </p:grpSp>
          <p:sp>
            <p:nvSpPr>
              <p:cNvPr id="79" name="Shape 79"/>
              <p:cNvSpPr txBox="1"/>
              <p:nvPr/>
            </p:nvSpPr>
            <p:spPr>
              <a:xfrm>
                <a:off x="820375" y="1702175"/>
                <a:ext cx="1453500" cy="29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b="1" lang="en" u="sng">
                    <a:solidFill>
                      <a:srgbClr val="FFFFFF"/>
                    </a:solidFill>
                  </a:rPr>
                  <a:t>init_task</a:t>
                </a:r>
              </a:p>
              <a:p>
                <a:pPr lv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Children : O</a:t>
                </a:r>
              </a:p>
              <a:p>
                <a:pPr lv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Sibling: X</a:t>
                </a:r>
              </a:p>
            </p:txBody>
          </p:sp>
        </p:grpSp>
        <p:cxnSp>
          <p:nvCxnSpPr>
            <p:cNvPr id="80" name="Shape 80"/>
            <p:cNvCxnSpPr>
              <a:stCxn id="78" idx="3"/>
              <a:endCxn id="78" idx="1"/>
            </p:cNvCxnSpPr>
            <p:nvPr/>
          </p:nvCxnSpPr>
          <p:spPr>
            <a:xfrm flipH="1">
              <a:off x="819600" y="2950650"/>
              <a:ext cx="1453500" cy="600"/>
            </a:xfrm>
            <a:prstGeom prst="curvedConnector5">
              <a:avLst>
                <a:gd fmla="val -16383" name="adj1"/>
                <a:gd fmla="val 102337500" name="adj2"/>
                <a:gd fmla="val 116383" name="adj3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grpSp>
          <p:nvGrpSpPr>
            <p:cNvPr id="81" name="Shape 81"/>
            <p:cNvGrpSpPr/>
            <p:nvPr/>
          </p:nvGrpSpPr>
          <p:grpSpPr>
            <a:xfrm>
              <a:off x="3029400" y="1549775"/>
              <a:ext cx="1454275" cy="1603675"/>
              <a:chOff x="819600" y="1702175"/>
              <a:chExt cx="1454275" cy="1603675"/>
            </a:xfrm>
          </p:grpSpPr>
          <p:grpSp>
            <p:nvGrpSpPr>
              <p:cNvPr id="82" name="Shape 82"/>
              <p:cNvGrpSpPr/>
              <p:nvPr/>
            </p:nvGrpSpPr>
            <p:grpSpPr>
              <a:xfrm>
                <a:off x="819600" y="2519250"/>
                <a:ext cx="1453500" cy="786600"/>
                <a:chOff x="819600" y="1833450"/>
                <a:chExt cx="1453500" cy="786600"/>
              </a:xfrm>
            </p:grpSpPr>
            <p:sp>
              <p:nvSpPr>
                <p:cNvPr id="83" name="Shape 83"/>
                <p:cNvSpPr/>
                <p:nvPr/>
              </p:nvSpPr>
              <p:spPr>
                <a:xfrm>
                  <a:off x="819600" y="1833450"/>
                  <a:ext cx="1453500" cy="4056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/>
                    <a:t>Children</a:t>
                  </a:r>
                </a:p>
              </p:txBody>
            </p:sp>
            <p:sp>
              <p:nvSpPr>
                <p:cNvPr id="84" name="Shape 84"/>
                <p:cNvSpPr/>
                <p:nvPr/>
              </p:nvSpPr>
              <p:spPr>
                <a:xfrm>
                  <a:off x="819600" y="2214450"/>
                  <a:ext cx="1453500" cy="4056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/>
                    <a:t>Sibling</a:t>
                  </a:r>
                </a:p>
              </p:txBody>
            </p:sp>
          </p:grpSp>
          <p:sp>
            <p:nvSpPr>
              <p:cNvPr id="85" name="Shape 85"/>
              <p:cNvSpPr txBox="1"/>
              <p:nvPr/>
            </p:nvSpPr>
            <p:spPr>
              <a:xfrm>
                <a:off x="820375" y="1702175"/>
                <a:ext cx="1453500" cy="29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en" u="sng">
                    <a:solidFill>
                      <a:srgbClr val="FFFFFF"/>
                    </a:solidFill>
                  </a:rPr>
                  <a:t>Proc n+1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Children : O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Sibling: O</a:t>
                </a:r>
              </a:p>
            </p:txBody>
          </p:sp>
        </p:grpSp>
        <p:grpSp>
          <p:nvGrpSpPr>
            <p:cNvPr id="86" name="Shape 86"/>
            <p:cNvGrpSpPr/>
            <p:nvPr/>
          </p:nvGrpSpPr>
          <p:grpSpPr>
            <a:xfrm>
              <a:off x="3029400" y="3586050"/>
              <a:ext cx="1453500" cy="786600"/>
              <a:chOff x="819600" y="1833450"/>
              <a:chExt cx="1453500" cy="786600"/>
            </a:xfrm>
          </p:grpSpPr>
          <p:sp>
            <p:nvSpPr>
              <p:cNvPr id="87" name="Shape 87"/>
              <p:cNvSpPr/>
              <p:nvPr/>
            </p:nvSpPr>
            <p:spPr>
              <a:xfrm>
                <a:off x="819600" y="1833450"/>
                <a:ext cx="1453500" cy="405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Children</a:t>
                </a:r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x="819600" y="2214450"/>
                <a:ext cx="1453500" cy="405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Sibling</a:t>
                </a:r>
              </a:p>
            </p:txBody>
          </p:sp>
        </p:grpSp>
        <p:grpSp>
          <p:nvGrpSpPr>
            <p:cNvPr id="89" name="Shape 89"/>
            <p:cNvGrpSpPr/>
            <p:nvPr/>
          </p:nvGrpSpPr>
          <p:grpSpPr>
            <a:xfrm>
              <a:off x="5239200" y="1549775"/>
              <a:ext cx="1454275" cy="1603675"/>
              <a:chOff x="819600" y="1702175"/>
              <a:chExt cx="1454275" cy="1603675"/>
            </a:xfrm>
          </p:grpSpPr>
          <p:grpSp>
            <p:nvGrpSpPr>
              <p:cNvPr id="90" name="Shape 90"/>
              <p:cNvGrpSpPr/>
              <p:nvPr/>
            </p:nvGrpSpPr>
            <p:grpSpPr>
              <a:xfrm>
                <a:off x="819600" y="2519250"/>
                <a:ext cx="1453500" cy="786600"/>
                <a:chOff x="819600" y="1833450"/>
                <a:chExt cx="1453500" cy="786600"/>
              </a:xfrm>
            </p:grpSpPr>
            <p:sp>
              <p:nvSpPr>
                <p:cNvPr id="91" name="Shape 91"/>
                <p:cNvSpPr/>
                <p:nvPr/>
              </p:nvSpPr>
              <p:spPr>
                <a:xfrm>
                  <a:off x="819600" y="1833450"/>
                  <a:ext cx="1453500" cy="4056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/>
                    <a:t>Children</a:t>
                  </a:r>
                </a:p>
              </p:txBody>
            </p:sp>
            <p:sp>
              <p:nvSpPr>
                <p:cNvPr id="92" name="Shape 92"/>
                <p:cNvSpPr/>
                <p:nvPr/>
              </p:nvSpPr>
              <p:spPr>
                <a:xfrm>
                  <a:off x="819600" y="2214450"/>
                  <a:ext cx="1453500" cy="4056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/>
                    <a:t>Sibling</a:t>
                  </a:r>
                </a:p>
              </p:txBody>
            </p:sp>
          </p:grpSp>
          <p:sp>
            <p:nvSpPr>
              <p:cNvPr id="93" name="Shape 93"/>
              <p:cNvSpPr txBox="1"/>
              <p:nvPr/>
            </p:nvSpPr>
            <p:spPr>
              <a:xfrm>
                <a:off x="820375" y="1702175"/>
                <a:ext cx="1453500" cy="29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en" u="sng">
                    <a:solidFill>
                      <a:srgbClr val="FFFFFF"/>
                    </a:solidFill>
                  </a:rPr>
                  <a:t>Proc n+3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Children : X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Sibling: O</a:t>
                </a:r>
              </a:p>
            </p:txBody>
          </p:sp>
        </p:grpSp>
        <p:cxnSp>
          <p:nvCxnSpPr>
            <p:cNvPr id="94" name="Shape 94"/>
            <p:cNvCxnSpPr>
              <a:endCxn id="84" idx="1"/>
            </p:cNvCxnSpPr>
            <p:nvPr/>
          </p:nvCxnSpPr>
          <p:spPr>
            <a:xfrm>
              <a:off x="2273100" y="2569650"/>
              <a:ext cx="756300" cy="3810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95" name="Shape 95"/>
            <p:cNvCxnSpPr>
              <a:endCxn id="92" idx="1"/>
            </p:cNvCxnSpPr>
            <p:nvPr/>
          </p:nvCxnSpPr>
          <p:spPr>
            <a:xfrm>
              <a:off x="4482900" y="2569650"/>
              <a:ext cx="756300" cy="3810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96" name="Shape 96"/>
            <p:cNvCxnSpPr>
              <a:stCxn id="91" idx="3"/>
              <a:endCxn id="91" idx="1"/>
            </p:cNvCxnSpPr>
            <p:nvPr/>
          </p:nvCxnSpPr>
          <p:spPr>
            <a:xfrm flipH="1">
              <a:off x="5239200" y="2569650"/>
              <a:ext cx="1453500" cy="600"/>
            </a:xfrm>
            <a:prstGeom prst="curvedConnector5">
              <a:avLst>
                <a:gd fmla="val -16383" name="adj1"/>
                <a:gd fmla="val 132945833" name="adj2"/>
                <a:gd fmla="val 116383" name="adj3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97" name="Shape 97"/>
            <p:cNvCxnSpPr>
              <a:stCxn id="88" idx="3"/>
              <a:endCxn id="77" idx="1"/>
            </p:cNvCxnSpPr>
            <p:nvPr/>
          </p:nvCxnSpPr>
          <p:spPr>
            <a:xfrm rot="10800000">
              <a:off x="819600" y="2569650"/>
              <a:ext cx="3663300" cy="1600200"/>
            </a:xfrm>
            <a:prstGeom prst="curvedConnector5">
              <a:avLst>
                <a:gd fmla="val -6500" name="adj1"/>
                <a:gd fmla="val -34638" name="adj2"/>
                <a:gd fmla="val 106500" name="adj3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98" name="Shape 98"/>
            <p:cNvCxnSpPr>
              <a:stCxn id="84" idx="3"/>
              <a:endCxn id="88" idx="1"/>
            </p:cNvCxnSpPr>
            <p:nvPr/>
          </p:nvCxnSpPr>
          <p:spPr>
            <a:xfrm flipH="1">
              <a:off x="3029400" y="2950650"/>
              <a:ext cx="1453500" cy="1219200"/>
            </a:xfrm>
            <a:prstGeom prst="curvedConnector5">
              <a:avLst>
                <a:gd fmla="val -16383" name="adj1"/>
                <a:gd fmla="val 35187" name="adj2"/>
                <a:gd fmla="val 116383" name="adj3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grpSp>
          <p:nvGrpSpPr>
            <p:cNvPr id="99" name="Shape 99"/>
            <p:cNvGrpSpPr/>
            <p:nvPr/>
          </p:nvGrpSpPr>
          <p:grpSpPr>
            <a:xfrm>
              <a:off x="5239200" y="3586050"/>
              <a:ext cx="1453500" cy="786600"/>
              <a:chOff x="819600" y="1833450"/>
              <a:chExt cx="1453500" cy="786600"/>
            </a:xfrm>
          </p:grpSpPr>
          <p:sp>
            <p:nvSpPr>
              <p:cNvPr id="100" name="Shape 100"/>
              <p:cNvSpPr/>
              <p:nvPr/>
            </p:nvSpPr>
            <p:spPr>
              <a:xfrm>
                <a:off x="819600" y="1833450"/>
                <a:ext cx="1453500" cy="405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Children</a:t>
                </a:r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819600" y="2214450"/>
                <a:ext cx="1453500" cy="405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Sibling</a:t>
                </a:r>
              </a:p>
            </p:txBody>
          </p:sp>
        </p:grpSp>
        <p:cxnSp>
          <p:nvCxnSpPr>
            <p:cNvPr id="102" name="Shape 102"/>
            <p:cNvCxnSpPr>
              <a:stCxn id="92" idx="3"/>
              <a:endCxn id="101" idx="1"/>
            </p:cNvCxnSpPr>
            <p:nvPr/>
          </p:nvCxnSpPr>
          <p:spPr>
            <a:xfrm flipH="1">
              <a:off x="5239200" y="2950650"/>
              <a:ext cx="1453500" cy="1219200"/>
            </a:xfrm>
            <a:prstGeom prst="curvedConnector5">
              <a:avLst>
                <a:gd fmla="val -16383" name="adj1"/>
                <a:gd fmla="val 41259" name="adj2"/>
                <a:gd fmla="val 116383" name="adj3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03" name="Shape 103"/>
            <p:cNvCxnSpPr>
              <a:stCxn id="101" idx="3"/>
              <a:endCxn id="83" idx="1"/>
            </p:cNvCxnSpPr>
            <p:nvPr/>
          </p:nvCxnSpPr>
          <p:spPr>
            <a:xfrm rot="10800000">
              <a:off x="3029400" y="2569650"/>
              <a:ext cx="3663300" cy="1600200"/>
            </a:xfrm>
            <a:prstGeom prst="curvedConnector5">
              <a:avLst>
                <a:gd fmla="val -6500" name="adj1"/>
                <a:gd fmla="val -37722" name="adj2"/>
                <a:gd fmla="val 106500" name="adj3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ptree Is Implemented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Question: How are children &amp; sibling tasks connected in linked list?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Task_struct has two list_heads: children, sibling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One task_struct be a member of two circular doubly linked lists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Sibling forms a main linked list, children becomes a dummy head of that linked list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Linked list with dummy head =&gt; pointing to itself means an empty list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Children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 task’s children’s next points to sibling list_head of its child task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If there is no child task, children’s next points to itself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Sibling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 task’s sibling’s next points to sibling list_head of its next sibling task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If it does not have next sibling, sibling’s next points to its parent’s children list_head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Exceptionally, init_task’s sibling’s next points to itself since init_task has no parent/sibling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ptree Is Implemented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SYSCALL_DEFINE2(ptree, struct prinfo *, buf, int *, nr)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Syscall: calls do_ptree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 do_ptree(struct prinfo *, int *)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Function: checks for errors, define and malloc kernel buf(kbuf), lock tasklist_lock, call dfs_init_task, unlock tasklist_lock, copy from kbuf to buf, knr to nr, free kbuf and return result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Errors checked: EINVAL, EFAULT, ENOMEM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 dfs_init_task(struct prinfo *, int, int *)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Function: runs dfs starting from init_task, with no stack but if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If current task has child_task(!list_empty(&amp;task-&gt;children)), move on to child task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If curr has no child but sibling(!list_is_last(&amp;task-&gt;sibling, &amp;task-&gt;real_parent-&gt;children)), move on to sibling task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If curr has no child nor sibling, move to its ancestor who have next sibling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If current task comes all the way back to init_task, it breaks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ptree Is Implemented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 dfs_init_task(struct prinfo *, int, int *) (cnt’d)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Function: runs dfs starting from init_task, with no stack but if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For each task, copy info to kbuf until possible, and add up count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Later, update knr to match copied entries of buffer and return process count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first_child_task(&amp;struct task_struct)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Macro: exploits list_first_entry maco. Only used when child exists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next_sibling_task(&amp;struct task_struct)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Macro: exploits list_first_entry maco. Only used when next sibling exists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Pid_t child_pid(struct task_struct *)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Function: exploits list_empty and first_child_task macro. Used for prinfo.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Pid_t sibling_pid(struct task_struct *)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Function: exploits list_is_last and next_sibling_task macro. Used for prinfo.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&amp; Demo Video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ptree() test code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Prints copied prinfo with indentation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Implemented unit tests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Unit test for TDD: test.c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Prints FAILED tests among: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NULL value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Invalid address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Negative ‘nr’ value(-1)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Small ‘buf’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Check if ptree copied more entries than ‘nr’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&amp; Demo Video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Comparing with pstree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Make test processes with proc.c code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Executing ./proc would create full binary tree of depth 3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50356" l="4748" r="62094" t="12695"/>
          <a:stretch/>
        </p:blipFill>
        <p:spPr>
          <a:xfrm>
            <a:off x="718975" y="2352950"/>
            <a:ext cx="4144450" cy="259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2349750" y="2042375"/>
            <a:ext cx="7788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proc.c</a:t>
            </a:r>
          </a:p>
        </p:txBody>
      </p:sp>
      <p:sp>
        <p:nvSpPr>
          <p:cNvPr id="136" name="Shape 136"/>
          <p:cNvSpPr/>
          <p:nvPr/>
        </p:nvSpPr>
        <p:spPr>
          <a:xfrm>
            <a:off x="6511625" y="2206325"/>
            <a:ext cx="8661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proc</a:t>
            </a:r>
          </a:p>
        </p:txBody>
      </p:sp>
      <p:sp>
        <p:nvSpPr>
          <p:cNvPr id="137" name="Shape 137"/>
          <p:cNvSpPr/>
          <p:nvPr/>
        </p:nvSpPr>
        <p:spPr>
          <a:xfrm>
            <a:off x="5009300" y="4184675"/>
            <a:ext cx="427800" cy="3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proc</a:t>
            </a:r>
          </a:p>
        </p:txBody>
      </p:sp>
      <p:sp>
        <p:nvSpPr>
          <p:cNvPr id="138" name="Shape 138"/>
          <p:cNvSpPr/>
          <p:nvPr/>
        </p:nvSpPr>
        <p:spPr>
          <a:xfrm>
            <a:off x="5510075" y="4184675"/>
            <a:ext cx="427800" cy="3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proc</a:t>
            </a:r>
          </a:p>
        </p:txBody>
      </p:sp>
      <p:sp>
        <p:nvSpPr>
          <p:cNvPr id="139" name="Shape 139"/>
          <p:cNvSpPr/>
          <p:nvPr/>
        </p:nvSpPr>
        <p:spPr>
          <a:xfrm>
            <a:off x="6010850" y="4184675"/>
            <a:ext cx="427800" cy="3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proc</a:t>
            </a:r>
          </a:p>
        </p:txBody>
      </p:sp>
      <p:sp>
        <p:nvSpPr>
          <p:cNvPr id="140" name="Shape 140"/>
          <p:cNvSpPr/>
          <p:nvPr/>
        </p:nvSpPr>
        <p:spPr>
          <a:xfrm>
            <a:off x="6511625" y="4184675"/>
            <a:ext cx="427800" cy="3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proc</a:t>
            </a:r>
          </a:p>
        </p:txBody>
      </p:sp>
      <p:sp>
        <p:nvSpPr>
          <p:cNvPr id="141" name="Shape 141"/>
          <p:cNvSpPr/>
          <p:nvPr/>
        </p:nvSpPr>
        <p:spPr>
          <a:xfrm>
            <a:off x="7012400" y="4184675"/>
            <a:ext cx="427800" cy="3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proc</a:t>
            </a:r>
          </a:p>
        </p:txBody>
      </p:sp>
      <p:sp>
        <p:nvSpPr>
          <p:cNvPr id="142" name="Shape 142"/>
          <p:cNvSpPr/>
          <p:nvPr/>
        </p:nvSpPr>
        <p:spPr>
          <a:xfrm>
            <a:off x="7513175" y="4184675"/>
            <a:ext cx="427800" cy="3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proc</a:t>
            </a:r>
          </a:p>
        </p:txBody>
      </p:sp>
      <p:sp>
        <p:nvSpPr>
          <p:cNvPr id="143" name="Shape 143"/>
          <p:cNvSpPr/>
          <p:nvPr/>
        </p:nvSpPr>
        <p:spPr>
          <a:xfrm>
            <a:off x="8013950" y="4184675"/>
            <a:ext cx="427800" cy="3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proc</a:t>
            </a:r>
          </a:p>
        </p:txBody>
      </p:sp>
      <p:sp>
        <p:nvSpPr>
          <p:cNvPr id="144" name="Shape 144"/>
          <p:cNvSpPr/>
          <p:nvPr/>
        </p:nvSpPr>
        <p:spPr>
          <a:xfrm>
            <a:off x="8514725" y="4184675"/>
            <a:ext cx="427800" cy="3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proc</a:t>
            </a:r>
          </a:p>
        </p:txBody>
      </p:sp>
      <p:sp>
        <p:nvSpPr>
          <p:cNvPr id="145" name="Shape 145"/>
          <p:cNvSpPr/>
          <p:nvPr/>
        </p:nvSpPr>
        <p:spPr>
          <a:xfrm>
            <a:off x="5180075" y="3629275"/>
            <a:ext cx="645900" cy="3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proc</a:t>
            </a:r>
          </a:p>
        </p:txBody>
      </p:sp>
      <p:sp>
        <p:nvSpPr>
          <p:cNvPr id="146" name="Shape 146"/>
          <p:cNvSpPr/>
          <p:nvPr/>
        </p:nvSpPr>
        <p:spPr>
          <a:xfrm>
            <a:off x="6142625" y="3629275"/>
            <a:ext cx="645900" cy="3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proc</a:t>
            </a:r>
          </a:p>
        </p:txBody>
      </p:sp>
      <p:sp>
        <p:nvSpPr>
          <p:cNvPr id="147" name="Shape 147"/>
          <p:cNvSpPr/>
          <p:nvPr/>
        </p:nvSpPr>
        <p:spPr>
          <a:xfrm>
            <a:off x="7105175" y="3629275"/>
            <a:ext cx="645900" cy="3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proc</a:t>
            </a:r>
          </a:p>
        </p:txBody>
      </p:sp>
      <p:sp>
        <p:nvSpPr>
          <p:cNvPr id="148" name="Shape 148"/>
          <p:cNvSpPr/>
          <p:nvPr/>
        </p:nvSpPr>
        <p:spPr>
          <a:xfrm>
            <a:off x="8067725" y="3629275"/>
            <a:ext cx="645900" cy="3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proc</a:t>
            </a:r>
          </a:p>
        </p:txBody>
      </p:sp>
      <p:sp>
        <p:nvSpPr>
          <p:cNvPr id="149" name="Shape 149"/>
          <p:cNvSpPr/>
          <p:nvPr/>
        </p:nvSpPr>
        <p:spPr>
          <a:xfrm>
            <a:off x="7513175" y="2925750"/>
            <a:ext cx="778800" cy="4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proc</a:t>
            </a:r>
          </a:p>
        </p:txBody>
      </p:sp>
      <p:sp>
        <p:nvSpPr>
          <p:cNvPr id="150" name="Shape 150"/>
          <p:cNvSpPr/>
          <p:nvPr/>
        </p:nvSpPr>
        <p:spPr>
          <a:xfrm>
            <a:off x="5659850" y="2925750"/>
            <a:ext cx="778800" cy="4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proc</a:t>
            </a:r>
          </a:p>
        </p:txBody>
      </p:sp>
      <p:cxnSp>
        <p:nvCxnSpPr>
          <p:cNvPr id="151" name="Shape 151"/>
          <p:cNvCxnSpPr/>
          <p:nvPr/>
        </p:nvCxnSpPr>
        <p:spPr>
          <a:xfrm flipH="1">
            <a:off x="6017825" y="2670725"/>
            <a:ext cx="895500" cy="255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2" name="Shape 152"/>
          <p:cNvCxnSpPr>
            <a:stCxn id="136" idx="2"/>
            <a:endCxn id="149" idx="0"/>
          </p:cNvCxnSpPr>
          <p:nvPr/>
        </p:nvCxnSpPr>
        <p:spPr>
          <a:xfrm>
            <a:off x="6944675" y="2670725"/>
            <a:ext cx="957900" cy="255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3" name="Shape 153"/>
          <p:cNvCxnSpPr>
            <a:stCxn id="149" idx="2"/>
            <a:endCxn id="147" idx="0"/>
          </p:cNvCxnSpPr>
          <p:nvPr/>
        </p:nvCxnSpPr>
        <p:spPr>
          <a:xfrm flipH="1">
            <a:off x="7427975" y="3335250"/>
            <a:ext cx="474600" cy="294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4" name="Shape 154"/>
          <p:cNvCxnSpPr>
            <a:stCxn id="149" idx="2"/>
            <a:endCxn id="148" idx="0"/>
          </p:cNvCxnSpPr>
          <p:nvPr/>
        </p:nvCxnSpPr>
        <p:spPr>
          <a:xfrm>
            <a:off x="7902575" y="3335250"/>
            <a:ext cx="488100" cy="294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5" name="Shape 155"/>
          <p:cNvCxnSpPr>
            <a:stCxn id="150" idx="2"/>
            <a:endCxn id="146" idx="0"/>
          </p:cNvCxnSpPr>
          <p:nvPr/>
        </p:nvCxnSpPr>
        <p:spPr>
          <a:xfrm>
            <a:off x="6049250" y="3335250"/>
            <a:ext cx="416400" cy="294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6" name="Shape 156"/>
          <p:cNvCxnSpPr>
            <a:stCxn id="150" idx="2"/>
            <a:endCxn id="145" idx="0"/>
          </p:cNvCxnSpPr>
          <p:nvPr/>
        </p:nvCxnSpPr>
        <p:spPr>
          <a:xfrm flipH="1">
            <a:off x="5502950" y="3335250"/>
            <a:ext cx="546300" cy="294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7" name="Shape 157"/>
          <p:cNvCxnSpPr>
            <a:stCxn id="145" idx="2"/>
            <a:endCxn id="137" idx="0"/>
          </p:cNvCxnSpPr>
          <p:nvPr/>
        </p:nvCxnSpPr>
        <p:spPr>
          <a:xfrm flipH="1">
            <a:off x="5223125" y="3952075"/>
            <a:ext cx="279900" cy="232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8" name="Shape 158"/>
          <p:cNvCxnSpPr>
            <a:stCxn id="145" idx="2"/>
            <a:endCxn id="138" idx="0"/>
          </p:cNvCxnSpPr>
          <p:nvPr/>
        </p:nvCxnSpPr>
        <p:spPr>
          <a:xfrm>
            <a:off x="5503025" y="3952075"/>
            <a:ext cx="221100" cy="232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9" name="Shape 159"/>
          <p:cNvCxnSpPr>
            <a:stCxn id="146" idx="2"/>
            <a:endCxn id="139" idx="0"/>
          </p:cNvCxnSpPr>
          <p:nvPr/>
        </p:nvCxnSpPr>
        <p:spPr>
          <a:xfrm flipH="1">
            <a:off x="6224675" y="3952075"/>
            <a:ext cx="240900" cy="232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0" name="Shape 160"/>
          <p:cNvCxnSpPr>
            <a:stCxn id="146" idx="2"/>
            <a:endCxn id="140" idx="0"/>
          </p:cNvCxnSpPr>
          <p:nvPr/>
        </p:nvCxnSpPr>
        <p:spPr>
          <a:xfrm>
            <a:off x="6465575" y="3952075"/>
            <a:ext cx="260100" cy="232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1" name="Shape 161"/>
          <p:cNvCxnSpPr>
            <a:stCxn id="147" idx="2"/>
            <a:endCxn id="141" idx="0"/>
          </p:cNvCxnSpPr>
          <p:nvPr/>
        </p:nvCxnSpPr>
        <p:spPr>
          <a:xfrm flipH="1">
            <a:off x="7226225" y="3952075"/>
            <a:ext cx="201900" cy="232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2" name="Shape 162"/>
          <p:cNvCxnSpPr>
            <a:stCxn id="147" idx="2"/>
            <a:endCxn id="142" idx="0"/>
          </p:cNvCxnSpPr>
          <p:nvPr/>
        </p:nvCxnSpPr>
        <p:spPr>
          <a:xfrm>
            <a:off x="7428125" y="3952075"/>
            <a:ext cx="299100" cy="232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3" name="Shape 163"/>
          <p:cNvCxnSpPr>
            <a:stCxn id="148" idx="2"/>
            <a:endCxn id="143" idx="0"/>
          </p:cNvCxnSpPr>
          <p:nvPr/>
        </p:nvCxnSpPr>
        <p:spPr>
          <a:xfrm flipH="1">
            <a:off x="8227775" y="3952075"/>
            <a:ext cx="162900" cy="232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4" name="Shape 164"/>
          <p:cNvCxnSpPr>
            <a:stCxn id="148" idx="2"/>
            <a:endCxn id="144" idx="0"/>
          </p:cNvCxnSpPr>
          <p:nvPr/>
        </p:nvCxnSpPr>
        <p:spPr>
          <a:xfrm>
            <a:off x="8390675" y="3952075"/>
            <a:ext cx="338100" cy="232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