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78" r:id="rId5"/>
    <p:sldId id="27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C3E7"/>
    <a:srgbClr val="E2AC00"/>
    <a:srgbClr val="E9F1F2"/>
    <a:srgbClr val="F8C944"/>
    <a:srgbClr val="EEC450"/>
    <a:srgbClr val="A7C2E6"/>
    <a:srgbClr val="FEFBF8"/>
    <a:srgbClr val="548DFE"/>
    <a:srgbClr val="747AFC"/>
    <a:srgbClr val="B5B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6357" autoAdjust="0"/>
  </p:normalViewPr>
  <p:slideViewPr>
    <p:cSldViewPr snapToGrid="0">
      <p:cViewPr varScale="1">
        <p:scale>
          <a:sx n="68" d="100"/>
          <a:sy n="68" d="100"/>
        </p:scale>
        <p:origin x="4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2017C-DBB4-47F9-8154-9A2BF61697A9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51BC-6D9A-41B6-A628-011D3179CA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21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7526C-651D-069B-DBF3-0E4CDF781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F077CA-6CF9-A811-4FF4-D230B79F2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D45E1B-F819-A50B-F4DD-332D3EC5F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CEAE02-DF34-5CE9-4F4B-0F2013D7F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538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EB9B-E88C-0E46-E7A2-E72202639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EF4B56-98B4-1FC1-159B-C6A17643E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91BA85-73C0-45D6-FE24-C222969FF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FB307B-AA32-7403-B737-735F17BC6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D51BC-6D9A-41B6-A628-011D3179CA7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66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6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4857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06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4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959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496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04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097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14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603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059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28/06/2025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05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BE3E-A3D1-F5C5-1000-59F11DAEF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4C963BD-A693-29B3-3399-F4D21D766ED6}"/>
              </a:ext>
            </a:extLst>
          </p:cNvPr>
          <p:cNvSpPr/>
          <p:nvPr/>
        </p:nvSpPr>
        <p:spPr>
          <a:xfrm>
            <a:off x="-2" y="-1"/>
            <a:ext cx="12192002" cy="6858001"/>
          </a:xfrm>
          <a:prstGeom prst="rect">
            <a:avLst/>
          </a:prstGeom>
          <a:solidFill>
            <a:srgbClr val="E9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1DBC658-CBEE-3D69-AA1B-17C127B605C7}"/>
              </a:ext>
            </a:extLst>
          </p:cNvPr>
          <p:cNvSpPr/>
          <p:nvPr/>
        </p:nvSpPr>
        <p:spPr>
          <a:xfrm>
            <a:off x="-2" y="0"/>
            <a:ext cx="1549401" cy="463296"/>
          </a:xfrm>
          <a:prstGeom prst="rect">
            <a:avLst/>
          </a:prstGeom>
          <a:solidFill>
            <a:srgbClr val="E9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992B9C-AC33-6C41-A82F-56F82DA70F02}"/>
              </a:ext>
            </a:extLst>
          </p:cNvPr>
          <p:cNvSpPr/>
          <p:nvPr/>
        </p:nvSpPr>
        <p:spPr>
          <a:xfrm>
            <a:off x="-2" y="0"/>
            <a:ext cx="12192002" cy="1582630"/>
          </a:xfrm>
          <a:prstGeom prst="rect">
            <a:avLst/>
          </a:prstGeom>
          <a:gradFill flip="none" rotWithShape="1">
            <a:gsLst>
              <a:gs pos="0">
                <a:srgbClr val="EEC450">
                  <a:shade val="30000"/>
                  <a:satMod val="115000"/>
                </a:srgbClr>
              </a:gs>
              <a:gs pos="50000">
                <a:srgbClr val="EEC450">
                  <a:shade val="67500"/>
                  <a:satMod val="115000"/>
                </a:srgbClr>
              </a:gs>
              <a:gs pos="100000">
                <a:srgbClr val="EEC4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1547267-3939-E23A-FAC6-013EE9D5B4CC}"/>
              </a:ext>
            </a:extLst>
          </p:cNvPr>
          <p:cNvGrpSpPr/>
          <p:nvPr/>
        </p:nvGrpSpPr>
        <p:grpSpPr>
          <a:xfrm>
            <a:off x="365973" y="4419922"/>
            <a:ext cx="11466799" cy="2358653"/>
            <a:chOff x="256032" y="1827265"/>
            <a:chExt cx="3962400" cy="3378449"/>
          </a:xfrm>
        </p:grpSpPr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7F8641FC-215D-3CC8-BAE9-96D507DD7D3A}"/>
                </a:ext>
              </a:extLst>
            </p:cNvPr>
            <p:cNvSpPr/>
            <p:nvPr/>
          </p:nvSpPr>
          <p:spPr>
            <a:xfrm>
              <a:off x="256032" y="1827265"/>
              <a:ext cx="3962400" cy="3769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EC450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Superiores Arredondados 28">
              <a:extLst>
                <a:ext uri="{FF2B5EF4-FFF2-40B4-BE49-F238E27FC236}">
                  <a16:creationId xmlns:a16="http://schemas.microsoft.com/office/drawing/2014/main" id="{AEDD09EC-0F82-EA7B-D251-5D7419453D33}"/>
                </a:ext>
              </a:extLst>
            </p:cNvPr>
            <p:cNvSpPr/>
            <p:nvPr/>
          </p:nvSpPr>
          <p:spPr>
            <a:xfrm rot="10800000">
              <a:off x="256032" y="2204251"/>
              <a:ext cx="3962400" cy="3001463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56C315A-4AF9-B349-30E3-65E078F7A4F3}"/>
              </a:ext>
            </a:extLst>
          </p:cNvPr>
          <p:cNvSpPr/>
          <p:nvPr/>
        </p:nvSpPr>
        <p:spPr>
          <a:xfrm>
            <a:off x="365974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690CDDF-91D9-E63B-ECED-0D500FBD56F9}"/>
              </a:ext>
            </a:extLst>
          </p:cNvPr>
          <p:cNvSpPr/>
          <p:nvPr/>
        </p:nvSpPr>
        <p:spPr>
          <a:xfrm>
            <a:off x="2022267" y="620233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60C937A9-5360-782E-5C67-33D470F92BAE}"/>
              </a:ext>
            </a:extLst>
          </p:cNvPr>
          <p:cNvSpPr/>
          <p:nvPr/>
        </p:nvSpPr>
        <p:spPr>
          <a:xfrm>
            <a:off x="3677798" y="617925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EBF2D377-8B71-181C-61D5-08CC73AE8BC5}"/>
              </a:ext>
            </a:extLst>
          </p:cNvPr>
          <p:cNvSpPr/>
          <p:nvPr/>
        </p:nvSpPr>
        <p:spPr>
          <a:xfrm>
            <a:off x="5333329" y="614819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E8070CE-D90B-F3A9-82A4-06AF9B953218}"/>
              </a:ext>
            </a:extLst>
          </p:cNvPr>
          <p:cNvSpPr/>
          <p:nvPr/>
        </p:nvSpPr>
        <p:spPr>
          <a:xfrm>
            <a:off x="6988860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0BE35600-9286-B1C5-DD69-9F73E942F6EC}"/>
              </a:ext>
            </a:extLst>
          </p:cNvPr>
          <p:cNvSpPr/>
          <p:nvPr/>
        </p:nvSpPr>
        <p:spPr>
          <a:xfrm>
            <a:off x="8644391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90E75F53-FCB3-4DC4-00CF-45631A7C9C67}"/>
              </a:ext>
            </a:extLst>
          </p:cNvPr>
          <p:cNvSpPr/>
          <p:nvPr/>
        </p:nvSpPr>
        <p:spPr>
          <a:xfrm>
            <a:off x="10299922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63A4FB0C-5627-0B3E-4FE8-E224C6B9E518}"/>
              </a:ext>
            </a:extLst>
          </p:cNvPr>
          <p:cNvGrpSpPr/>
          <p:nvPr/>
        </p:nvGrpSpPr>
        <p:grpSpPr>
          <a:xfrm>
            <a:off x="6866179" y="1713540"/>
            <a:ext cx="4966594" cy="2527626"/>
            <a:chOff x="256032" y="1827264"/>
            <a:chExt cx="3962400" cy="3378451"/>
          </a:xfrm>
        </p:grpSpPr>
        <p:sp>
          <p:nvSpPr>
            <p:cNvPr id="48" name="Retângulo: Cantos Superiores Arredondados 47">
              <a:extLst>
                <a:ext uri="{FF2B5EF4-FFF2-40B4-BE49-F238E27FC236}">
                  <a16:creationId xmlns:a16="http://schemas.microsoft.com/office/drawing/2014/main" id="{4DB3CC2D-24F2-8340-B641-74384F35C3B3}"/>
                </a:ext>
              </a:extLst>
            </p:cNvPr>
            <p:cNvSpPr/>
            <p:nvPr/>
          </p:nvSpPr>
          <p:spPr>
            <a:xfrm>
              <a:off x="256032" y="1827264"/>
              <a:ext cx="3962400" cy="36983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EC450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: Cantos Superiores Arredondados 48">
              <a:extLst>
                <a:ext uri="{FF2B5EF4-FFF2-40B4-BE49-F238E27FC236}">
                  <a16:creationId xmlns:a16="http://schemas.microsoft.com/office/drawing/2014/main" id="{69C13735-6BC0-AA71-BCCD-7A92ECD5DDAD}"/>
                </a:ext>
              </a:extLst>
            </p:cNvPr>
            <p:cNvSpPr/>
            <p:nvPr/>
          </p:nvSpPr>
          <p:spPr>
            <a:xfrm rot="10800000">
              <a:off x="256032" y="2197100"/>
              <a:ext cx="3962400" cy="3008615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9ED2EA9-81EE-2126-AC2E-7E729CB6DDCE}"/>
              </a:ext>
            </a:extLst>
          </p:cNvPr>
          <p:cNvGrpSpPr/>
          <p:nvPr/>
        </p:nvGrpSpPr>
        <p:grpSpPr>
          <a:xfrm>
            <a:off x="365974" y="1713541"/>
            <a:ext cx="5961684" cy="2527624"/>
            <a:chOff x="256032" y="1827265"/>
            <a:chExt cx="3962400" cy="3378449"/>
          </a:xfrm>
        </p:grpSpPr>
        <p:sp>
          <p:nvSpPr>
            <p:cNvPr id="52" name="Retângulo: Cantos Superiores Arredondados 51">
              <a:extLst>
                <a:ext uri="{FF2B5EF4-FFF2-40B4-BE49-F238E27FC236}">
                  <a16:creationId xmlns:a16="http://schemas.microsoft.com/office/drawing/2014/main" id="{E8F89554-8DE4-0EBF-9407-15E601AB3F74}"/>
                </a:ext>
              </a:extLst>
            </p:cNvPr>
            <p:cNvSpPr/>
            <p:nvPr/>
          </p:nvSpPr>
          <p:spPr>
            <a:xfrm>
              <a:off x="256032" y="1827265"/>
              <a:ext cx="3962400" cy="3769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EC450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Retângulo: Cantos Superiores Arredondados 52">
              <a:extLst>
                <a:ext uri="{FF2B5EF4-FFF2-40B4-BE49-F238E27FC236}">
                  <a16:creationId xmlns:a16="http://schemas.microsoft.com/office/drawing/2014/main" id="{6086BF33-5980-7D08-B27E-6EDC21E2BEB0}"/>
                </a:ext>
              </a:extLst>
            </p:cNvPr>
            <p:cNvSpPr/>
            <p:nvPr/>
          </p:nvSpPr>
          <p:spPr>
            <a:xfrm rot="10800000">
              <a:off x="256032" y="2204251"/>
              <a:ext cx="3962400" cy="3001463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F8EE7110-2F4D-79AA-17B6-245E24404143}"/>
              </a:ext>
            </a:extLst>
          </p:cNvPr>
          <p:cNvSpPr txBox="1"/>
          <p:nvPr/>
        </p:nvSpPr>
        <p:spPr>
          <a:xfrm>
            <a:off x="2609959" y="1732526"/>
            <a:ext cx="14737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REVENUE BY STATE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BA06451-AA9E-3811-A13B-BF410A86EAB4}"/>
              </a:ext>
            </a:extLst>
          </p:cNvPr>
          <p:cNvSpPr txBox="1"/>
          <p:nvPr/>
        </p:nvSpPr>
        <p:spPr>
          <a:xfrm>
            <a:off x="4428996" y="4439559"/>
            <a:ext cx="33213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SALES BY CHANNEL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AB40EDD-B49C-A71D-C9C7-C1EEB39C1F0B}"/>
              </a:ext>
            </a:extLst>
          </p:cNvPr>
          <p:cNvSpPr txBox="1"/>
          <p:nvPr/>
        </p:nvSpPr>
        <p:spPr>
          <a:xfrm>
            <a:off x="8669074" y="1720952"/>
            <a:ext cx="13608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STATES</a:t>
            </a:r>
            <a:endParaRPr lang="pt-BR" sz="1000" b="1" dirty="0">
              <a:solidFill>
                <a:schemeClr val="bg1"/>
              </a:solidFill>
              <a:latin typeface="Nunito" pitchFamily="2" charset="0"/>
              <a:cs typeface="Segoe UI" panose="020B0502040204020203" pitchFamily="34" charset="0"/>
            </a:endParaRPr>
          </a:p>
        </p:txBody>
      </p:sp>
      <p:pic>
        <p:nvPicPr>
          <p:cNvPr id="63" name="Gráfico 62" descr="Dinheiro">
            <a:extLst>
              <a:ext uri="{FF2B5EF4-FFF2-40B4-BE49-F238E27FC236}">
                <a16:creationId xmlns:a16="http://schemas.microsoft.com/office/drawing/2014/main" id="{0223E9DF-9DE0-6042-754D-08C81EE102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761" b="11352"/>
          <a:stretch/>
        </p:blipFill>
        <p:spPr>
          <a:xfrm>
            <a:off x="446049" y="654425"/>
            <a:ext cx="183380" cy="1483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629A9C-E991-BE64-5A5A-768B5EB65B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5230" y="651272"/>
            <a:ext cx="183380" cy="1833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064F195-4A9E-39C2-457B-52C94A5FA3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68" y="679597"/>
            <a:ext cx="131000" cy="13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83A042-2DB8-AABE-33DF-FEAC2C757C4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99" y="662744"/>
            <a:ext cx="171908" cy="1719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68C830-C529-7F79-3FA4-73A1ACC4D8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0" y="679492"/>
            <a:ext cx="131000" cy="131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CF55573-272D-B2DE-DC21-986BD54ACBE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672545"/>
            <a:ext cx="150046" cy="1500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9DED214-07C1-43F4-1695-193FC8CE7B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4" y="675724"/>
            <a:ext cx="150046" cy="150046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8969F2A1-40B8-05EF-C76E-9FF71D31E4BF}"/>
              </a:ext>
            </a:extLst>
          </p:cNvPr>
          <p:cNvSpPr/>
          <p:nvPr/>
        </p:nvSpPr>
        <p:spPr>
          <a:xfrm>
            <a:off x="3357798" y="0"/>
            <a:ext cx="8834201" cy="503792"/>
          </a:xfrm>
          <a:prstGeom prst="rect">
            <a:avLst/>
          </a:prstGeom>
          <a:solidFill>
            <a:srgbClr val="E9F1F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AB28D0EF-6786-B405-4320-4A75B6289C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75" y="2907609"/>
            <a:ext cx="2000336" cy="1333557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D4E0034-B43B-0884-2ABF-E87B8D05D7A7}"/>
              </a:ext>
            </a:extLst>
          </p:cNvPr>
          <p:cNvSpPr txBox="1"/>
          <p:nvPr/>
        </p:nvSpPr>
        <p:spPr>
          <a:xfrm>
            <a:off x="-2" y="25400"/>
            <a:ext cx="335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52098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EA83-0D02-59C9-3ED5-7268B209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C55B0D1-88BE-9AAC-DEE8-47683550D69F}"/>
              </a:ext>
            </a:extLst>
          </p:cNvPr>
          <p:cNvSpPr/>
          <p:nvPr/>
        </p:nvSpPr>
        <p:spPr>
          <a:xfrm>
            <a:off x="-2" y="-1"/>
            <a:ext cx="12192002" cy="6858001"/>
          </a:xfrm>
          <a:prstGeom prst="rect">
            <a:avLst/>
          </a:prstGeom>
          <a:solidFill>
            <a:srgbClr val="E9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E2EB2D-4B59-87C2-7793-AE59B2FFBD9D}"/>
              </a:ext>
            </a:extLst>
          </p:cNvPr>
          <p:cNvSpPr/>
          <p:nvPr/>
        </p:nvSpPr>
        <p:spPr>
          <a:xfrm>
            <a:off x="-2" y="0"/>
            <a:ext cx="1549401" cy="463296"/>
          </a:xfrm>
          <a:prstGeom prst="rect">
            <a:avLst/>
          </a:prstGeom>
          <a:solidFill>
            <a:srgbClr val="E9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ADA2452-7D0E-AB9F-93C7-55589F254D35}"/>
              </a:ext>
            </a:extLst>
          </p:cNvPr>
          <p:cNvSpPr/>
          <p:nvPr/>
        </p:nvSpPr>
        <p:spPr>
          <a:xfrm>
            <a:off x="-2" y="0"/>
            <a:ext cx="12192002" cy="1582630"/>
          </a:xfrm>
          <a:prstGeom prst="rect">
            <a:avLst/>
          </a:prstGeom>
          <a:gradFill flip="none" rotWithShape="1">
            <a:gsLst>
              <a:gs pos="0">
                <a:srgbClr val="EEC450">
                  <a:shade val="30000"/>
                  <a:satMod val="115000"/>
                </a:srgbClr>
              </a:gs>
              <a:gs pos="50000">
                <a:srgbClr val="EEC450">
                  <a:shade val="67500"/>
                  <a:satMod val="115000"/>
                </a:srgbClr>
              </a:gs>
              <a:gs pos="100000">
                <a:srgbClr val="EEC45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5FA46E4-5E67-4C72-E9D5-936EA6D33B22}"/>
              </a:ext>
            </a:extLst>
          </p:cNvPr>
          <p:cNvGrpSpPr/>
          <p:nvPr/>
        </p:nvGrpSpPr>
        <p:grpSpPr>
          <a:xfrm>
            <a:off x="947222" y="4481165"/>
            <a:ext cx="10297552" cy="2279870"/>
            <a:chOff x="256032" y="1827265"/>
            <a:chExt cx="3962400" cy="3378449"/>
          </a:xfrm>
        </p:grpSpPr>
        <p:sp>
          <p:nvSpPr>
            <p:cNvPr id="28" name="Retângulo: Cantos Superiores Arredondados 27">
              <a:extLst>
                <a:ext uri="{FF2B5EF4-FFF2-40B4-BE49-F238E27FC236}">
                  <a16:creationId xmlns:a16="http://schemas.microsoft.com/office/drawing/2014/main" id="{D73EA650-163F-96A1-128B-2FEC99E5D9C4}"/>
                </a:ext>
              </a:extLst>
            </p:cNvPr>
            <p:cNvSpPr/>
            <p:nvPr/>
          </p:nvSpPr>
          <p:spPr>
            <a:xfrm>
              <a:off x="256032" y="1827265"/>
              <a:ext cx="3962400" cy="3769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EC450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: Cantos Superiores Arredondados 28">
              <a:extLst>
                <a:ext uri="{FF2B5EF4-FFF2-40B4-BE49-F238E27FC236}">
                  <a16:creationId xmlns:a16="http://schemas.microsoft.com/office/drawing/2014/main" id="{06958A83-79E1-08A3-E38F-DCFCF0FE3676}"/>
                </a:ext>
              </a:extLst>
            </p:cNvPr>
            <p:cNvSpPr/>
            <p:nvPr/>
          </p:nvSpPr>
          <p:spPr>
            <a:xfrm rot="10800000">
              <a:off x="256032" y="2204251"/>
              <a:ext cx="3962400" cy="3001463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7BAA88A-19D1-97F9-8C18-589B0708C5F3}"/>
              </a:ext>
            </a:extLst>
          </p:cNvPr>
          <p:cNvSpPr/>
          <p:nvPr/>
        </p:nvSpPr>
        <p:spPr>
          <a:xfrm>
            <a:off x="365974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DFA751B-CD1D-E2DD-91E1-A6B1C5F7D44D}"/>
              </a:ext>
            </a:extLst>
          </p:cNvPr>
          <p:cNvSpPr/>
          <p:nvPr/>
        </p:nvSpPr>
        <p:spPr>
          <a:xfrm>
            <a:off x="2022267" y="620233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EC12E9AB-9F1C-175D-EA45-B7B2B28EFA48}"/>
              </a:ext>
            </a:extLst>
          </p:cNvPr>
          <p:cNvSpPr/>
          <p:nvPr/>
        </p:nvSpPr>
        <p:spPr>
          <a:xfrm>
            <a:off x="3677798" y="617925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FD7D5C2-F61A-D965-CEA5-3557EE1D3DA0}"/>
              </a:ext>
            </a:extLst>
          </p:cNvPr>
          <p:cNvSpPr/>
          <p:nvPr/>
        </p:nvSpPr>
        <p:spPr>
          <a:xfrm>
            <a:off x="5333329" y="614819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1D910C43-95AC-14C6-0B13-0BA4F8609935}"/>
              </a:ext>
            </a:extLst>
          </p:cNvPr>
          <p:cNvSpPr/>
          <p:nvPr/>
        </p:nvSpPr>
        <p:spPr>
          <a:xfrm>
            <a:off x="6988860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3FBC4AD-F8C7-149E-83B3-93F9F03B029F}"/>
              </a:ext>
            </a:extLst>
          </p:cNvPr>
          <p:cNvSpPr/>
          <p:nvPr/>
        </p:nvSpPr>
        <p:spPr>
          <a:xfrm>
            <a:off x="8644391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211F8AA-A30F-ACFE-22A2-F35017F1C554}"/>
              </a:ext>
            </a:extLst>
          </p:cNvPr>
          <p:cNvSpPr/>
          <p:nvPr/>
        </p:nvSpPr>
        <p:spPr>
          <a:xfrm>
            <a:off x="10299922" y="612206"/>
            <a:ext cx="1532850" cy="848265"/>
          </a:xfrm>
          <a:prstGeom prst="roundRect">
            <a:avLst>
              <a:gd name="adj" fmla="val 10542"/>
            </a:avLst>
          </a:prstGeom>
          <a:solidFill>
            <a:srgbClr val="A8C3E7"/>
          </a:solidFill>
          <a:ln>
            <a:gradFill>
              <a:gsLst>
                <a:gs pos="0">
                  <a:srgbClr val="7290D4"/>
                </a:gs>
                <a:gs pos="100000">
                  <a:srgbClr val="18449C"/>
                </a:gs>
              </a:gsLst>
              <a:lin ang="5400000" scaled="1"/>
            </a:gra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C8312ABA-E6F2-9A2D-8DD9-16E3BE3FE419}"/>
              </a:ext>
            </a:extLst>
          </p:cNvPr>
          <p:cNvSpPr txBox="1"/>
          <p:nvPr/>
        </p:nvSpPr>
        <p:spPr>
          <a:xfrm>
            <a:off x="4611372" y="4489343"/>
            <a:ext cx="29692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BEST-SELLING  CATEGORIES AND PRODUCT</a:t>
            </a:r>
          </a:p>
        </p:txBody>
      </p:sp>
      <p:pic>
        <p:nvPicPr>
          <p:cNvPr id="63" name="Gráfico 62" descr="Dinheiro">
            <a:extLst>
              <a:ext uri="{FF2B5EF4-FFF2-40B4-BE49-F238E27FC236}">
                <a16:creationId xmlns:a16="http://schemas.microsoft.com/office/drawing/2014/main" id="{DFE2DA6A-0921-08E0-DE97-BDECA75B2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761" b="11352"/>
          <a:stretch/>
        </p:blipFill>
        <p:spPr>
          <a:xfrm>
            <a:off x="446049" y="654425"/>
            <a:ext cx="183380" cy="14833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4F4C455-175E-DFE2-2EAA-D77EF28C38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5230" y="651272"/>
            <a:ext cx="183380" cy="1833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778CE3-68E5-840B-9D46-92EB8D6B91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68" y="679597"/>
            <a:ext cx="131000" cy="131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5B0C231-58FF-6527-E898-78552E4F5FD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999" y="662744"/>
            <a:ext cx="171908" cy="17190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309746-D2AC-D47F-1EED-2F4F89ADBC7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80" y="679492"/>
            <a:ext cx="131000" cy="131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8491B9F-D4C4-5ABB-A413-4B9456CE09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4" y="672545"/>
            <a:ext cx="150046" cy="15004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83EFB830-E8D3-C03A-4565-92420CCEA3A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4" y="675724"/>
            <a:ext cx="150046" cy="150046"/>
          </a:xfrm>
          <a:prstGeom prst="rect">
            <a:avLst/>
          </a:prstGeom>
        </p:spPr>
      </p:pic>
      <p:sp>
        <p:nvSpPr>
          <p:cNvPr id="41" name="Retângulo 40">
            <a:extLst>
              <a:ext uri="{FF2B5EF4-FFF2-40B4-BE49-F238E27FC236}">
                <a16:creationId xmlns:a16="http://schemas.microsoft.com/office/drawing/2014/main" id="{B1234883-9643-6DBD-AA29-1DDE97CF4040}"/>
              </a:ext>
            </a:extLst>
          </p:cNvPr>
          <p:cNvSpPr/>
          <p:nvPr/>
        </p:nvSpPr>
        <p:spPr>
          <a:xfrm>
            <a:off x="3357798" y="0"/>
            <a:ext cx="8834201" cy="503792"/>
          </a:xfrm>
          <a:prstGeom prst="rect">
            <a:avLst/>
          </a:prstGeom>
          <a:solidFill>
            <a:srgbClr val="E9F1F2"/>
          </a:solidFill>
          <a:ln>
            <a:noFill/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46EFC1EC-2107-FEBF-CABD-6E656F54E2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762" y="4297763"/>
            <a:ext cx="2000336" cy="1333557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CE409D1-E07F-FB3E-33E2-33F702F4E2F8}"/>
              </a:ext>
            </a:extLst>
          </p:cNvPr>
          <p:cNvSpPr txBox="1"/>
          <p:nvPr/>
        </p:nvSpPr>
        <p:spPr>
          <a:xfrm>
            <a:off x="-2" y="25400"/>
            <a:ext cx="3357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SALES DASHBOARD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F062924-D2E2-B19D-85BF-2154A0A0026F}"/>
              </a:ext>
            </a:extLst>
          </p:cNvPr>
          <p:cNvGrpSpPr/>
          <p:nvPr/>
        </p:nvGrpSpPr>
        <p:grpSpPr>
          <a:xfrm>
            <a:off x="947222" y="1731540"/>
            <a:ext cx="10297552" cy="2566223"/>
            <a:chOff x="256032" y="1827265"/>
            <a:chExt cx="3962400" cy="3378449"/>
          </a:xfrm>
        </p:grpSpPr>
        <p:sp>
          <p:nvSpPr>
            <p:cNvPr id="5" name="Retângulo: Cantos Superiores Arredondados 4">
              <a:extLst>
                <a:ext uri="{FF2B5EF4-FFF2-40B4-BE49-F238E27FC236}">
                  <a16:creationId xmlns:a16="http://schemas.microsoft.com/office/drawing/2014/main" id="{CC732BFF-78E0-1BCC-9FC2-90B2F795A488}"/>
                </a:ext>
              </a:extLst>
            </p:cNvPr>
            <p:cNvSpPr/>
            <p:nvPr/>
          </p:nvSpPr>
          <p:spPr>
            <a:xfrm>
              <a:off x="256032" y="1827265"/>
              <a:ext cx="3962400" cy="3769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EC450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79F191A2-B1B5-C24D-2473-7A63017F6A60}"/>
                </a:ext>
              </a:extLst>
            </p:cNvPr>
            <p:cNvSpPr/>
            <p:nvPr/>
          </p:nvSpPr>
          <p:spPr>
            <a:xfrm rot="10800000">
              <a:off x="256032" y="2204251"/>
              <a:ext cx="3962400" cy="3001463"/>
            </a:xfrm>
            <a:prstGeom prst="round2SameRect">
              <a:avLst>
                <a:gd name="adj1" fmla="val 3367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r="5400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4C30801-71B6-6BF4-279B-A74C5C3CABC6}"/>
              </a:ext>
            </a:extLst>
          </p:cNvPr>
          <p:cNvSpPr txBox="1"/>
          <p:nvPr/>
        </p:nvSpPr>
        <p:spPr>
          <a:xfrm>
            <a:off x="5377489" y="1759609"/>
            <a:ext cx="1437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Nunito" pitchFamily="2" charset="0"/>
                <a:cs typeface="Segoe UI" panose="020B0502040204020203" pitchFamily="34" charset="0"/>
              </a:rPr>
              <a:t>SALES OVER TIME</a:t>
            </a:r>
          </a:p>
        </p:txBody>
      </p:sp>
    </p:spTree>
    <p:extLst>
      <p:ext uri="{BB962C8B-B14F-4D97-AF65-F5344CB8AC3E}">
        <p14:creationId xmlns:p14="http://schemas.microsoft.com/office/powerpoint/2010/main" val="1578210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D3F29B-7D23-4563-99EC-1A2499428C1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9356c717-9078-4947-899d-8108cdaafcfc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20</Words>
  <Application>Microsoft Office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Nunito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Henrique</dc:creator>
  <cp:lastModifiedBy>João Henrique</cp:lastModifiedBy>
  <cp:revision>111</cp:revision>
  <dcterms:created xsi:type="dcterms:W3CDTF">2018-01-22T18:52:05Z</dcterms:created>
  <dcterms:modified xsi:type="dcterms:W3CDTF">2025-06-28T13:16:30Z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0x010100975DD1A7C9049B46A4B2FA20756FB855</vt:lpwstr>
  </property>
</Properties>
</file>