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1" r:id="rId3"/>
    <p:sldId id="282" r:id="rId4"/>
    <p:sldId id="291" r:id="rId5"/>
    <p:sldId id="29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BB7"/>
    <a:srgbClr val="655D5B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72" autoAdjust="0"/>
  </p:normalViewPr>
  <p:slideViewPr>
    <p:cSldViewPr snapToGrid="0" showGuides="1">
      <p:cViewPr varScale="1">
        <p:scale>
          <a:sx n="56" d="100"/>
          <a:sy n="56" d="100"/>
        </p:scale>
        <p:origin x="9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C371C-F38A-43F7-890B-1AA11A21FC5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8886C-4E66-4189-A2A9-A620C23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2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 결제와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주제로 발표를 시작 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 순서로는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 결제의 수익 구조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둘째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 결제의 향후 전망과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사의 역할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사의 역할 중에 저의 직무인 개발자의 역할에 대해서 생각을 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5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 결제의 수익은 크게 두가지로 분류 되는데요</a:t>
            </a: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이커머스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기업의 간편 결제의 경우에는 결제 데이터 확보를 통한 고객 타깃 마케팅을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할수있습니다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자사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간편결제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서비스를 확보함으로써 타사 간편 결제를 연동하지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않아도되어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수수료가 절감 되고요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충성 고객 확보로 인한 수익과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사업으로의 확장 가능성이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네이버페이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카카오페이의 경우에는 표면적 사업 모델은 결제 수수료이지만 매출의 대부분을 카드사와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사에 지급하는 구조상 수익을 내기 어렵습니다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그렇기 때문에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간편결제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송금 기능으로 고객을 끌어 모으고 해당 고객의 결제 데이터를 확보함으로써 타겟 마케팅을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카카오페이는 대출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주식과 같은 종합 금융 플랫폼을 지향합니다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 카카오 페이 매출의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32%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금융상품광고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중개로 인한 수익입니다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네이버페이는 검색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 까지 원스톱으로 가능해지면서 네이버 쇼핑과 시너지를 내는 효과를 얻으며 수익을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내게됩니다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2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다음으로 간편 결제의 향후 전망과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사의 역할을 생각해보았습니다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앞으로 가맹점들은 충성고객확보 및 데이터 수집을 위해 고객에게 편리한 결제 서비스인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간편결제를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선호할 것으로 예상됩니다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사는 이러한 가맹점의 간편 결제 연동을 빠르고 쉽게 할 수 있도록 솔루션을 제공하여 수익 창출이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2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사의 이런 역할을 위한 저의 직무인 개발자의 역할에 대해서 생각해보았습니다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 째 유지보수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변화에 유연하고 민첩하게 대응 가능하도록 시스템을 개발합니다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둘 째 서비스 안정성 개선 및 장애에 민감하지 않도록 개발합니다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셋 째 가맹점이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간편결제를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쉽게 연동할 수 있도록 솔루션을 제공합니다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넷 째 높은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보안성을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제공합니다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8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155932" y="2709902"/>
            <a:ext cx="5880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srgbClr val="655D5B"/>
                </a:solidFill>
              </a:rPr>
              <a:t>간편결제와</a:t>
            </a:r>
            <a:r>
              <a:rPr lang="ko-KR" altLang="en-US" sz="6600" dirty="0" smtClean="0">
                <a:solidFill>
                  <a:srgbClr val="655D5B"/>
                </a:solidFill>
              </a:rPr>
              <a:t> </a:t>
            </a:r>
            <a:r>
              <a:rPr lang="en-US" altLang="ko-KR" sz="6600" dirty="0" smtClean="0">
                <a:solidFill>
                  <a:srgbClr val="655D5B"/>
                </a:solidFill>
              </a:rPr>
              <a:t>PG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48" y="-7438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814949" y="189213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650360" y="193830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 err="1" smtClean="0">
                <a:solidFill>
                  <a:srgbClr val="554F4D"/>
                </a:solidFill>
              </a:rPr>
              <a:t>간편결제의</a:t>
            </a:r>
            <a:r>
              <a:rPr lang="ko-KR" altLang="en-US" sz="3200" dirty="0" smtClean="0">
                <a:solidFill>
                  <a:srgbClr val="554F4D"/>
                </a:solidFill>
              </a:rPr>
              <a:t> </a:t>
            </a:r>
            <a:r>
              <a:rPr lang="ko-KR" altLang="en-US" sz="3200" dirty="0" smtClean="0">
                <a:solidFill>
                  <a:srgbClr val="554F4D"/>
                </a:solidFill>
              </a:rPr>
              <a:t>수익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814949" y="3284506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650360" y="3330673"/>
            <a:ext cx="45768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554F4D"/>
                </a:solidFill>
              </a:rPr>
              <a:t>간편결제의</a:t>
            </a:r>
            <a:r>
              <a:rPr lang="ko-KR" altLang="en-US" sz="3200" dirty="0" smtClean="0">
                <a:solidFill>
                  <a:srgbClr val="554F4D"/>
                </a:solidFill>
              </a:rPr>
              <a:t> </a:t>
            </a:r>
            <a:r>
              <a:rPr lang="ko-KR" altLang="en-US" sz="3200" dirty="0">
                <a:solidFill>
                  <a:srgbClr val="554F4D"/>
                </a:solidFill>
              </a:rPr>
              <a:t>향후 </a:t>
            </a:r>
            <a:r>
              <a:rPr lang="ko-KR" altLang="en-US" sz="3200" dirty="0" smtClean="0">
                <a:solidFill>
                  <a:srgbClr val="554F4D"/>
                </a:solidFill>
              </a:rPr>
              <a:t>전망과</a:t>
            </a:r>
            <a:endParaRPr lang="en-US" altLang="ko-KR" sz="3200" dirty="0" smtClean="0">
              <a:solidFill>
                <a:srgbClr val="554F4D"/>
              </a:solidFill>
            </a:endParaRPr>
          </a:p>
          <a:p>
            <a:r>
              <a:rPr lang="en-US" altLang="ko-KR" sz="3200" dirty="0" smtClean="0">
                <a:solidFill>
                  <a:srgbClr val="554F4D"/>
                </a:solidFill>
              </a:rPr>
              <a:t>PG</a:t>
            </a:r>
            <a:r>
              <a:rPr lang="ko-KR" altLang="en-US" sz="3200" dirty="0" smtClean="0">
                <a:solidFill>
                  <a:srgbClr val="554F4D"/>
                </a:solidFill>
              </a:rPr>
              <a:t>사의 </a:t>
            </a:r>
            <a:r>
              <a:rPr lang="ko-KR" altLang="en-US" sz="3200" dirty="0">
                <a:solidFill>
                  <a:srgbClr val="554F4D"/>
                </a:solidFill>
              </a:rPr>
              <a:t>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814949" y="467687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1650360" y="472304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554F4D"/>
                </a:solidFill>
              </a:rPr>
              <a:t>개발자의 역할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</a:rPr>
              <a:t>간편 결제의 수익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89097" y="3812530"/>
            <a:ext cx="4818307" cy="1833115"/>
            <a:chOff x="963788" y="4948779"/>
            <a:chExt cx="2846903" cy="1371254"/>
          </a:xfrm>
        </p:grpSpPr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540918" y="5085754"/>
              <a:ext cx="1705982" cy="276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 err="1" smtClean="0">
                  <a:latin typeface="+mn-ea"/>
                </a:rPr>
                <a:t>이커머스</a:t>
              </a:r>
              <a:r>
                <a:rPr kumimoji="1" lang="ko-KR" altLang="en-US" b="1" dirty="0" smtClean="0">
                  <a:latin typeface="+mn-ea"/>
                </a:rPr>
                <a:t> 기업의 </a:t>
              </a:r>
              <a:r>
                <a:rPr kumimoji="1" lang="ko-KR" altLang="en-US" b="1" dirty="0" err="1" smtClean="0">
                  <a:latin typeface="+mn-ea"/>
                </a:rPr>
                <a:t>간편결제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963788" y="5387598"/>
              <a:ext cx="2846903" cy="93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결제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데이터 확보를 통한 고객 타깃 마케팅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자사 </a:t>
              </a:r>
              <a:r>
                <a:rPr lang="ko-KR" altLang="en-US" sz="1000" dirty="0" err="1" smtClean="0"/>
                <a:t>간편결제</a:t>
              </a:r>
              <a:r>
                <a:rPr lang="ko-KR" altLang="en-US" sz="1000" dirty="0" smtClean="0"/>
                <a:t> 서비스를 확보함으로써 타사 간편 결제를 연동하지 않아도 되어 수수료 </a:t>
              </a:r>
              <a:r>
                <a:rPr lang="ko-KR" altLang="en-US" sz="1000" dirty="0" smtClean="0"/>
                <a:t>절감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충성 고객 확보로 인한 </a:t>
              </a:r>
              <a:r>
                <a:rPr lang="ko-KR" altLang="en-US" sz="1000" dirty="0" smtClean="0"/>
                <a:t>수익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smtClean="0"/>
                <a:t>PG </a:t>
              </a:r>
              <a:r>
                <a:rPr lang="ko-KR" altLang="en-US" sz="1000" dirty="0" smtClean="0"/>
                <a:t>사업으로의 </a:t>
              </a:r>
              <a:r>
                <a:rPr lang="ko-KR" altLang="en-US" sz="1000" dirty="0" smtClean="0"/>
                <a:t>확장</a:t>
              </a:r>
              <a:endParaRPr lang="en-US" altLang="ko-KR" sz="1000" dirty="0" smtClean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6442364" y="3812533"/>
            <a:ext cx="5602782" cy="2987278"/>
            <a:chOff x="4672548" y="4948779"/>
            <a:chExt cx="2846903" cy="3078425"/>
          </a:xfrm>
        </p:grpSpPr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472397" y="5189638"/>
              <a:ext cx="1433723" cy="38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+mn-ea"/>
                </a:rPr>
                <a:t>카카오 페이</a:t>
              </a:r>
              <a:r>
                <a:rPr lang="en-US" altLang="ko-KR" b="1" dirty="0" smtClean="0">
                  <a:latin typeface="+mn-ea"/>
                </a:rPr>
                <a:t>, </a:t>
              </a:r>
              <a:r>
                <a:rPr lang="ko-KR" altLang="en-US" b="1" dirty="0" smtClean="0">
                  <a:latin typeface="+mn-ea"/>
                </a:rPr>
                <a:t>네이버 페이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72548" y="5553299"/>
              <a:ext cx="2846903" cy="24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표면적 사업 모델은 결제 </a:t>
              </a:r>
              <a:r>
                <a:rPr lang="ko-KR" altLang="en-US" sz="1000" dirty="0" smtClean="0"/>
                <a:t>수수료이지만 </a:t>
              </a:r>
              <a:r>
                <a:rPr lang="ko-KR" altLang="en-US" sz="1000" dirty="0" smtClean="0"/>
                <a:t>매출의 대부분을 카드사</a:t>
              </a:r>
              <a:r>
                <a:rPr lang="ko-KR" altLang="en-US" sz="1000" dirty="0"/>
                <a:t>와</a:t>
              </a:r>
              <a:r>
                <a:rPr lang="en-US" altLang="ko-KR" sz="1000" dirty="0" smtClean="0"/>
                <a:t> PG</a:t>
              </a:r>
              <a:r>
                <a:rPr lang="ko-KR" altLang="en-US" sz="1000" dirty="0" smtClean="0"/>
                <a:t>사에 </a:t>
              </a:r>
              <a:r>
                <a:rPr lang="ko-KR" altLang="en-US" sz="1000" dirty="0" smtClean="0"/>
                <a:t>지급하는 </a:t>
              </a:r>
              <a:r>
                <a:rPr lang="ko-KR" altLang="en-US" sz="1000" dirty="0" smtClean="0"/>
                <a:t>구조상 수익을 내기 어렵다</a:t>
              </a:r>
              <a:endParaRPr lang="en-US" altLang="ko-KR" sz="1000" dirty="0" smtClean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간편결제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송금 기능으로 고객을 </a:t>
              </a:r>
              <a:r>
                <a:rPr lang="ko-KR" altLang="en-US" sz="1000" dirty="0" err="1" smtClean="0"/>
                <a:t>끌어모으고</a:t>
              </a:r>
              <a:r>
                <a:rPr lang="ko-KR" altLang="en-US" sz="1000" dirty="0" smtClean="0"/>
                <a:t> </a:t>
              </a:r>
              <a:r>
                <a:rPr lang="ko-KR" altLang="en-US" sz="1000" dirty="0" smtClean="0"/>
                <a:t>해당 고객의 결제 데이터를 확보함으로써 </a:t>
              </a:r>
              <a:endParaRPr lang="en-US" altLang="ko-KR" sz="1000" dirty="0" smtClean="0"/>
            </a:p>
            <a:p>
              <a:pPr algn="just">
                <a:lnSpc>
                  <a:spcPct val="150000"/>
                </a:lnSpc>
              </a:pPr>
              <a:r>
                <a:rPr lang="en-US" altLang="ko-KR" sz="1000" dirty="0"/>
                <a:t> </a:t>
              </a:r>
              <a:r>
                <a:rPr lang="en-US" altLang="ko-KR" sz="1000" dirty="0" smtClean="0"/>
                <a:t>   </a:t>
              </a:r>
              <a:r>
                <a:rPr lang="ko-KR" altLang="en-US" sz="1000" dirty="0" smtClean="0"/>
                <a:t>타깃 </a:t>
              </a:r>
              <a:r>
                <a:rPr lang="ko-KR" altLang="en-US" sz="1000" dirty="0" smtClean="0"/>
                <a:t>마케팅이 가능하다</a:t>
              </a:r>
              <a:endParaRPr lang="en-US" altLang="ko-KR" sz="1000" dirty="0" smtClean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카카오 페이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종합 금융 플랫폼 지향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대출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보험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주식</a:t>
              </a:r>
              <a:r>
                <a:rPr lang="en-US" altLang="ko-KR" sz="1000" dirty="0" smtClean="0"/>
                <a:t>)</a:t>
              </a:r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금융 상품 광고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중개로 인한 수익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카카오 페이 매출의 </a:t>
              </a:r>
              <a:r>
                <a:rPr lang="en-US" altLang="ko-KR" sz="1000" dirty="0" smtClean="0"/>
                <a:t>32%)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네이버 페이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네이버 쇼핑의 </a:t>
              </a:r>
              <a:r>
                <a:rPr lang="ko-KR" altLang="en-US" sz="1000" dirty="0" err="1" smtClean="0"/>
                <a:t>유입률</a:t>
              </a:r>
              <a:r>
                <a:rPr lang="ko-KR" altLang="en-US" sz="1000" dirty="0" smtClean="0"/>
                <a:t> </a:t>
              </a:r>
              <a:r>
                <a:rPr lang="ko-KR" altLang="en-US" sz="1000" dirty="0" smtClean="0"/>
                <a:t>증가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검색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 구매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결제까지 </a:t>
              </a:r>
              <a:r>
                <a:rPr lang="ko-KR" altLang="en-US" sz="1000" dirty="0" smtClean="0"/>
                <a:t>원스톱으로 가능해지면서 네이버 쇼핑과 시너지를 내는 효과</a:t>
              </a:r>
              <a:endParaRPr lang="ko-KR" altLang="en-US" sz="10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infostockdaily.co.kr/news/photo/202006/97426_52136_16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43" y="1324902"/>
            <a:ext cx="3312421" cy="218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ⓒEB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56" y="1218567"/>
            <a:ext cx="4209190" cy="23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1902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255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간편 결제의 향후 전망 </a:t>
            </a:r>
            <a:r>
              <a:rPr lang="ko-KR" altLang="en-US" sz="3600" dirty="0" smtClean="0">
                <a:solidFill>
                  <a:srgbClr val="554F4D"/>
                </a:solidFill>
              </a:rPr>
              <a:t>과</a:t>
            </a:r>
            <a:r>
              <a:rPr lang="en-US" altLang="ko-KR" sz="3600" dirty="0" smtClean="0">
                <a:solidFill>
                  <a:srgbClr val="554F4D"/>
                </a:solidFill>
              </a:rPr>
              <a:t> PG</a:t>
            </a:r>
            <a:r>
              <a:rPr lang="ko-KR" altLang="en-US" sz="3600" dirty="0">
                <a:solidFill>
                  <a:srgbClr val="554F4D"/>
                </a:solidFill>
              </a:rPr>
              <a:t>사의 역할</a:t>
            </a:r>
          </a:p>
          <a:p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</a:t>
            </a:r>
            <a:r>
              <a:rPr lang="en-US" altLang="ko-KR" sz="1100" dirty="0" smtClean="0">
                <a:solidFill>
                  <a:srgbClr val="554F4D"/>
                </a:solidFill>
              </a:rPr>
              <a:t>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167" y="2007700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167" y="352044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077293" y="2150800"/>
            <a:ext cx="953386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가맹점은 충성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 확보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및 데이터 수집을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위해 고객에게 편리한 결제 서비스인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간편 결제를 선호할 것으로 예상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077293" y="3730917"/>
            <a:ext cx="934158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PG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사는 가맹점의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간편 결제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연동을 빠르고 쉽게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할 수 있도록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솔루션을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제공하여 수익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창출이 가능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554F4D"/>
                </a:solidFill>
              </a:rPr>
              <a:t>개발자의 역할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</a:t>
            </a:r>
            <a:r>
              <a:rPr lang="en-US" altLang="ko-KR" sz="1100" dirty="0" smtClean="0">
                <a:solidFill>
                  <a:srgbClr val="554F4D"/>
                </a:solidFill>
              </a:rPr>
              <a:t>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4" y="1402511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4" y="2543759"/>
            <a:ext cx="914400" cy="914400"/>
          </a:xfrm>
          <a:prstGeom prst="rect">
            <a:avLst/>
          </a:prstGeom>
        </p:spPr>
      </p:pic>
      <p:pic>
        <p:nvPicPr>
          <p:cNvPr id="26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943" y="36850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143760" y="1545611"/>
            <a:ext cx="9635339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유지보수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변화에 유연하고 민첩하게 대응 가능하도록 개발</a:t>
            </a:r>
            <a:endParaRPr lang="en-US" altLang="ko-KR" sz="28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143760" y="2754236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서비스 안정성 개선 및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장애에 민감하지 않도록 개발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156069" y="3852416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가맹점이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간편결제를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쉽게 연동할 수 있도록 솔루션 제공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  <p:pic>
        <p:nvPicPr>
          <p:cNvPr id="14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4" y="482128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143760" y="4988695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높은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보안성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제공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37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203945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  <p:sp>
        <p:nvSpPr>
          <p:cNvPr id="5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511</Words>
  <Application>Microsoft Office PowerPoint</Application>
  <PresentationFormat>와이드스크린</PresentationFormat>
  <Paragraphs>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정현기</cp:lastModifiedBy>
  <cp:revision>47</cp:revision>
  <dcterms:created xsi:type="dcterms:W3CDTF">2020-05-03T01:37:17Z</dcterms:created>
  <dcterms:modified xsi:type="dcterms:W3CDTF">2022-08-22T05:58:21Z</dcterms:modified>
</cp:coreProperties>
</file>