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82" r:id="rId4"/>
    <p:sldId id="291" r:id="rId5"/>
    <p:sldId id="29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0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006853" y="2709902"/>
            <a:ext cx="6178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간편 결제와 </a:t>
            </a:r>
            <a:r>
              <a:rPr lang="en-US" altLang="ko-KR" sz="6600" dirty="0" smtClean="0">
                <a:solidFill>
                  <a:srgbClr val="655D5B"/>
                </a:solidFill>
              </a:rPr>
              <a:t>PG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48" y="-7438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814949" y="189213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650360" y="1938305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554F4D"/>
                </a:solidFill>
              </a:rPr>
              <a:t>간편 결제의 수익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814949" y="328450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650360" y="3330673"/>
            <a:ext cx="4865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554F4D"/>
                </a:solidFill>
              </a:rPr>
              <a:t>간편 결제의 </a:t>
            </a:r>
            <a:r>
              <a:rPr lang="ko-KR" altLang="en-US" sz="3200" dirty="0">
                <a:solidFill>
                  <a:srgbClr val="554F4D"/>
                </a:solidFill>
              </a:rPr>
              <a:t>향후 전망 </a:t>
            </a:r>
            <a:r>
              <a:rPr lang="ko-KR" altLang="en-US" sz="3200" dirty="0" smtClean="0">
                <a:solidFill>
                  <a:srgbClr val="554F4D"/>
                </a:solidFill>
              </a:rPr>
              <a:t>과</a:t>
            </a:r>
            <a:endParaRPr lang="en-US" altLang="ko-KR" sz="3200" dirty="0" smtClean="0">
              <a:solidFill>
                <a:srgbClr val="554F4D"/>
              </a:solidFill>
            </a:endParaRPr>
          </a:p>
          <a:p>
            <a:r>
              <a:rPr lang="en-US" altLang="ko-KR" sz="3200" dirty="0" smtClean="0">
                <a:solidFill>
                  <a:srgbClr val="554F4D"/>
                </a:solidFill>
              </a:rPr>
              <a:t>PG</a:t>
            </a:r>
            <a:r>
              <a:rPr lang="ko-KR" altLang="en-US" sz="3200" dirty="0">
                <a:solidFill>
                  <a:srgbClr val="554F4D"/>
                </a:solidFill>
              </a:rPr>
              <a:t>사의 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814949" y="467687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650360" y="472304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rgbClr val="554F4D"/>
                </a:solidFill>
              </a:rPr>
              <a:t>개발자의 역할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</a:rPr>
              <a:t>간편 결제의 수익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89097" y="3812534"/>
            <a:ext cx="4818307" cy="1833116"/>
            <a:chOff x="963788" y="4948779"/>
            <a:chExt cx="2846903" cy="1371254"/>
          </a:xfrm>
        </p:grpSpPr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540918" y="5085754"/>
              <a:ext cx="1705982" cy="276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 err="1" smtClean="0">
                  <a:latin typeface="+mn-ea"/>
                </a:rPr>
                <a:t>이커머스</a:t>
              </a:r>
              <a:r>
                <a:rPr kumimoji="1" lang="ko-KR" altLang="en-US" b="1" dirty="0" smtClean="0">
                  <a:latin typeface="+mn-ea"/>
                </a:rPr>
                <a:t> 기업의 </a:t>
              </a:r>
              <a:r>
                <a:rPr kumimoji="1" lang="ko-KR" altLang="en-US" b="1" dirty="0" err="1" smtClean="0">
                  <a:latin typeface="+mn-ea"/>
                </a:rPr>
                <a:t>간편결제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63788" y="5387598"/>
              <a:ext cx="2846903" cy="93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결제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데이터 확보를 통한 고객 타깃 마케팅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자사 </a:t>
              </a:r>
              <a:r>
                <a:rPr lang="ko-KR" altLang="en-US" sz="1000" dirty="0" err="1" smtClean="0"/>
                <a:t>간편결제</a:t>
              </a:r>
              <a:r>
                <a:rPr lang="ko-KR" altLang="en-US" sz="1000" dirty="0" smtClean="0"/>
                <a:t> 서비스를 확보함으로써 타사 간편 결제를 연동하지 않아도 되어 수수료 절감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smtClean="0"/>
                <a:t>PG </a:t>
              </a:r>
              <a:r>
                <a:rPr lang="ko-KR" altLang="en-US" sz="1000" dirty="0" smtClean="0"/>
                <a:t>사업으로의 확장</a:t>
              </a:r>
              <a:endParaRPr lang="en-US" altLang="ko-KR" sz="1000" dirty="0" smtClean="0"/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충성 고객 확보로 인한 수익</a:t>
              </a:r>
              <a:endParaRPr lang="en-US" altLang="ko-KR" sz="1000" dirty="0" smtClean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6442364" y="3812533"/>
            <a:ext cx="5602782" cy="2987278"/>
            <a:chOff x="4672548" y="4948779"/>
            <a:chExt cx="2846903" cy="3078425"/>
          </a:xfrm>
        </p:grpSpPr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472397" y="5189638"/>
              <a:ext cx="1433723" cy="38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+mn-ea"/>
                </a:rPr>
                <a:t>카카오 페이</a:t>
              </a:r>
              <a:r>
                <a:rPr lang="en-US" altLang="ko-KR" b="1" dirty="0" smtClean="0">
                  <a:latin typeface="+mn-ea"/>
                </a:rPr>
                <a:t>, </a:t>
              </a:r>
              <a:r>
                <a:rPr lang="ko-KR" altLang="en-US" b="1" dirty="0" smtClean="0">
                  <a:latin typeface="+mn-ea"/>
                </a:rPr>
                <a:t>네이버 페이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72548" y="5553299"/>
              <a:ext cx="2846903" cy="24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표면적 사업 모델은 결제 수수료 이지만 매출의 대부분을 카드사</a:t>
              </a:r>
              <a:r>
                <a:rPr lang="ko-KR" altLang="en-US" sz="1000" dirty="0"/>
                <a:t>와</a:t>
              </a:r>
              <a:r>
                <a:rPr lang="en-US" altLang="ko-KR" sz="1000" dirty="0" smtClean="0"/>
                <a:t> PG</a:t>
              </a:r>
              <a:r>
                <a:rPr lang="ko-KR" altLang="en-US" sz="1000" dirty="0" smtClean="0"/>
                <a:t>사에 지급 하는 구조상 수익을 내기 어렵다</a:t>
              </a:r>
              <a:endParaRPr lang="en-US" altLang="ko-KR" sz="1000" dirty="0" smtClean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간편결제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송금 기능으로 고객을 끌어 모으고 해당 고객의 결제 데이터를 확보함으로써 </a:t>
              </a:r>
              <a:endParaRPr lang="en-US" altLang="ko-KR" sz="1000" dirty="0" smtClean="0"/>
            </a:p>
            <a:p>
              <a:pPr algn="just">
                <a:lnSpc>
                  <a:spcPct val="150000"/>
                </a:lnSpc>
              </a:pPr>
              <a:r>
                <a:rPr lang="en-US" altLang="ko-KR" sz="1000" dirty="0"/>
                <a:t> </a:t>
              </a:r>
              <a:r>
                <a:rPr lang="en-US" altLang="ko-KR" sz="1000" dirty="0" smtClean="0"/>
                <a:t>   </a:t>
              </a:r>
              <a:r>
                <a:rPr lang="ko-KR" altLang="en-US" sz="1000" dirty="0" smtClean="0"/>
                <a:t>타겟 마케팅이 가능하다</a:t>
              </a:r>
              <a:endParaRPr lang="en-US" altLang="ko-KR" sz="1000" dirty="0" smtClean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카카오 페이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종합 금융 플랫폼 지향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대출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보험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주식</a:t>
              </a:r>
              <a:r>
                <a:rPr lang="en-US" altLang="ko-KR" sz="1000" dirty="0" smtClean="0"/>
                <a:t>)</a:t>
              </a:r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금융 상품 </a:t>
              </a:r>
              <a:r>
                <a:rPr lang="ko-KR" altLang="en-US" sz="1000" dirty="0" smtClean="0"/>
                <a:t>광고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중개로 인한 수익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카카오 페이 매출의 </a:t>
              </a:r>
              <a:r>
                <a:rPr lang="en-US" altLang="ko-KR" sz="1000" dirty="0" smtClean="0"/>
                <a:t>32%)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네이버 페이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네이버 쇼핑의 </a:t>
              </a:r>
              <a:r>
                <a:rPr lang="ko-KR" altLang="en-US" sz="1000" dirty="0" err="1" smtClean="0"/>
                <a:t>유입율</a:t>
              </a:r>
              <a:r>
                <a:rPr lang="ko-KR" altLang="en-US" sz="1000" dirty="0" smtClean="0"/>
                <a:t> 증가</a:t>
              </a:r>
              <a:endParaRPr lang="en-US" altLang="ko-KR" sz="1000" dirty="0" smtClean="0"/>
            </a:p>
            <a:p>
              <a:pPr marL="628650" lvl="1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검색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 구매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결제 까지 원스톱으로 가능해지면서 네이버 쇼핑과 시너지를 내는 효과</a:t>
              </a:r>
              <a:endParaRPr lang="ko-KR" altLang="en-US" sz="1000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infostockdaily.co.kr/news/photo/202006/97426_52136_16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3" y="1324902"/>
            <a:ext cx="3312421" cy="218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ⓒEB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56" y="1218567"/>
            <a:ext cx="4209190" cy="23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1902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255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간편 결제의 향후 전망 </a:t>
            </a:r>
            <a:r>
              <a:rPr lang="ko-KR" altLang="en-US" sz="3600" dirty="0" smtClean="0">
                <a:solidFill>
                  <a:srgbClr val="554F4D"/>
                </a:solidFill>
              </a:rPr>
              <a:t>과</a:t>
            </a:r>
            <a:r>
              <a:rPr lang="en-US" altLang="ko-KR" sz="3600" dirty="0" smtClean="0">
                <a:solidFill>
                  <a:srgbClr val="554F4D"/>
                </a:solidFill>
              </a:rPr>
              <a:t> PG</a:t>
            </a:r>
            <a:r>
              <a:rPr lang="ko-KR" altLang="en-US" sz="3600" dirty="0">
                <a:solidFill>
                  <a:srgbClr val="554F4D"/>
                </a:solidFill>
              </a:rPr>
              <a:t>사의 역할</a:t>
            </a:r>
          </a:p>
          <a:p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</a:t>
            </a:r>
            <a:r>
              <a:rPr lang="en-US" altLang="ko-KR" sz="1100" dirty="0" smtClean="0">
                <a:solidFill>
                  <a:srgbClr val="554F4D"/>
                </a:solidFill>
              </a:rPr>
              <a:t>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167" y="2007700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167" y="352044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077293" y="2150800"/>
            <a:ext cx="934158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가맹점은 충성 고객확보 및 데이터 수집을 위해 간편 결제를 선호할 것으로 예상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077293" y="3730917"/>
            <a:ext cx="934158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PG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사는 가맹점의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 결제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연동을 빠르고 쉽게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할 수 있도록 솔루션 제공하여 수익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창출이 가능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554F4D"/>
                </a:solidFill>
              </a:rPr>
              <a:t>개발자의 역할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</a:t>
            </a:r>
            <a:r>
              <a:rPr lang="en-US" altLang="ko-KR" sz="1100" dirty="0" smtClean="0">
                <a:solidFill>
                  <a:srgbClr val="554F4D"/>
                </a:solidFill>
              </a:rPr>
              <a:t>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4634" y="1402511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4634" y="2543759"/>
            <a:ext cx="914400" cy="914400"/>
          </a:xfrm>
          <a:prstGeom prst="rect">
            <a:avLst/>
          </a:prstGeom>
        </p:spPr>
      </p:pic>
      <p:pic>
        <p:nvPicPr>
          <p:cNvPr id="26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6943" y="36850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143760" y="1545611"/>
            <a:ext cx="9635339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유지보수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변화에 유연하고 민첩하게 대응 가능하도록 개발</a:t>
            </a:r>
            <a:endParaRPr lang="en-US" altLang="ko-KR" sz="28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143760" y="2754236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서비스 안정성 개선 및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장애에 민감하지 않도록 개발</a:t>
            </a:r>
            <a:r>
              <a:rPr lang="en-US" altLang="ko-KR" sz="28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en-US" altLang="ko-KR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156069" y="3852416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가맹점이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간편결제를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쉽게 연동할 수 있도록 솔루션 제공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"/>
          <p:cNvSpPr txBox="1"/>
          <p:nvPr/>
        </p:nvSpPr>
        <p:spPr>
          <a:xfrm>
            <a:off x="9472047" y="167715"/>
            <a:ext cx="2563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/>
              <a:t>PG 승인 시스템개발</a:t>
            </a:r>
            <a:r>
              <a:rPr lang="en-US" altLang="ko-KR" sz="1400" dirty="0"/>
              <a:t> / </a:t>
            </a:r>
            <a:r>
              <a:rPr lang="ko-KR" altLang="en-US" sz="1400" dirty="0"/>
              <a:t>정현기</a:t>
            </a:r>
          </a:p>
        </p:txBody>
      </p:sp>
      <p:pic>
        <p:nvPicPr>
          <p:cNvPr id="14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4634" y="482128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143760" y="4988695"/>
            <a:ext cx="9341587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높은 </a:t>
            </a:r>
            <a:r>
              <a:rPr lang="ko-KR" altLang="en-US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보안성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제공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28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37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92145" y="6542116"/>
            <a:ext cx="2299855" cy="25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239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정현기</cp:lastModifiedBy>
  <cp:revision>39</cp:revision>
  <dcterms:created xsi:type="dcterms:W3CDTF">2020-05-03T01:37:17Z</dcterms:created>
  <dcterms:modified xsi:type="dcterms:W3CDTF">2022-08-22T04:24:07Z</dcterms:modified>
</cp:coreProperties>
</file>