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88" r:id="rId5"/>
    <p:sldId id="259" r:id="rId6"/>
    <p:sldId id="280" r:id="rId7"/>
    <p:sldId id="281" r:id="rId8"/>
    <p:sldId id="290" r:id="rId9"/>
    <p:sldId id="260" r:id="rId10"/>
    <p:sldId id="264" r:id="rId11"/>
    <p:sldId id="273" r:id="rId12"/>
    <p:sldId id="282" r:id="rId13"/>
    <p:sldId id="276" r:id="rId14"/>
    <p:sldId id="283" r:id="rId15"/>
    <p:sldId id="274" r:id="rId16"/>
    <p:sldId id="278" r:id="rId17"/>
    <p:sldId id="279" r:id="rId18"/>
    <p:sldId id="275" r:id="rId19"/>
    <p:sldId id="277" r:id="rId20"/>
    <p:sldId id="284" r:id="rId21"/>
    <p:sldId id="285" r:id="rId22"/>
    <p:sldId id="291" r:id="rId23"/>
    <p:sldId id="287" r:id="rId24"/>
    <p:sldId id="294" r:id="rId25"/>
    <p:sldId id="295" r:id="rId26"/>
    <p:sldId id="293" r:id="rId27"/>
    <p:sldId id="292" r:id="rId28"/>
    <p:sldId id="286" r:id="rId29"/>
    <p:sldId id="296" r:id="rId30"/>
    <p:sldId id="270" r:id="rId31"/>
    <p:sldId id="272" r:id="rId32"/>
    <p:sldId id="271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97" autoAdjust="0"/>
  </p:normalViewPr>
  <p:slideViewPr>
    <p:cSldViewPr>
      <p:cViewPr varScale="1">
        <p:scale>
          <a:sx n="72" d="100"/>
          <a:sy n="72" d="100"/>
        </p:scale>
        <p:origin x="67" y="120"/>
      </p:cViewPr>
      <p:guideLst>
        <p:guide orient="horz" pos="2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5771C21-3757-4199-83DE-22960358A2A5}" type="datetime1">
              <a:rPr lang="ko-KR" altLang="en-US"/>
              <a:pPr lvl="0">
                <a:defRPr/>
              </a:pPr>
              <a:t>2018-11-27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4A4E647-5A0F-41E6-A0EF-B58D8C1C6CD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200" dirty="0"/>
              <a:t>GUI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표현하기위하여</a:t>
            </a:r>
            <a:r>
              <a:rPr lang="ko-KR" altLang="en-US" sz="1200" dirty="0"/>
              <a:t> 사용되는 모든 소스가 들어있는 폴더이다</a:t>
            </a:r>
            <a:r>
              <a:rPr lang="en-US" altLang="ko-KR" sz="1200" dirty="0"/>
              <a:t>.</a:t>
            </a:r>
          </a:p>
          <a:p>
            <a:pPr lvl="0">
              <a:defRPr/>
            </a:pPr>
            <a:r>
              <a:rPr lang="ko-KR" altLang="en-US" sz="1200" dirty="0"/>
              <a:t>코드 분석을 할 때</a:t>
            </a:r>
            <a:r>
              <a:rPr lang="en-US" altLang="ko-KR" sz="1200" dirty="0"/>
              <a:t>, </a:t>
            </a:r>
            <a:r>
              <a:rPr lang="ko-KR" altLang="en-US" sz="1200" dirty="0"/>
              <a:t>사용되는 코드들의 양이 많아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두명이</a:t>
            </a:r>
            <a:r>
              <a:rPr lang="ko-KR" altLang="en-US" sz="1200" dirty="0"/>
              <a:t> 맡아서 하였기 때문에</a:t>
            </a:r>
            <a:r>
              <a:rPr lang="en-US" altLang="ko-KR" sz="1200" dirty="0"/>
              <a:t>, </a:t>
            </a:r>
            <a:r>
              <a:rPr lang="ko-KR" altLang="en-US" sz="1200" dirty="0"/>
              <a:t>설명도 두개로 나누어서 하겠다</a:t>
            </a:r>
            <a:r>
              <a:rPr lang="en-US" altLang="ko-KR" sz="1200" dirty="0"/>
              <a:t>.</a:t>
            </a:r>
          </a:p>
          <a:p>
            <a:pPr lvl="0">
              <a:defRPr/>
            </a:pPr>
            <a:endParaRPr lang="en-US" altLang="ko-KR" sz="1200" dirty="0"/>
          </a:p>
          <a:p>
            <a:pPr lvl="0">
              <a:defRPr/>
            </a:pPr>
            <a:r>
              <a:rPr lang="en-US" altLang="ko-KR" sz="1200" dirty="0"/>
              <a:t>GUI</a:t>
            </a:r>
            <a:r>
              <a:rPr lang="ko-KR" altLang="en-US" sz="1200" dirty="0"/>
              <a:t>폴더는 </a:t>
            </a:r>
            <a:r>
              <a:rPr lang="en-US" altLang="ko-KR" sz="1200" dirty="0"/>
              <a:t>3</a:t>
            </a:r>
            <a:r>
              <a:rPr lang="ko-KR" altLang="en-US" sz="1200" dirty="0"/>
              <a:t>개의 폴더와 </a:t>
            </a:r>
            <a:r>
              <a:rPr lang="en-US" altLang="ko-KR" sz="1200" dirty="0"/>
              <a:t>8</a:t>
            </a:r>
            <a:r>
              <a:rPr lang="ko-KR" altLang="en-US" sz="1200" dirty="0"/>
              <a:t>개의 파일로 </a:t>
            </a:r>
            <a:r>
              <a:rPr lang="ko-KR" altLang="en-US" sz="1200" dirty="0" err="1"/>
              <a:t>구성되어있는데</a:t>
            </a:r>
            <a:r>
              <a:rPr lang="en-US" altLang="ko-KR" sz="1200" dirty="0"/>
              <a:t>,</a:t>
            </a:r>
            <a:r>
              <a:rPr lang="ko-KR" altLang="en-US" sz="1200" dirty="0"/>
              <a:t> 처음으로는 파일을 먼저 분석하겠다</a:t>
            </a:r>
            <a:r>
              <a:rPr lang="en-US" altLang="ko-KR" sz="1200" dirty="0"/>
              <a:t>.</a:t>
            </a:r>
          </a:p>
          <a:p>
            <a:pPr lvl="0"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484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latinLnBrk="1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onionshare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버전이 사용하는 모든 논리를 구현합니다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옵션을 구문 분석할 수 있도록 기본 설정과 문자열을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선택한 로컬에 반드시 포함되지는 않아도 구문을 분석합니다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초기에 대체 설정을 전달하는 옵션을 표시합니다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alternate –config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통과되면 문자열을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리로드합니다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641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latinLnBrk="1"/>
            <a:r>
              <a:rPr lang="en-US" altLang="ko-KR" sz="1200" dirty="0"/>
              <a:t>Onion Share </a:t>
            </a:r>
            <a:r>
              <a:rPr lang="ko-KR" altLang="en-US" sz="1200" dirty="0"/>
              <a:t>에는 두가지 모드가 있는데 하나는 </a:t>
            </a:r>
            <a:r>
              <a:rPr lang="en-US" altLang="ko-KR" sz="1200" dirty="0"/>
              <a:t>Receive</a:t>
            </a:r>
            <a:r>
              <a:rPr lang="ko-KR" altLang="en-US" sz="1200" dirty="0"/>
              <a:t>이고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다른하나는</a:t>
            </a:r>
            <a:r>
              <a:rPr lang="ko-KR" altLang="en-US" sz="1200" dirty="0"/>
              <a:t> </a:t>
            </a:r>
            <a:r>
              <a:rPr lang="en-US" altLang="ko-KR" sz="1200" dirty="0"/>
              <a:t>Share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 GUI</a:t>
            </a:r>
            <a:r>
              <a:rPr lang="ko-KR" altLang="en-US" sz="1200" dirty="0"/>
              <a:t>에서 이 모드를 구현하기 위한 파일들입니다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추가적으로 서버 설정과</a:t>
            </a:r>
            <a:r>
              <a:rPr lang="en-US" altLang="ko-KR" sz="1200" dirty="0"/>
              <a:t>, </a:t>
            </a:r>
            <a:r>
              <a:rPr lang="ko-KR" altLang="en-US" sz="1200" dirty="0"/>
              <a:t>레이아웃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이벤트리스너의</a:t>
            </a:r>
            <a:r>
              <a:rPr lang="ko-KR" altLang="en-US" sz="1200" dirty="0"/>
              <a:t> </a:t>
            </a:r>
            <a:r>
              <a:rPr lang="en-US" altLang="ko-KR" sz="1200" dirty="0" err="1"/>
              <a:t>py</a:t>
            </a:r>
            <a:r>
              <a:rPr lang="ko-KR" altLang="en-US" sz="1200" dirty="0"/>
              <a:t>코드들이 많습니다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124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latinLnBrk="1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onionshare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버전이 사용하는 모든 논리를 구현합니다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옵션을 구문 분석할 수 있도록 기본 설정과 문자열을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선택한 로컬에 반드시 포함되지는 않아도 구문을 분석합니다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초기에 대체 설정을 전달하는 옵션을 표시합니다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alternate –config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통과되면 문자열을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리로드합니다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3904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200" dirty="0"/>
              <a:t>Test</a:t>
            </a:r>
            <a:r>
              <a:rPr lang="ko-KR" altLang="en-US" sz="1200" dirty="0"/>
              <a:t>에는 많은 </a:t>
            </a:r>
            <a:r>
              <a:rPr lang="en-US" altLang="ko-KR" sz="1200" dirty="0" err="1"/>
              <a:t>py</a:t>
            </a:r>
            <a:r>
              <a:rPr lang="ko-KR" altLang="en-US" sz="1200" dirty="0"/>
              <a:t>파일이 있는데 이는 </a:t>
            </a:r>
            <a:r>
              <a:rPr lang="en-US" altLang="ko-KR" sz="1200" dirty="0" err="1"/>
              <a:t>OnionShare</a:t>
            </a:r>
            <a:r>
              <a:rPr lang="ko-KR" altLang="en-US" sz="1200" dirty="0"/>
              <a:t>의 모든 기능부분들을 </a:t>
            </a:r>
            <a:r>
              <a:rPr lang="en-US" altLang="ko-KR" sz="1200" dirty="0"/>
              <a:t>test</a:t>
            </a:r>
            <a:r>
              <a:rPr lang="ko-KR" altLang="en-US" sz="1200" dirty="0"/>
              <a:t>하기 위해 이렇게 파일들이 많은 것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51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594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336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78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latinLnBrk="1"/>
            <a:r>
              <a:rPr lang="en-US" altLang="ko-KR" sz="1200" dirty="0" err="1"/>
              <a:t>OnionShare</a:t>
            </a:r>
            <a:r>
              <a:rPr lang="ko-KR" altLang="en-US" sz="1200" dirty="0"/>
              <a:t>의 주요한 소스코드부터</a:t>
            </a:r>
            <a:r>
              <a:rPr lang="en-US" altLang="ko-KR" sz="1200" dirty="0"/>
              <a:t>, GUI</a:t>
            </a:r>
            <a:r>
              <a:rPr lang="ko-KR" altLang="en-US" sz="1200" dirty="0"/>
              <a:t>의 작동까지 테스트하는 폴더</a:t>
            </a:r>
            <a:r>
              <a:rPr lang="en-US" altLang="ko-KR" sz="1200" dirty="0"/>
              <a:t>, </a:t>
            </a:r>
            <a:r>
              <a:rPr lang="ko-KR" altLang="en-US" sz="1200" dirty="0"/>
              <a:t>혹시라도 오류가 발생하면</a:t>
            </a:r>
            <a:r>
              <a:rPr lang="en-US" altLang="ko-KR" sz="1200" dirty="0"/>
              <a:t>, </a:t>
            </a:r>
            <a:r>
              <a:rPr lang="ko-KR" altLang="en-US" sz="1200" dirty="0"/>
              <a:t>어떤 오류인지 알려준다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826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 dirty="0"/>
              <a:t>아까 분석한 </a:t>
            </a:r>
            <a:r>
              <a:rPr lang="en-US" altLang="ko-KR" sz="1200" dirty="0"/>
              <a:t>install</a:t>
            </a:r>
            <a:r>
              <a:rPr lang="ko-KR" altLang="en-US" sz="1200" dirty="0"/>
              <a:t> 폴더가 이용되어 </a:t>
            </a:r>
            <a:r>
              <a:rPr lang="en-US" altLang="ko-KR" sz="1200" dirty="0" err="1"/>
              <a:t>OnionShare</a:t>
            </a:r>
            <a:r>
              <a:rPr lang="ko-KR" altLang="en-US" sz="1200" dirty="0"/>
              <a:t>가 설치되는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584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200" dirty="0"/>
              <a:t>Tor network</a:t>
            </a:r>
            <a:r>
              <a:rPr lang="ko-KR" altLang="en-US" sz="1200" dirty="0"/>
              <a:t>와 연결을 기다리고 있습니다</a:t>
            </a:r>
            <a:r>
              <a:rPr lang="en-US" altLang="ko-KR" sz="1200" dirty="0"/>
              <a:t>.</a:t>
            </a:r>
          </a:p>
          <a:p>
            <a:pPr lvl="0">
              <a:defRPr/>
            </a:pPr>
            <a:endParaRPr lang="en-US" altLang="ko-KR" sz="1200" dirty="0"/>
          </a:p>
          <a:p>
            <a:pPr lvl="0">
              <a:defRPr/>
            </a:pPr>
            <a:r>
              <a:rPr lang="ko-KR" altLang="en-US" sz="1200" dirty="0" err="1"/>
              <a:t>본화면</a:t>
            </a:r>
            <a:endParaRPr lang="en-US" altLang="ko-KR" sz="1200" dirty="0"/>
          </a:p>
          <a:p>
            <a:pPr lvl="0">
              <a:defRPr/>
            </a:pPr>
            <a:endParaRPr lang="en-US" altLang="ko-KR" sz="1200" dirty="0"/>
          </a:p>
          <a:p>
            <a:pPr lvl="0">
              <a:defRPr/>
            </a:pPr>
            <a:r>
              <a:rPr lang="ko-KR" altLang="en-US" sz="1200" dirty="0"/>
              <a:t>여기에 </a:t>
            </a:r>
            <a:r>
              <a:rPr lang="en-US" altLang="ko-KR" sz="1200" dirty="0"/>
              <a:t>GUI</a:t>
            </a:r>
            <a:r>
              <a:rPr lang="ko-KR" altLang="en-US" sz="1200" dirty="0"/>
              <a:t>가 모두 포함된 것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한기지</a:t>
            </a:r>
            <a:r>
              <a:rPr lang="ko-KR" altLang="en-US" sz="1200" dirty="0"/>
              <a:t> </a:t>
            </a:r>
            <a:r>
              <a:rPr lang="en-US" altLang="ko-KR" sz="1200" dirty="0"/>
              <a:t>ex&gt; </a:t>
            </a:r>
            <a:r>
              <a:rPr lang="ko-KR" altLang="en-US" sz="1200" dirty="0" err="1"/>
              <a:t>로딩바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370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522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1093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212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483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1557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 dirty="0"/>
              <a:t>지금은 주소를 </a:t>
            </a:r>
            <a:r>
              <a:rPr lang="en-US" altLang="ko-KR" sz="1200" dirty="0"/>
              <a:t>copy</a:t>
            </a:r>
            <a:r>
              <a:rPr lang="ko-KR" altLang="en-US" sz="1200" dirty="0"/>
              <a:t>하여 </a:t>
            </a:r>
            <a:r>
              <a:rPr lang="en-US" altLang="ko-KR" sz="1200" dirty="0"/>
              <a:t>tor</a:t>
            </a:r>
            <a:r>
              <a:rPr lang="ko-KR" altLang="en-US" sz="1200" dirty="0"/>
              <a:t>브라우저에 </a:t>
            </a:r>
            <a:r>
              <a:rPr lang="ko-KR" altLang="en-US" sz="1200" dirty="0" err="1"/>
              <a:t>붙여넣어서</a:t>
            </a:r>
            <a:r>
              <a:rPr lang="ko-KR" altLang="en-US" sz="1200" dirty="0"/>
              <a:t> 이동하는 방식인데</a:t>
            </a:r>
            <a:r>
              <a:rPr lang="en-US" altLang="ko-KR" sz="1200" dirty="0"/>
              <a:t>, </a:t>
            </a:r>
            <a:r>
              <a:rPr lang="ko-KR" altLang="en-US" sz="1200" dirty="0"/>
              <a:t>링크처럼 주소를 누르면 바로 이동하는 방식으로 바꿔보고 싶다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0140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200" dirty="0"/>
              <a:t>?</a:t>
            </a:r>
            <a:r>
              <a:rPr lang="ko-KR" altLang="en-US" sz="1200" dirty="0"/>
              <a:t>를 눌러도 아무런 반응 없이</a:t>
            </a:r>
            <a:r>
              <a:rPr lang="en-US" altLang="ko-KR" sz="1200" dirty="0"/>
              <a:t>, </a:t>
            </a:r>
            <a:r>
              <a:rPr lang="ko-KR" altLang="en-US" sz="1200" dirty="0"/>
              <a:t>마우스의 작동이 막힌다</a:t>
            </a:r>
            <a:r>
              <a:rPr lang="en-US" altLang="ko-KR" sz="1200" dirty="0"/>
              <a:t>.</a:t>
            </a:r>
          </a:p>
          <a:p>
            <a:pPr lvl="0">
              <a:defRPr/>
            </a:pPr>
            <a:endParaRPr lang="en-US" altLang="ko-KR" sz="1200" dirty="0"/>
          </a:p>
          <a:p>
            <a:pPr lvl="0">
              <a:defRPr/>
            </a:pPr>
            <a:r>
              <a:rPr lang="ko-KR" altLang="en-US" sz="1200" dirty="0"/>
              <a:t>이 </a:t>
            </a:r>
            <a:r>
              <a:rPr lang="en-US" altLang="ko-KR" sz="1200" dirty="0"/>
              <a:t>?</a:t>
            </a:r>
            <a:r>
              <a:rPr lang="ko-KR" altLang="en-US" sz="1200" dirty="0"/>
              <a:t>에 기능을 추가해볼 예정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04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200" dirty="0" err="1"/>
              <a:t>OnionShare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크게보자면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4</a:t>
            </a:r>
            <a:r>
              <a:rPr lang="ko-KR" altLang="en-US" sz="1200" dirty="0"/>
              <a:t>가지로 </a:t>
            </a:r>
            <a:r>
              <a:rPr lang="ko-KR" altLang="en-US" sz="1200" dirty="0" err="1"/>
              <a:t>구성되어있다</a:t>
            </a:r>
            <a:r>
              <a:rPr lang="en-US" altLang="ko-KR" sz="1200" dirty="0"/>
              <a:t>.</a:t>
            </a:r>
          </a:p>
          <a:p>
            <a:pPr lvl="0"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287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 dirty="0"/>
              <a:t>첫번째로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OnionShare</a:t>
            </a:r>
            <a:r>
              <a:rPr lang="ko-KR" altLang="en-US" sz="1200" dirty="0"/>
              <a:t>의 설치를 담당하고 있는 </a:t>
            </a:r>
            <a:r>
              <a:rPr lang="en-US" altLang="ko-KR" sz="1200" dirty="0"/>
              <a:t>install </a:t>
            </a:r>
            <a:r>
              <a:rPr lang="ko-KR" altLang="en-US" sz="1200" dirty="0"/>
              <a:t>파일</a:t>
            </a:r>
            <a:r>
              <a:rPr lang="en-US" altLang="ko-KR" sz="1200" dirty="0"/>
              <a:t>.</a:t>
            </a:r>
          </a:p>
          <a:p>
            <a:pPr lvl="0">
              <a:defRPr/>
            </a:pPr>
            <a:r>
              <a:rPr lang="ko-KR" altLang="en-US" sz="1200" dirty="0" err="1"/>
              <a:t>빨간부분이</a:t>
            </a:r>
            <a:r>
              <a:rPr lang="ko-KR" altLang="en-US" sz="1200" dirty="0"/>
              <a:t> 중요하다고 생각되는 파일이다</a:t>
            </a:r>
            <a:r>
              <a:rPr lang="en-US" altLang="ko-KR" sz="1200" dirty="0"/>
              <a:t>.</a:t>
            </a:r>
          </a:p>
          <a:p>
            <a:pPr lvl="0">
              <a:defRPr/>
            </a:pPr>
            <a:endParaRPr lang="en-US" altLang="ko-KR" sz="1200" dirty="0"/>
          </a:p>
          <a:p>
            <a:pPr lvl="0">
              <a:defRPr/>
            </a:pPr>
            <a:r>
              <a:rPr lang="ko-KR" altLang="en-US" sz="1200" dirty="0"/>
              <a:t>하나라도 빠지면 안되는 파일이지만</a:t>
            </a:r>
            <a:r>
              <a:rPr lang="en-US" altLang="ko-KR" sz="1200" dirty="0"/>
              <a:t>, </a:t>
            </a:r>
            <a:r>
              <a:rPr lang="ko-KR" altLang="en-US" sz="1200" dirty="0"/>
              <a:t>이번 발표에서는 사용될 때</a:t>
            </a:r>
            <a:r>
              <a:rPr lang="en-US" altLang="ko-KR" sz="1200" dirty="0"/>
              <a:t>, </a:t>
            </a:r>
            <a:r>
              <a:rPr lang="ko-KR" altLang="en-US" sz="1200" dirty="0"/>
              <a:t>꼭 실행되어야 하는 파일을 위주로 </a:t>
            </a:r>
            <a:r>
              <a:rPr lang="ko-KR" altLang="en-US" sz="1200" dirty="0" err="1"/>
              <a:t>살펴보러고</a:t>
            </a:r>
            <a:r>
              <a:rPr lang="ko-KR" altLang="en-US" sz="1200" dirty="0"/>
              <a:t> 한다</a:t>
            </a:r>
            <a:r>
              <a:rPr lang="en-US" altLang="ko-KR" sz="1200" dirty="0"/>
              <a:t>.(</a:t>
            </a:r>
            <a:r>
              <a:rPr lang="ko-KR" altLang="en-US" sz="1200" dirty="0"/>
              <a:t>시간상의 이유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200"/>
              <a:t>CLI</a:t>
            </a:r>
            <a:r>
              <a:rPr lang="ko-KR" altLang="en-US" sz="1200"/>
              <a:t> 란</a:t>
            </a:r>
            <a:r>
              <a:rPr lang="en-US" altLang="ko-KR" sz="1200"/>
              <a:t>?</a:t>
            </a:r>
          </a:p>
          <a:p>
            <a:pPr lvl="0">
              <a:defRPr/>
            </a:pPr>
            <a:r>
              <a:rPr lang="en-US" altLang="ko-KR" sz="1200"/>
              <a:t>Command Line Interface, </a:t>
            </a:r>
            <a:r>
              <a:rPr lang="ko-KR" altLang="en-US" sz="1200"/>
              <a:t>명령 줄 인터페이스</a:t>
            </a:r>
          </a:p>
          <a:p>
            <a:pPr lvl="0">
              <a:defRPr/>
            </a:pP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592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200"/>
              <a:t>CLI</a:t>
            </a:r>
            <a:r>
              <a:rPr lang="ko-KR" altLang="en-US" sz="1200"/>
              <a:t> 란</a:t>
            </a:r>
            <a:r>
              <a:rPr lang="en-US" altLang="ko-KR" sz="1200"/>
              <a:t>?</a:t>
            </a:r>
          </a:p>
          <a:p>
            <a:pPr lvl="0">
              <a:defRPr/>
            </a:pPr>
            <a:r>
              <a:rPr lang="en-US" altLang="ko-KR" sz="1200"/>
              <a:t>Command Line Interface, </a:t>
            </a:r>
            <a:r>
              <a:rPr lang="ko-KR" altLang="en-US" sz="1200"/>
              <a:t>명령 줄 인터페이스</a:t>
            </a:r>
          </a:p>
          <a:p>
            <a:pPr lvl="0">
              <a:defRPr/>
            </a:pP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988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200"/>
              <a:t>CLI</a:t>
            </a:r>
            <a:r>
              <a:rPr lang="ko-KR" altLang="en-US" sz="1200"/>
              <a:t> 란</a:t>
            </a:r>
            <a:r>
              <a:rPr lang="en-US" altLang="ko-KR" sz="1200"/>
              <a:t>?</a:t>
            </a:r>
          </a:p>
          <a:p>
            <a:pPr lvl="0">
              <a:defRPr/>
            </a:pPr>
            <a:r>
              <a:rPr lang="en-US" altLang="ko-KR" sz="1200"/>
              <a:t>Command Line Interface, </a:t>
            </a:r>
            <a:r>
              <a:rPr lang="ko-KR" altLang="en-US" sz="1200"/>
              <a:t>명령 줄 인터페이스</a:t>
            </a:r>
          </a:p>
          <a:p>
            <a:pPr lvl="0">
              <a:defRPr/>
            </a:pP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08920"/>
            <a:ext cx="9144000" cy="41490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95736" y="3573017"/>
            <a:ext cx="4752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60172137 </a:t>
            </a:r>
            <a:r>
              <a:rPr lang="ko-KR" altLang="en-US" sz="16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김 상 우</a:t>
            </a:r>
            <a:endParaRPr lang="en-US" altLang="ko-KR" sz="16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60172157 </a:t>
            </a:r>
            <a:r>
              <a:rPr lang="ko-KR" altLang="en-US" sz="16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노 지 환</a:t>
            </a:r>
            <a:endParaRPr lang="en-US" altLang="ko-KR" sz="16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60142316 </a:t>
            </a:r>
            <a:r>
              <a:rPr lang="ko-KR" altLang="en-US" sz="16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이 상 민</a:t>
            </a:r>
            <a:endParaRPr lang="en-US" altLang="ko-KR" sz="16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60152220 </a:t>
            </a:r>
            <a:r>
              <a:rPr lang="ko-KR" altLang="en-US" sz="16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이 은 도</a:t>
            </a:r>
            <a:endParaRPr lang="en-US" altLang="ko-KR" sz="16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60172189 </a:t>
            </a:r>
            <a:r>
              <a:rPr lang="ko-KR" altLang="en-US" sz="16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전 소 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5736" y="2700209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OnionShare</a:t>
            </a:r>
            <a:endParaRPr lang="ko-KR" altLang="en-US" sz="32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64288" y="2060848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39552" y="2060848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onionshare.org/assets/img/logo.png">
            <a:extLst>
              <a:ext uri="{FF2B5EF4-FFF2-40B4-BE49-F238E27FC236}">
                <a16:creationId xmlns:a16="http://schemas.microsoft.com/office/drawing/2014/main" id="{68BB17EF-AB25-4E85-A3D2-D80344C7D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597" y="443367"/>
            <a:ext cx="1932806" cy="193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7600950" cy="5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나눔바른고딕OTF Light"/>
                <a:ea typeface="나눔바른고딕OTF Light"/>
              </a:rPr>
              <a:t>onionshare.py</a:t>
            </a:r>
          </a:p>
        </p:txBody>
      </p:sp>
      <p:sp>
        <p:nvSpPr>
          <p:cNvPr id="35" name="TextBox 18"/>
          <p:cNvSpPr txBox="1"/>
          <p:nvPr/>
        </p:nvSpPr>
        <p:spPr>
          <a:xfrm>
            <a:off x="461664" y="1556792"/>
            <a:ext cx="8220672" cy="327047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75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1.</a:t>
            </a:r>
            <a:r>
              <a:rPr lang="ko-KR" altLang="en-US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총 괄</a:t>
            </a: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메인 에플리케이션을 작동</a:t>
            </a:r>
          </a:p>
          <a:p>
            <a:pPr lvl="0">
              <a:lnSpc>
                <a:spcPct val="135000"/>
              </a:lnSpc>
              <a:defRPr/>
            </a:pP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75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2.</a:t>
            </a:r>
            <a:r>
              <a:rPr lang="ko-KR" altLang="en-US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대략적인 기능</a:t>
            </a: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stealth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세팅</a:t>
            </a: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사용할 포트 무작위 설정</a:t>
            </a: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Onion Service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실행</a:t>
            </a: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전체 셧다운 및 임시 파일 삭제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980" y="1201383"/>
            <a:ext cx="51281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 err="1">
                <a:latin typeface="나눔바른고딕OTF Light"/>
                <a:ea typeface="나눔바른고딕OTF Light"/>
              </a:rPr>
              <a:t>OnionShare_GUI</a:t>
            </a:r>
            <a:endParaRPr lang="ko-KR" altLang="en-US" sz="3200" dirty="0">
              <a:latin typeface="나눔바른고딕OTF Light"/>
              <a:ea typeface="나눔바른고딕OTF Light"/>
            </a:endParaRPr>
          </a:p>
        </p:txBody>
      </p:sp>
      <p:pic>
        <p:nvPicPr>
          <p:cNvPr id="41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7206" y="2420888"/>
            <a:ext cx="504056" cy="504056"/>
          </a:xfrm>
          <a:prstGeom prst="rect">
            <a:avLst/>
          </a:prstGeom>
        </p:spPr>
      </p:pic>
      <p:pic>
        <p:nvPicPr>
          <p:cNvPr id="42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7206" y="3068960"/>
            <a:ext cx="504056" cy="504056"/>
          </a:xfrm>
          <a:prstGeom prst="rect">
            <a:avLst/>
          </a:prstGeom>
        </p:spPr>
      </p:pic>
      <p:pic>
        <p:nvPicPr>
          <p:cNvPr id="43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7206" y="3717032"/>
            <a:ext cx="504056" cy="504056"/>
          </a:xfrm>
          <a:prstGeom prst="rect">
            <a:avLst/>
          </a:prstGeom>
        </p:spPr>
      </p:pic>
      <p:pic>
        <p:nvPicPr>
          <p:cNvPr id="44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7206" y="4318245"/>
            <a:ext cx="504056" cy="504056"/>
          </a:xfrm>
          <a:prstGeom prst="rect">
            <a:avLst/>
          </a:prstGeom>
        </p:spPr>
      </p:pic>
      <p:pic>
        <p:nvPicPr>
          <p:cNvPr id="45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42102" y="2420888"/>
            <a:ext cx="504056" cy="504056"/>
          </a:xfrm>
          <a:prstGeom prst="rect">
            <a:avLst/>
          </a:prstGeom>
        </p:spPr>
      </p:pic>
      <p:pic>
        <p:nvPicPr>
          <p:cNvPr id="46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42102" y="3022102"/>
            <a:ext cx="504056" cy="504056"/>
          </a:xfrm>
          <a:prstGeom prst="rect">
            <a:avLst/>
          </a:prstGeom>
        </p:spPr>
      </p:pic>
      <p:pic>
        <p:nvPicPr>
          <p:cNvPr id="47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42102" y="3670174"/>
            <a:ext cx="504056" cy="504056"/>
          </a:xfrm>
          <a:prstGeom prst="rect">
            <a:avLst/>
          </a:prstGeom>
        </p:spPr>
      </p:pic>
      <p:sp>
        <p:nvSpPr>
          <p:cNvPr id="54" name="TextBox 5"/>
          <p:cNvSpPr txBox="1"/>
          <p:nvPr/>
        </p:nvSpPr>
        <p:spPr>
          <a:xfrm>
            <a:off x="1313270" y="3140968"/>
            <a:ext cx="210660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rgbClr val="FF0000"/>
                </a:solidFill>
              </a:rPr>
              <a:t>Onionshare_gui.py</a:t>
            </a:r>
          </a:p>
        </p:txBody>
      </p:sp>
      <p:sp>
        <p:nvSpPr>
          <p:cNvPr id="55" name="TextBox 5"/>
          <p:cNvSpPr txBox="1"/>
          <p:nvPr/>
        </p:nvSpPr>
        <p:spPr>
          <a:xfrm>
            <a:off x="1313270" y="3851756"/>
            <a:ext cx="18539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Server_status.py</a:t>
            </a:r>
          </a:p>
        </p:txBody>
      </p:sp>
      <p:sp>
        <p:nvSpPr>
          <p:cNvPr id="56" name="TextBox 5"/>
          <p:cNvSpPr txBox="1"/>
          <p:nvPr/>
        </p:nvSpPr>
        <p:spPr>
          <a:xfrm>
            <a:off x="1313270" y="4427820"/>
            <a:ext cx="207140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Settings_dialog.py</a:t>
            </a:r>
          </a:p>
        </p:txBody>
      </p:sp>
      <p:sp>
        <p:nvSpPr>
          <p:cNvPr id="57" name="TextBox 5"/>
          <p:cNvSpPr txBox="1"/>
          <p:nvPr/>
        </p:nvSpPr>
        <p:spPr>
          <a:xfrm>
            <a:off x="6018166" y="2518879"/>
            <a:ext cx="130510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Threads.py</a:t>
            </a:r>
          </a:p>
        </p:txBody>
      </p:sp>
      <p:sp>
        <p:nvSpPr>
          <p:cNvPr id="58" name="TextBox 5"/>
          <p:cNvSpPr txBox="1"/>
          <p:nvPr/>
        </p:nvSpPr>
        <p:spPr>
          <a:xfrm>
            <a:off x="6018166" y="3158537"/>
            <a:ext cx="280230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Tor_connection_dialog.py</a:t>
            </a:r>
          </a:p>
        </p:txBody>
      </p:sp>
      <p:sp>
        <p:nvSpPr>
          <p:cNvPr id="59" name="TextBox 5"/>
          <p:cNvSpPr txBox="1"/>
          <p:nvPr/>
        </p:nvSpPr>
        <p:spPr>
          <a:xfrm>
            <a:off x="6018166" y="3807120"/>
            <a:ext cx="21175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Update_checker.py</a:t>
            </a:r>
          </a:p>
        </p:txBody>
      </p:sp>
      <p:sp>
        <p:nvSpPr>
          <p:cNvPr id="61" name="TextBox 5"/>
          <p:cNvSpPr txBox="1"/>
          <p:nvPr/>
        </p:nvSpPr>
        <p:spPr>
          <a:xfrm>
            <a:off x="1313270" y="2555612"/>
            <a:ext cx="1199341" cy="359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__init__.py</a:t>
            </a:r>
          </a:p>
        </p:txBody>
      </p:sp>
      <p:pic>
        <p:nvPicPr>
          <p:cNvPr id="29" name="그래픽 4" descr="종이">
            <a:extLst>
              <a:ext uri="{FF2B5EF4-FFF2-40B4-BE49-F238E27FC236}">
                <a16:creationId xmlns:a16="http://schemas.microsoft.com/office/drawing/2014/main" id="{14EE207F-A9C4-498E-9ECF-14520D87C2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42102" y="4318246"/>
            <a:ext cx="504056" cy="504056"/>
          </a:xfrm>
          <a:prstGeom prst="rect">
            <a:avLst/>
          </a:prstGeom>
        </p:spPr>
      </p:pic>
      <p:sp>
        <p:nvSpPr>
          <p:cNvPr id="30" name="TextBox 5">
            <a:extLst>
              <a:ext uri="{FF2B5EF4-FFF2-40B4-BE49-F238E27FC236}">
                <a16:creationId xmlns:a16="http://schemas.microsoft.com/office/drawing/2014/main" id="{41B3FBB5-B6D7-4DA3-A32F-B02473156A78}"/>
              </a:ext>
            </a:extLst>
          </p:cNvPr>
          <p:cNvSpPr txBox="1"/>
          <p:nvPr/>
        </p:nvSpPr>
        <p:spPr>
          <a:xfrm>
            <a:off x="6018166" y="4455192"/>
            <a:ext cx="12458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Widget.py</a:t>
            </a:r>
          </a:p>
        </p:txBody>
      </p:sp>
      <p:pic>
        <p:nvPicPr>
          <p:cNvPr id="23" name="그래픽 2" descr="열린 폴더">
            <a:extLst>
              <a:ext uri="{FF2B5EF4-FFF2-40B4-BE49-F238E27FC236}">
                <a16:creationId xmlns:a16="http://schemas.microsoft.com/office/drawing/2014/main" id="{E8C7FB1F-A9F6-4333-B879-131790C9AB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07968" y="5301208"/>
            <a:ext cx="660981" cy="576064"/>
          </a:xfrm>
          <a:prstGeom prst="rect">
            <a:avLst/>
          </a:prstGeom>
        </p:spPr>
      </p:pic>
      <p:sp>
        <p:nvSpPr>
          <p:cNvPr id="24" name="TextBox 5">
            <a:extLst>
              <a:ext uri="{FF2B5EF4-FFF2-40B4-BE49-F238E27FC236}">
                <a16:creationId xmlns:a16="http://schemas.microsoft.com/office/drawing/2014/main" id="{4218224A-7B8D-45FB-9BFF-C462B5B256E5}"/>
              </a:ext>
            </a:extLst>
          </p:cNvPr>
          <p:cNvSpPr txBox="1"/>
          <p:nvPr/>
        </p:nvSpPr>
        <p:spPr>
          <a:xfrm>
            <a:off x="1023243" y="5838532"/>
            <a:ext cx="192192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 err="1"/>
              <a:t>Receive_Mode</a:t>
            </a:r>
            <a:endParaRPr lang="en-US" altLang="ko-KR" dirty="0"/>
          </a:p>
        </p:txBody>
      </p:sp>
      <p:pic>
        <p:nvPicPr>
          <p:cNvPr id="25" name="그래픽 2" descr="열린 폴더">
            <a:extLst>
              <a:ext uri="{FF2B5EF4-FFF2-40B4-BE49-F238E27FC236}">
                <a16:creationId xmlns:a16="http://schemas.microsoft.com/office/drawing/2014/main" id="{50E05551-E61F-4436-B609-4A96F1B1A5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41773" y="5347675"/>
            <a:ext cx="660981" cy="576064"/>
          </a:xfrm>
          <a:prstGeom prst="rect">
            <a:avLst/>
          </a:prstGeom>
        </p:spPr>
      </p:pic>
      <p:sp>
        <p:nvSpPr>
          <p:cNvPr id="26" name="TextBox 5">
            <a:extLst>
              <a:ext uri="{FF2B5EF4-FFF2-40B4-BE49-F238E27FC236}">
                <a16:creationId xmlns:a16="http://schemas.microsoft.com/office/drawing/2014/main" id="{C2AC3DDB-9673-4FE9-9ED9-82190C8C11D7}"/>
              </a:ext>
            </a:extLst>
          </p:cNvPr>
          <p:cNvSpPr txBox="1"/>
          <p:nvPr/>
        </p:nvSpPr>
        <p:spPr>
          <a:xfrm>
            <a:off x="3457021" y="5877272"/>
            <a:ext cx="147501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 err="1"/>
              <a:t>Share_Mode</a:t>
            </a:r>
            <a:endParaRPr lang="en-US" altLang="ko-KR" dirty="0"/>
          </a:p>
        </p:txBody>
      </p:sp>
      <p:pic>
        <p:nvPicPr>
          <p:cNvPr id="27" name="그래픽 2" descr="열린 폴더">
            <a:extLst>
              <a:ext uri="{FF2B5EF4-FFF2-40B4-BE49-F238E27FC236}">
                <a16:creationId xmlns:a16="http://schemas.microsoft.com/office/drawing/2014/main" id="{A86A56E4-BE15-4FDD-A40F-492ECDCFB5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70435" y="5301208"/>
            <a:ext cx="576064" cy="576064"/>
          </a:xfrm>
          <a:prstGeom prst="rect">
            <a:avLst/>
          </a:prstGeom>
        </p:spPr>
      </p:pic>
      <p:sp>
        <p:nvSpPr>
          <p:cNvPr id="28" name="TextBox 5">
            <a:extLst>
              <a:ext uri="{FF2B5EF4-FFF2-40B4-BE49-F238E27FC236}">
                <a16:creationId xmlns:a16="http://schemas.microsoft.com/office/drawing/2014/main" id="{405E9F71-6E85-4103-B313-6D79965CC4F6}"/>
              </a:ext>
            </a:extLst>
          </p:cNvPr>
          <p:cNvSpPr txBox="1"/>
          <p:nvPr/>
        </p:nvSpPr>
        <p:spPr>
          <a:xfrm>
            <a:off x="6151251" y="5877272"/>
            <a:ext cx="7970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314988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1665" y="1556792"/>
            <a:ext cx="8220670" cy="299921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lvl="0" indent="-342900">
              <a:lnSpc>
                <a:spcPct val="175000"/>
              </a:lnSpc>
              <a:buAutoNum type="arabicPeriod"/>
              <a:defRPr/>
            </a:pPr>
            <a:r>
              <a:rPr lang="ko-KR" altLang="en-US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총 </a:t>
            </a:r>
            <a:r>
              <a:rPr lang="ko-KR" altLang="en-US" b="1" dirty="0" err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괄</a:t>
            </a:r>
            <a:endParaRPr lang="en-US" altLang="ko-KR" b="1" dirty="0">
              <a:latin typeface="나눔바른고딕OTF Light"/>
              <a:ea typeface="나눔바른고딕OTF Light"/>
            </a:endParaRPr>
          </a:p>
          <a:p>
            <a:pPr lvl="1">
              <a:lnSpc>
                <a:spcPct val="175000"/>
              </a:lnSpc>
              <a:defRPr/>
            </a:pPr>
            <a:r>
              <a:rPr lang="en-US" altLang="ko-KR" dirty="0" err="1"/>
              <a:t>onionshare</a:t>
            </a:r>
            <a:r>
              <a:rPr lang="ko-KR" altLang="ko-KR" dirty="0"/>
              <a:t>의 </a:t>
            </a:r>
            <a:r>
              <a:rPr lang="en-US" altLang="ko-KR" dirty="0"/>
              <a:t>GUI</a:t>
            </a:r>
            <a:r>
              <a:rPr lang="ko-KR" altLang="ko-KR" dirty="0"/>
              <a:t>버전이 사용하는 모든 논리를 구현합니다</a:t>
            </a:r>
            <a:r>
              <a:rPr lang="en-US" altLang="ko-KR" dirty="0"/>
              <a:t>.</a:t>
            </a:r>
            <a:endParaRPr lang="ko-KR" altLang="ko-KR" dirty="0"/>
          </a:p>
          <a:p>
            <a:pPr lvl="0">
              <a:lnSpc>
                <a:spcPct val="175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2.</a:t>
            </a:r>
            <a:r>
              <a:rPr lang="ko-KR" altLang="en-US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대략적인 기능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ko-KR" altLang="en-US" spc="-150" dirty="0">
                <a:latin typeface="나눔바른고딕OTF Light"/>
                <a:ea typeface="나눔바른고딕OTF Light"/>
              </a:rPr>
              <a:t>옵션을 구문 분석할 수 있도록 기본 설정과 문자열을 </a:t>
            </a:r>
            <a:r>
              <a:rPr lang="ko-KR" altLang="en-US" spc="-150" dirty="0" err="1">
                <a:latin typeface="나눔바른고딕OTF Light"/>
                <a:ea typeface="나눔바른고딕OTF Light"/>
              </a:rPr>
              <a:t>로드합니다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ko-KR" altLang="en-US" spc="-150" dirty="0">
                <a:latin typeface="나눔바른고딕OTF Light"/>
                <a:ea typeface="나눔바른고딕OTF Light"/>
              </a:rPr>
              <a:t>사용자가 선택한 로컬에 반드시 포함되지는 않아도 구문을 분석합니다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en-US" altLang="ko-KR" spc="-150" dirty="0">
                <a:latin typeface="나눔바른고딕OTF Light"/>
                <a:ea typeface="나눔바른고딕OTF Light"/>
              </a:rPr>
              <a:t> 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초기에 대체 설정을 전달하는 옵션을 표시합니다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en-US" altLang="ko-KR" spc="-150" dirty="0">
                <a:latin typeface="나눔바른고딕OTF Light"/>
                <a:ea typeface="나눔바른고딕OTF Light"/>
              </a:rPr>
              <a:t> alternate –config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가 통과되면 문자열을 </a:t>
            </a:r>
            <a:r>
              <a:rPr lang="ko-KR" altLang="en-US" spc="-150" dirty="0" err="1">
                <a:latin typeface="나눔바른고딕OTF Light"/>
                <a:ea typeface="나눔바른고딕OTF Light"/>
              </a:rPr>
              <a:t>리로드합니다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7600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 err="1"/>
              <a:t>OnionShare_GUI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7564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8CB464C-9D16-4670-A648-6D4C12D6042E}"/>
              </a:ext>
            </a:extLst>
          </p:cNvPr>
          <p:cNvGrpSpPr/>
          <p:nvPr/>
        </p:nvGrpSpPr>
        <p:grpSpPr>
          <a:xfrm>
            <a:off x="500833" y="1542438"/>
            <a:ext cx="3135469" cy="1475723"/>
            <a:chOff x="-108520" y="3647384"/>
            <a:chExt cx="3135469" cy="1475723"/>
          </a:xfrm>
        </p:grpSpPr>
        <p:pic>
          <p:nvPicPr>
            <p:cNvPr id="40" name="그래픽 2" descr="열린 폴더">
              <a:extLst>
                <a:ext uri="{FF2B5EF4-FFF2-40B4-BE49-F238E27FC236}">
                  <a16:creationId xmlns:a16="http://schemas.microsoft.com/office/drawing/2014/main" id="{16B6DA3C-9F16-40D6-ADC0-F869A72CEC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6205" y="3982412"/>
              <a:ext cx="660981" cy="576064"/>
            </a:xfrm>
            <a:prstGeom prst="rect">
              <a:avLst/>
            </a:prstGeom>
          </p:spPr>
        </p:pic>
        <p:sp>
          <p:nvSpPr>
            <p:cNvPr id="48" name="TextBox 5">
              <a:extLst>
                <a:ext uri="{FF2B5EF4-FFF2-40B4-BE49-F238E27FC236}">
                  <a16:creationId xmlns:a16="http://schemas.microsoft.com/office/drawing/2014/main" id="{80A41C0D-EF7A-4D8A-82E4-DEE2BCA09CC3}"/>
                </a:ext>
              </a:extLst>
            </p:cNvPr>
            <p:cNvSpPr txBox="1"/>
            <p:nvPr/>
          </p:nvSpPr>
          <p:spPr>
            <a:xfrm>
              <a:off x="-108520" y="4574725"/>
              <a:ext cx="192192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dirty="0" err="1"/>
                <a:t>Receive_Mode</a:t>
              </a:r>
              <a:endParaRPr lang="en-US" altLang="ko-KR" dirty="0"/>
            </a:p>
          </p:txBody>
        </p:sp>
        <p:sp>
          <p:nvSpPr>
            <p:cNvPr id="52" name="TextBox 5">
              <a:extLst>
                <a:ext uri="{FF2B5EF4-FFF2-40B4-BE49-F238E27FC236}">
                  <a16:creationId xmlns:a16="http://schemas.microsoft.com/office/drawing/2014/main" id="{A21EC1DB-C9B9-455D-819A-CD71E4B8BC3A}"/>
                </a:ext>
              </a:extLst>
            </p:cNvPr>
            <p:cNvSpPr txBox="1"/>
            <p:nvPr/>
          </p:nvSpPr>
          <p:spPr>
            <a:xfrm>
              <a:off x="1789174" y="4355812"/>
              <a:ext cx="123777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dirty="0"/>
                <a:t>Upload.py</a:t>
              </a:r>
            </a:p>
          </p:txBody>
        </p:sp>
        <p:sp>
          <p:nvSpPr>
            <p:cNvPr id="63" name="왼쪽 중괄호 62">
              <a:extLst>
                <a:ext uri="{FF2B5EF4-FFF2-40B4-BE49-F238E27FC236}">
                  <a16:creationId xmlns:a16="http://schemas.microsoft.com/office/drawing/2014/main" id="{2AEC0E6A-874A-44A9-943E-20756D20F7D7}"/>
                </a:ext>
              </a:extLst>
            </p:cNvPr>
            <p:cNvSpPr/>
            <p:nvPr/>
          </p:nvSpPr>
          <p:spPr>
            <a:xfrm>
              <a:off x="1431838" y="3647384"/>
              <a:ext cx="274714" cy="1475723"/>
            </a:xfrm>
            <a:prstGeom prst="leftBr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pic>
          <p:nvPicPr>
            <p:cNvPr id="73" name="그래픽 4" descr="종이">
              <a:extLst>
                <a:ext uri="{FF2B5EF4-FFF2-40B4-BE49-F238E27FC236}">
                  <a16:creationId xmlns:a16="http://schemas.microsoft.com/office/drawing/2014/main" id="{B7039ABD-931A-463B-BD0A-D53844B8AF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113529" y="3948446"/>
              <a:ext cx="369332" cy="369332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24E3330-FDAF-481A-9B06-0D0A2391780B}"/>
              </a:ext>
            </a:extLst>
          </p:cNvPr>
          <p:cNvGrpSpPr/>
          <p:nvPr/>
        </p:nvGrpSpPr>
        <p:grpSpPr>
          <a:xfrm>
            <a:off x="4361150" y="1542438"/>
            <a:ext cx="3341670" cy="1475723"/>
            <a:chOff x="-8547" y="3647384"/>
            <a:chExt cx="3341670" cy="1475723"/>
          </a:xfrm>
        </p:grpSpPr>
        <p:pic>
          <p:nvPicPr>
            <p:cNvPr id="76" name="그래픽 2" descr="열린 폴더">
              <a:extLst>
                <a:ext uri="{FF2B5EF4-FFF2-40B4-BE49-F238E27FC236}">
                  <a16:creationId xmlns:a16="http://schemas.microsoft.com/office/drawing/2014/main" id="{73A74F1B-2804-4069-BF5C-10FBC6C09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6205" y="3982412"/>
              <a:ext cx="660981" cy="576064"/>
            </a:xfrm>
            <a:prstGeom prst="rect">
              <a:avLst/>
            </a:prstGeom>
          </p:spPr>
        </p:pic>
        <p:sp>
          <p:nvSpPr>
            <p:cNvPr id="77" name="TextBox 5">
              <a:extLst>
                <a:ext uri="{FF2B5EF4-FFF2-40B4-BE49-F238E27FC236}">
                  <a16:creationId xmlns:a16="http://schemas.microsoft.com/office/drawing/2014/main" id="{FB624B15-28D7-4C66-8C95-1FF4DDCDF3DB}"/>
                </a:ext>
              </a:extLst>
            </p:cNvPr>
            <p:cNvSpPr txBox="1"/>
            <p:nvPr/>
          </p:nvSpPr>
          <p:spPr>
            <a:xfrm>
              <a:off x="-8547" y="4574725"/>
              <a:ext cx="147501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dirty="0" err="1"/>
                <a:t>Share_Mode</a:t>
              </a:r>
              <a:endParaRPr lang="en-US" altLang="ko-KR" dirty="0"/>
            </a:p>
          </p:txBody>
        </p:sp>
        <p:sp>
          <p:nvSpPr>
            <p:cNvPr id="78" name="TextBox 5">
              <a:extLst>
                <a:ext uri="{FF2B5EF4-FFF2-40B4-BE49-F238E27FC236}">
                  <a16:creationId xmlns:a16="http://schemas.microsoft.com/office/drawing/2014/main" id="{71DD3862-B93E-4E21-8CEF-4D20D80959B8}"/>
                </a:ext>
              </a:extLst>
            </p:cNvPr>
            <p:cNvSpPr txBox="1"/>
            <p:nvPr/>
          </p:nvSpPr>
          <p:spPr>
            <a:xfrm>
              <a:off x="1789174" y="4391144"/>
              <a:ext cx="154394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dirty="0"/>
                <a:t>Download.py</a:t>
              </a:r>
            </a:p>
          </p:txBody>
        </p:sp>
        <p:sp>
          <p:nvSpPr>
            <p:cNvPr id="80" name="왼쪽 중괄호 79">
              <a:extLst>
                <a:ext uri="{FF2B5EF4-FFF2-40B4-BE49-F238E27FC236}">
                  <a16:creationId xmlns:a16="http://schemas.microsoft.com/office/drawing/2014/main" id="{0D6D1DE1-DF37-4992-B11F-06DDB57AA5F7}"/>
                </a:ext>
              </a:extLst>
            </p:cNvPr>
            <p:cNvSpPr/>
            <p:nvPr/>
          </p:nvSpPr>
          <p:spPr>
            <a:xfrm>
              <a:off x="1431838" y="3647384"/>
              <a:ext cx="274714" cy="1475723"/>
            </a:xfrm>
            <a:prstGeom prst="leftBr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pic>
          <p:nvPicPr>
            <p:cNvPr id="81" name="그래픽 4" descr="종이">
              <a:extLst>
                <a:ext uri="{FF2B5EF4-FFF2-40B4-BE49-F238E27FC236}">
                  <a16:creationId xmlns:a16="http://schemas.microsoft.com/office/drawing/2014/main" id="{00B6097E-C06E-4E03-87B8-C2128C732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177260" y="3983778"/>
              <a:ext cx="369332" cy="369332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5FEAF78-6B29-49BD-ABFF-D4BC354A9F0E}"/>
              </a:ext>
            </a:extLst>
          </p:cNvPr>
          <p:cNvGrpSpPr/>
          <p:nvPr/>
        </p:nvGrpSpPr>
        <p:grpSpPr>
          <a:xfrm>
            <a:off x="1009137" y="3501008"/>
            <a:ext cx="2986799" cy="2777855"/>
            <a:chOff x="1009137" y="4080145"/>
            <a:chExt cx="2986799" cy="277785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F2C8214-15D3-4F1C-A4FE-B2BBA8272167}"/>
                </a:ext>
              </a:extLst>
            </p:cNvPr>
            <p:cNvGrpSpPr/>
            <p:nvPr/>
          </p:nvGrpSpPr>
          <p:grpSpPr>
            <a:xfrm>
              <a:off x="1009137" y="4080145"/>
              <a:ext cx="2986799" cy="2777855"/>
              <a:chOff x="145041" y="2996952"/>
              <a:chExt cx="2986799" cy="2777855"/>
            </a:xfrm>
          </p:grpSpPr>
          <p:pic>
            <p:nvPicPr>
              <p:cNvPr id="49" name="그래픽 2" descr="열린 폴더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320554" y="4120466"/>
                <a:ext cx="576064" cy="576064"/>
              </a:xfrm>
              <a:prstGeom prst="rect">
                <a:avLst/>
              </a:prstGeom>
            </p:spPr>
          </p:pic>
          <p:sp>
            <p:nvSpPr>
              <p:cNvPr id="53" name="TextBox 5"/>
              <p:cNvSpPr txBox="1"/>
              <p:nvPr/>
            </p:nvSpPr>
            <p:spPr>
              <a:xfrm>
                <a:off x="145041" y="4712779"/>
                <a:ext cx="797013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dirty="0"/>
                  <a:t>Mode</a:t>
                </a: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7AA6EE69-DF67-476F-B678-CEEFA9368B8E}"/>
                  </a:ext>
                </a:extLst>
              </p:cNvPr>
              <p:cNvGrpSpPr/>
              <p:nvPr/>
            </p:nvGrpSpPr>
            <p:grpSpPr>
              <a:xfrm>
                <a:off x="1177095" y="2996952"/>
                <a:ext cx="1954745" cy="2777855"/>
                <a:chOff x="774330" y="2862147"/>
                <a:chExt cx="1954745" cy="2777855"/>
              </a:xfrm>
            </p:grpSpPr>
            <p:pic>
              <p:nvPicPr>
                <p:cNvPr id="31" name="그래픽 2" descr="열린 폴더">
                  <a:extLst>
                    <a:ext uri="{FF2B5EF4-FFF2-40B4-BE49-F238E27FC236}">
                      <a16:creationId xmlns:a16="http://schemas.microsoft.com/office/drawing/2014/main" id="{CEB45DC1-A804-48D1-93F8-B3AAADE8EC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1327223" y="2862147"/>
                  <a:ext cx="268738" cy="268738"/>
                </a:xfrm>
                <a:prstGeom prst="rect">
                  <a:avLst/>
                </a:prstGeom>
              </p:spPr>
            </p:pic>
            <p:sp>
              <p:nvSpPr>
                <p:cNvPr id="32" name="TextBox 5">
                  <a:extLst>
                    <a:ext uri="{FF2B5EF4-FFF2-40B4-BE49-F238E27FC236}">
                      <a16:creationId xmlns:a16="http://schemas.microsoft.com/office/drawing/2014/main" id="{0A162F4B-7A3A-4251-9FB4-439B9E9FAA3B}"/>
                    </a:ext>
                  </a:extLst>
                </p:cNvPr>
                <p:cNvSpPr txBox="1"/>
                <p:nvPr/>
              </p:nvSpPr>
              <p:spPr>
                <a:xfrm>
                  <a:off x="1062080" y="3075098"/>
                  <a:ext cx="1666995" cy="3693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:r>
                    <a:rPr lang="en-US" altLang="ko-KR" dirty="0" err="1"/>
                    <a:t>Receive_mode</a:t>
                  </a:r>
                  <a:endParaRPr lang="en-US" altLang="ko-KR" dirty="0"/>
                </a:p>
              </p:txBody>
            </p:sp>
            <p:pic>
              <p:nvPicPr>
                <p:cNvPr id="35" name="그래픽 2" descr="열린 폴더">
                  <a:extLst>
                    <a:ext uri="{FF2B5EF4-FFF2-40B4-BE49-F238E27FC236}">
                      <a16:creationId xmlns:a16="http://schemas.microsoft.com/office/drawing/2014/main" id="{C63B9B99-F6D0-451C-A62C-CEF594F037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1385978" y="3507146"/>
                  <a:ext cx="268738" cy="268738"/>
                </a:xfrm>
                <a:prstGeom prst="rect">
                  <a:avLst/>
                </a:prstGeom>
              </p:spPr>
            </p:pic>
            <p:sp>
              <p:nvSpPr>
                <p:cNvPr id="36" name="TextBox 5">
                  <a:extLst>
                    <a:ext uri="{FF2B5EF4-FFF2-40B4-BE49-F238E27FC236}">
                      <a16:creationId xmlns:a16="http://schemas.microsoft.com/office/drawing/2014/main" id="{F711461E-4B52-4467-830F-F5A9653274CA}"/>
                    </a:ext>
                  </a:extLst>
                </p:cNvPr>
                <p:cNvSpPr txBox="1"/>
                <p:nvPr/>
              </p:nvSpPr>
              <p:spPr>
                <a:xfrm>
                  <a:off x="1120835" y="3761583"/>
                  <a:ext cx="1467005" cy="3693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:r>
                    <a:rPr lang="en-US" altLang="ko-KR" dirty="0" err="1"/>
                    <a:t>Share_mode</a:t>
                  </a:r>
                  <a:endParaRPr lang="en-US" altLang="ko-KR" dirty="0"/>
                </a:p>
              </p:txBody>
            </p:sp>
            <p:sp>
              <p:nvSpPr>
                <p:cNvPr id="2" name="왼쪽 중괄호 1">
                  <a:extLst>
                    <a:ext uri="{FF2B5EF4-FFF2-40B4-BE49-F238E27FC236}">
                      <a16:creationId xmlns:a16="http://schemas.microsoft.com/office/drawing/2014/main" id="{E01E4B8B-8F1B-4AE9-8FE0-AFD5CAB2BEF1}"/>
                    </a:ext>
                  </a:extLst>
                </p:cNvPr>
                <p:cNvSpPr/>
                <p:nvPr/>
              </p:nvSpPr>
              <p:spPr>
                <a:xfrm>
                  <a:off x="774330" y="3031175"/>
                  <a:ext cx="215742" cy="2608827"/>
                </a:xfrm>
                <a:prstGeom prst="leftBrac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85" name="TextBox 5">
              <a:extLst>
                <a:ext uri="{FF2B5EF4-FFF2-40B4-BE49-F238E27FC236}">
                  <a16:creationId xmlns:a16="http://schemas.microsoft.com/office/drawing/2014/main" id="{14B3689E-19D8-411F-AF91-7587BD35D35A}"/>
                </a:ext>
              </a:extLst>
            </p:cNvPr>
            <p:cNvSpPr txBox="1"/>
            <p:nvPr/>
          </p:nvSpPr>
          <p:spPr>
            <a:xfrm>
              <a:off x="2328941" y="5664321"/>
              <a:ext cx="120417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dirty="0"/>
                <a:t>__init__.py</a:t>
              </a:r>
            </a:p>
          </p:txBody>
        </p:sp>
        <p:pic>
          <p:nvPicPr>
            <p:cNvPr id="86" name="그래픽 4" descr="종이">
              <a:extLst>
                <a:ext uri="{FF2B5EF4-FFF2-40B4-BE49-F238E27FC236}">
                  <a16:creationId xmlns:a16="http://schemas.microsoft.com/office/drawing/2014/main" id="{176E52CD-9099-4433-A660-012BF3DC8C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653296" y="5339715"/>
              <a:ext cx="369332" cy="369332"/>
            </a:xfrm>
            <a:prstGeom prst="rect">
              <a:avLst/>
            </a:prstGeom>
          </p:spPr>
        </p:pic>
        <p:sp>
          <p:nvSpPr>
            <p:cNvPr id="87" name="TextBox 5">
              <a:extLst>
                <a:ext uri="{FF2B5EF4-FFF2-40B4-BE49-F238E27FC236}">
                  <a16:creationId xmlns:a16="http://schemas.microsoft.com/office/drawing/2014/main" id="{6CE47474-F833-4A5B-BD4E-733B2349E654}"/>
                </a:ext>
              </a:extLst>
            </p:cNvPr>
            <p:cNvSpPr txBox="1"/>
            <p:nvPr/>
          </p:nvSpPr>
          <p:spPr>
            <a:xfrm>
              <a:off x="2416146" y="6456409"/>
              <a:ext cx="118237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dirty="0"/>
                <a:t>history.py</a:t>
              </a:r>
            </a:p>
          </p:txBody>
        </p:sp>
        <p:pic>
          <p:nvPicPr>
            <p:cNvPr id="88" name="그래픽 4" descr="종이">
              <a:extLst>
                <a:ext uri="{FF2B5EF4-FFF2-40B4-BE49-F238E27FC236}">
                  <a16:creationId xmlns:a16="http://schemas.microsoft.com/office/drawing/2014/main" id="{3D18C5FF-2566-4E02-84EA-1F5D4A0675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740501" y="6107215"/>
              <a:ext cx="369332" cy="369332"/>
            </a:xfrm>
            <a:prstGeom prst="rect">
              <a:avLst/>
            </a:prstGeom>
          </p:spPr>
        </p:pic>
      </p:grpSp>
      <p:sp>
        <p:nvSpPr>
          <p:cNvPr id="89" name="TextBox 5">
            <a:extLst>
              <a:ext uri="{FF2B5EF4-FFF2-40B4-BE49-F238E27FC236}">
                <a16:creationId xmlns:a16="http://schemas.microsoft.com/office/drawing/2014/main" id="{F15F372B-6558-4B60-A441-A49FEA35A532}"/>
              </a:ext>
            </a:extLst>
          </p:cNvPr>
          <p:cNvSpPr txBox="1"/>
          <p:nvPr/>
        </p:nvSpPr>
        <p:spPr>
          <a:xfrm>
            <a:off x="6531606" y="3789040"/>
            <a:ext cx="12041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__init__.py</a:t>
            </a:r>
          </a:p>
        </p:txBody>
      </p:sp>
      <p:pic>
        <p:nvPicPr>
          <p:cNvPr id="90" name="그래픽 4" descr="종이">
            <a:extLst>
              <a:ext uri="{FF2B5EF4-FFF2-40B4-BE49-F238E27FC236}">
                <a16:creationId xmlns:a16="http://schemas.microsoft.com/office/drawing/2014/main" id="{9ED6CA75-E519-46EB-9A20-674CD8D7A2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55961" y="3429000"/>
            <a:ext cx="369332" cy="369332"/>
          </a:xfrm>
          <a:prstGeom prst="rect">
            <a:avLst/>
          </a:prstGeom>
        </p:spPr>
      </p:pic>
      <p:sp>
        <p:nvSpPr>
          <p:cNvPr id="97" name="TextBox 5">
            <a:extLst>
              <a:ext uri="{FF2B5EF4-FFF2-40B4-BE49-F238E27FC236}">
                <a16:creationId xmlns:a16="http://schemas.microsoft.com/office/drawing/2014/main" id="{3D957739-4171-4CAB-8E26-2D4234A827B0}"/>
              </a:ext>
            </a:extLst>
          </p:cNvPr>
          <p:cNvSpPr txBox="1"/>
          <p:nvPr/>
        </p:nvSpPr>
        <p:spPr>
          <a:xfrm>
            <a:off x="5312040" y="4221088"/>
            <a:ext cx="12041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__init__.py</a:t>
            </a:r>
          </a:p>
        </p:txBody>
      </p:sp>
      <p:pic>
        <p:nvPicPr>
          <p:cNvPr id="98" name="그래픽 4" descr="종이">
            <a:extLst>
              <a:ext uri="{FF2B5EF4-FFF2-40B4-BE49-F238E27FC236}">
                <a16:creationId xmlns:a16="http://schemas.microsoft.com/office/drawing/2014/main" id="{F7D1ABCB-26C0-4F27-930B-C9BF5F1FA1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36395" y="3861048"/>
            <a:ext cx="369332" cy="369332"/>
          </a:xfrm>
          <a:prstGeom prst="rect">
            <a:avLst/>
          </a:prstGeom>
        </p:spPr>
      </p:pic>
      <p:sp>
        <p:nvSpPr>
          <p:cNvPr id="99" name="TextBox 5">
            <a:extLst>
              <a:ext uri="{FF2B5EF4-FFF2-40B4-BE49-F238E27FC236}">
                <a16:creationId xmlns:a16="http://schemas.microsoft.com/office/drawing/2014/main" id="{6520BE2B-D851-403F-A85E-284D8A4F143C}"/>
              </a:ext>
            </a:extLst>
          </p:cNvPr>
          <p:cNvSpPr txBox="1"/>
          <p:nvPr/>
        </p:nvSpPr>
        <p:spPr>
          <a:xfrm>
            <a:off x="5312040" y="5013176"/>
            <a:ext cx="185499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File_selection.py</a:t>
            </a:r>
          </a:p>
        </p:txBody>
      </p:sp>
      <p:pic>
        <p:nvPicPr>
          <p:cNvPr id="100" name="그래픽 4" descr="종이">
            <a:extLst>
              <a:ext uri="{FF2B5EF4-FFF2-40B4-BE49-F238E27FC236}">
                <a16:creationId xmlns:a16="http://schemas.microsoft.com/office/drawing/2014/main" id="{341892A6-AE88-48F2-BFAA-07C3CA1D52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36395" y="4688901"/>
            <a:ext cx="369332" cy="369332"/>
          </a:xfrm>
          <a:prstGeom prst="rect">
            <a:avLst/>
          </a:prstGeom>
        </p:spPr>
      </p:pic>
      <p:sp>
        <p:nvSpPr>
          <p:cNvPr id="101" name="TextBox 5">
            <a:extLst>
              <a:ext uri="{FF2B5EF4-FFF2-40B4-BE49-F238E27FC236}">
                <a16:creationId xmlns:a16="http://schemas.microsoft.com/office/drawing/2014/main" id="{4AD702EA-96D2-40AB-A13B-EC92B33E113B}"/>
              </a:ext>
            </a:extLst>
          </p:cNvPr>
          <p:cNvSpPr txBox="1"/>
          <p:nvPr/>
        </p:nvSpPr>
        <p:spPr>
          <a:xfrm>
            <a:off x="5312040" y="5877272"/>
            <a:ext cx="12618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threads.py</a:t>
            </a:r>
          </a:p>
        </p:txBody>
      </p:sp>
      <p:pic>
        <p:nvPicPr>
          <p:cNvPr id="102" name="그래픽 4" descr="종이">
            <a:extLst>
              <a:ext uri="{FF2B5EF4-FFF2-40B4-BE49-F238E27FC236}">
                <a16:creationId xmlns:a16="http://schemas.microsoft.com/office/drawing/2014/main" id="{C71BBE97-51A8-4B0F-B2F2-39F9CAAB39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36395" y="5517923"/>
            <a:ext cx="369332" cy="36933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7474CFE-DAC4-4FD9-B1D7-E9D1661A9745}"/>
              </a:ext>
            </a:extLst>
          </p:cNvPr>
          <p:cNvCxnSpPr>
            <a:stCxn id="31" idx="3"/>
            <a:endCxn id="90" idx="1"/>
          </p:cNvCxnSpPr>
          <p:nvPr/>
        </p:nvCxnSpPr>
        <p:spPr>
          <a:xfrm flipV="1">
            <a:off x="2862822" y="3613666"/>
            <a:ext cx="3993139" cy="21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E35D355B-33F0-4E20-AC28-BCFE76216DC8}"/>
              </a:ext>
            </a:extLst>
          </p:cNvPr>
          <p:cNvSpPr/>
          <p:nvPr/>
        </p:nvSpPr>
        <p:spPr>
          <a:xfrm>
            <a:off x="4888756" y="4264482"/>
            <a:ext cx="187300" cy="19387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6C814E-D19F-47BB-A9C0-D644AC833D9B}"/>
              </a:ext>
            </a:extLst>
          </p:cNvPr>
          <p:cNvCxnSpPr>
            <a:stCxn id="35" idx="3"/>
            <a:endCxn id="10" idx="1"/>
          </p:cNvCxnSpPr>
          <p:nvPr/>
        </p:nvCxnSpPr>
        <p:spPr>
          <a:xfrm>
            <a:off x="2921577" y="4280376"/>
            <a:ext cx="1967179" cy="953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290B372-93CF-4B6B-99D9-5AA3316FB0FC}"/>
              </a:ext>
            </a:extLst>
          </p:cNvPr>
          <p:cNvSpPr txBox="1"/>
          <p:nvPr/>
        </p:nvSpPr>
        <p:spPr>
          <a:xfrm>
            <a:off x="451980" y="908720"/>
            <a:ext cx="51281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 err="1">
                <a:latin typeface="나눔바른고딕OTF Light"/>
                <a:ea typeface="나눔바른고딕OTF Light"/>
              </a:rPr>
              <a:t>OnionShare_GUI</a:t>
            </a:r>
            <a:endParaRPr lang="ko-KR" altLang="en-US" sz="3200" dirty="0">
              <a:latin typeface="나눔바른고딕OTF Light"/>
              <a:ea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334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1665" y="1556792"/>
            <a:ext cx="8220670" cy="337316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lvl="0" indent="-342900">
              <a:lnSpc>
                <a:spcPct val="175000"/>
              </a:lnSpc>
              <a:buAutoNum type="arabicPeriod"/>
              <a:defRPr/>
            </a:pPr>
            <a:r>
              <a:rPr lang="ko-KR" altLang="en-US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총 </a:t>
            </a:r>
            <a:r>
              <a:rPr lang="ko-KR" altLang="en-US" b="1" dirty="0" err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괄</a:t>
            </a:r>
            <a:endParaRPr lang="en-US" altLang="ko-KR" b="1" dirty="0">
              <a:latin typeface="나눔바른고딕OTF Light"/>
              <a:ea typeface="나눔바른고딕OTF Light"/>
            </a:endParaRPr>
          </a:p>
          <a:p>
            <a:pPr lvl="1">
              <a:lnSpc>
                <a:spcPct val="175000"/>
              </a:lnSpc>
              <a:defRPr/>
            </a:pPr>
            <a:r>
              <a:rPr lang="en-US" altLang="ko-KR" dirty="0" err="1"/>
              <a:t>OnionShare</a:t>
            </a:r>
            <a:r>
              <a:rPr lang="ko-KR" altLang="en-US" dirty="0"/>
              <a:t>에 두가지 기능</a:t>
            </a:r>
            <a:r>
              <a:rPr lang="en-US" altLang="ko-KR" dirty="0"/>
              <a:t>(share, receive)</a:t>
            </a:r>
            <a:r>
              <a:rPr lang="ko-KR" altLang="en-US" dirty="0"/>
              <a:t>을 구현합니다</a:t>
            </a:r>
            <a:r>
              <a:rPr lang="en-US" altLang="ko-KR" dirty="0"/>
              <a:t>.</a:t>
            </a:r>
            <a:endParaRPr lang="ko-KR" altLang="ko-KR" dirty="0"/>
          </a:p>
          <a:p>
            <a:pPr lvl="0">
              <a:lnSpc>
                <a:spcPct val="175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2.</a:t>
            </a:r>
            <a:r>
              <a:rPr lang="ko-KR" altLang="en-US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대략적인 기능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en-US" altLang="ko-KR" spc="-150" dirty="0" err="1">
                <a:latin typeface="나눔바른고딕OTF Light"/>
                <a:ea typeface="나눔바른고딕OTF Light"/>
              </a:rPr>
              <a:t>Onionshare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를 사용 하기위해 서버를 키는 작업을 합니다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(3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단계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)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en-US" altLang="ko-KR" spc="-150" dirty="0">
                <a:latin typeface="나눔바른고딕OTF Light"/>
                <a:ea typeface="나눔바른고딕OTF Light"/>
              </a:rPr>
              <a:t>Share mode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의 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GUI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를 만들어줍니다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en-US" altLang="ko-KR" spc="-150" dirty="0">
                <a:latin typeface="나눔바른고딕OTF Light"/>
                <a:ea typeface="나눔바른고딕OTF Light"/>
              </a:rPr>
              <a:t>Receive mode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의 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GUI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를 만들어줍니다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ko-KR" altLang="en-US" spc="-150" dirty="0">
                <a:latin typeface="나눔바른고딕OTF Light"/>
                <a:ea typeface="나눔바른고딕OTF Light"/>
              </a:rPr>
              <a:t>모든 서버 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history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를 저장하고 관리합니다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ko-KR" altLang="en-US" spc="-150" dirty="0">
                <a:latin typeface="나눔바른고딕OTF Light"/>
                <a:ea typeface="나눔바른고딕OTF Light"/>
              </a:rPr>
              <a:t>다운로드 진행 바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, 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파일저장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, 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업로드 등등 여러가지 기능이 있습니다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900009"/>
            <a:ext cx="7600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 err="1"/>
              <a:t>OnionShare_GUI</a:t>
            </a:r>
            <a:r>
              <a:rPr lang="en-US" altLang="ko-KR" sz="3200" dirty="0"/>
              <a:t> - MODE</a:t>
            </a:r>
          </a:p>
        </p:txBody>
      </p:sp>
    </p:spTree>
    <p:extLst>
      <p:ext uri="{BB962C8B-B14F-4D97-AF65-F5344CB8AC3E}">
        <p14:creationId xmlns:p14="http://schemas.microsoft.com/office/powerpoint/2010/main" val="173508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1520" y="980728"/>
            <a:ext cx="89691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latin typeface="나눔바른고딕OTF Light"/>
                <a:ea typeface="나눔바른고딕OTF Light"/>
              </a:rPr>
              <a:t>Test</a:t>
            </a:r>
            <a:r>
              <a:rPr lang="ko-KR" altLang="en-US" sz="3200" dirty="0">
                <a:latin typeface="나눔바른고딕OTF Light"/>
                <a:ea typeface="나눔바른고딕OTF Light"/>
              </a:rPr>
              <a:t> </a:t>
            </a:r>
            <a:r>
              <a:rPr lang="en-US" altLang="ko-KR" sz="3200" dirty="0">
                <a:latin typeface="나눔바른고딕OTF Light"/>
                <a:ea typeface="나눔바른고딕OTF Light"/>
              </a:rPr>
              <a:t>–</a:t>
            </a:r>
            <a:r>
              <a:rPr lang="ko-KR" altLang="en-US" sz="3200" dirty="0">
                <a:latin typeface="나눔바른고딕OTF Light"/>
                <a:ea typeface="나눔바른고딕OTF Light"/>
              </a:rPr>
              <a:t> </a:t>
            </a:r>
            <a:r>
              <a:rPr lang="en-US" altLang="ko-KR" sz="3200" dirty="0" err="1">
                <a:latin typeface="나눔바른고딕OTF Light"/>
                <a:ea typeface="나눔바른고딕OTF Light"/>
              </a:rPr>
              <a:t>OnionShare</a:t>
            </a:r>
            <a:r>
              <a:rPr lang="ko-KR" altLang="en-US" sz="3200" dirty="0">
                <a:latin typeface="나눔바른고딕OTF Light"/>
                <a:ea typeface="나눔바른고딕OTF Light"/>
              </a:rPr>
              <a:t>의 모든 부분을 </a:t>
            </a:r>
            <a:r>
              <a:rPr lang="en-US" altLang="ko-KR" sz="3200" dirty="0">
                <a:latin typeface="나눔바른고딕OTF Light"/>
                <a:ea typeface="나눔바른고딕OTF Light"/>
              </a:rPr>
              <a:t>test</a:t>
            </a:r>
            <a:r>
              <a:rPr lang="ko-KR" altLang="en-US" sz="3200" dirty="0">
                <a:latin typeface="나눔바른고딕OTF Light"/>
                <a:ea typeface="나눔바른고딕OTF Light"/>
              </a:rPr>
              <a:t>하는 폴더</a:t>
            </a:r>
          </a:p>
        </p:txBody>
      </p:sp>
      <p:pic>
        <p:nvPicPr>
          <p:cNvPr id="41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1700808"/>
            <a:ext cx="504056" cy="504056"/>
          </a:xfrm>
          <a:prstGeom prst="rect">
            <a:avLst/>
          </a:prstGeom>
        </p:spPr>
      </p:pic>
      <p:pic>
        <p:nvPicPr>
          <p:cNvPr id="42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2204864"/>
            <a:ext cx="504056" cy="504056"/>
          </a:xfrm>
          <a:prstGeom prst="rect">
            <a:avLst/>
          </a:prstGeom>
        </p:spPr>
      </p:pic>
      <p:pic>
        <p:nvPicPr>
          <p:cNvPr id="43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2708920"/>
            <a:ext cx="504056" cy="504056"/>
          </a:xfrm>
          <a:prstGeom prst="rect">
            <a:avLst/>
          </a:prstGeom>
        </p:spPr>
      </p:pic>
      <p:pic>
        <p:nvPicPr>
          <p:cNvPr id="44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3212976"/>
            <a:ext cx="504056" cy="504056"/>
          </a:xfrm>
          <a:prstGeom prst="rect">
            <a:avLst/>
          </a:prstGeom>
        </p:spPr>
      </p:pic>
      <p:pic>
        <p:nvPicPr>
          <p:cNvPr id="45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3717032"/>
            <a:ext cx="504056" cy="504056"/>
          </a:xfrm>
          <a:prstGeom prst="rect">
            <a:avLst/>
          </a:prstGeom>
        </p:spPr>
      </p:pic>
      <p:pic>
        <p:nvPicPr>
          <p:cNvPr id="46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4219377"/>
            <a:ext cx="504056" cy="504056"/>
          </a:xfrm>
          <a:prstGeom prst="rect">
            <a:avLst/>
          </a:prstGeom>
        </p:spPr>
      </p:pic>
      <p:pic>
        <p:nvPicPr>
          <p:cNvPr id="47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4725144"/>
            <a:ext cx="504056" cy="504056"/>
          </a:xfrm>
          <a:prstGeom prst="rect">
            <a:avLst/>
          </a:prstGeom>
        </p:spPr>
      </p:pic>
      <p:sp>
        <p:nvSpPr>
          <p:cNvPr id="54" name="TextBox 5"/>
          <p:cNvSpPr txBox="1"/>
          <p:nvPr/>
        </p:nvSpPr>
        <p:spPr>
          <a:xfrm>
            <a:off x="1115616" y="2276872"/>
            <a:ext cx="20548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GUIReceiveTest.py</a:t>
            </a:r>
          </a:p>
        </p:txBody>
      </p:sp>
      <p:sp>
        <p:nvSpPr>
          <p:cNvPr id="55" name="TextBox 5"/>
          <p:cNvSpPr txBox="1"/>
          <p:nvPr/>
        </p:nvSpPr>
        <p:spPr>
          <a:xfrm>
            <a:off x="1115616" y="2843644"/>
            <a:ext cx="18548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GUIShareTest.py</a:t>
            </a:r>
          </a:p>
        </p:txBody>
      </p:sp>
      <p:sp>
        <p:nvSpPr>
          <p:cNvPr id="56" name="TextBox 5"/>
          <p:cNvSpPr txBox="1"/>
          <p:nvPr/>
        </p:nvSpPr>
        <p:spPr>
          <a:xfrm>
            <a:off x="1115616" y="3322551"/>
            <a:ext cx="25891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SettingsGUIBaseTest.py</a:t>
            </a:r>
          </a:p>
        </p:txBody>
      </p:sp>
      <p:sp>
        <p:nvSpPr>
          <p:cNvPr id="57" name="TextBox 5"/>
          <p:cNvSpPr txBox="1"/>
          <p:nvPr/>
        </p:nvSpPr>
        <p:spPr>
          <a:xfrm>
            <a:off x="1115616" y="3815023"/>
            <a:ext cx="30793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test._onionshare_settings.py</a:t>
            </a:r>
          </a:p>
        </p:txBody>
      </p:sp>
      <p:sp>
        <p:nvSpPr>
          <p:cNvPr id="58" name="TextBox 5"/>
          <p:cNvSpPr txBox="1"/>
          <p:nvPr/>
        </p:nvSpPr>
        <p:spPr>
          <a:xfrm>
            <a:off x="1115616" y="4355812"/>
            <a:ext cx="29256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Test_onionshare_strings.py</a:t>
            </a:r>
          </a:p>
        </p:txBody>
      </p:sp>
      <p:sp>
        <p:nvSpPr>
          <p:cNvPr id="59" name="TextBox 5"/>
          <p:cNvSpPr txBox="1"/>
          <p:nvPr/>
        </p:nvSpPr>
        <p:spPr>
          <a:xfrm>
            <a:off x="1115616" y="4862090"/>
            <a:ext cx="26663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Test_onionshare_web.py</a:t>
            </a:r>
          </a:p>
        </p:txBody>
      </p:sp>
      <p:sp>
        <p:nvSpPr>
          <p:cNvPr id="61" name="TextBox 5"/>
          <p:cNvSpPr txBox="1"/>
          <p:nvPr/>
        </p:nvSpPr>
        <p:spPr>
          <a:xfrm>
            <a:off x="1115616" y="1835532"/>
            <a:ext cx="17523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GUIBaseTest.py</a:t>
            </a:r>
          </a:p>
        </p:txBody>
      </p:sp>
      <p:pic>
        <p:nvPicPr>
          <p:cNvPr id="29" name="그래픽 4" descr="종이">
            <a:extLst>
              <a:ext uri="{FF2B5EF4-FFF2-40B4-BE49-F238E27FC236}">
                <a16:creationId xmlns:a16="http://schemas.microsoft.com/office/drawing/2014/main" id="{6B23413F-980B-4B15-A77E-8A526437C9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0272" y="5226978"/>
            <a:ext cx="504056" cy="504056"/>
          </a:xfrm>
          <a:prstGeom prst="rect">
            <a:avLst/>
          </a:prstGeom>
        </p:spPr>
      </p:pic>
      <p:sp>
        <p:nvSpPr>
          <p:cNvPr id="30" name="TextBox 5">
            <a:extLst>
              <a:ext uri="{FF2B5EF4-FFF2-40B4-BE49-F238E27FC236}">
                <a16:creationId xmlns:a16="http://schemas.microsoft.com/office/drawing/2014/main" id="{8E8794BB-9765-4334-9FDD-FE8549CA87F8}"/>
              </a:ext>
            </a:extLst>
          </p:cNvPr>
          <p:cNvSpPr txBox="1"/>
          <p:nvPr/>
        </p:nvSpPr>
        <p:spPr>
          <a:xfrm>
            <a:off x="1126336" y="5363924"/>
            <a:ext cx="62192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Local_onionshare_404_public_mode_skips_ratelimit_test.py</a:t>
            </a:r>
          </a:p>
        </p:txBody>
      </p:sp>
      <p:pic>
        <p:nvPicPr>
          <p:cNvPr id="31" name="그래픽 4" descr="종이">
            <a:extLst>
              <a:ext uri="{FF2B5EF4-FFF2-40B4-BE49-F238E27FC236}">
                <a16:creationId xmlns:a16="http://schemas.microsoft.com/office/drawing/2014/main" id="{5E3287E4-457A-483D-B224-47490EA207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6235090"/>
            <a:ext cx="504056" cy="504056"/>
          </a:xfrm>
          <a:prstGeom prst="rect">
            <a:avLst/>
          </a:prstGeom>
        </p:spPr>
      </p:pic>
      <p:sp>
        <p:nvSpPr>
          <p:cNvPr id="32" name="TextBox 5">
            <a:extLst>
              <a:ext uri="{FF2B5EF4-FFF2-40B4-BE49-F238E27FC236}">
                <a16:creationId xmlns:a16="http://schemas.microsoft.com/office/drawing/2014/main" id="{EE60E474-3039-46D6-BD71-AA38B1FE6F22}"/>
              </a:ext>
            </a:extLst>
          </p:cNvPr>
          <p:cNvSpPr txBox="1"/>
          <p:nvPr/>
        </p:nvSpPr>
        <p:spPr>
          <a:xfrm>
            <a:off x="1115616" y="6372036"/>
            <a:ext cx="508280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Local_onionshare_404_triggers_ratelimit_test.py</a:t>
            </a:r>
          </a:p>
        </p:txBody>
      </p:sp>
      <p:pic>
        <p:nvPicPr>
          <p:cNvPr id="35" name="그래픽 4" descr="종이">
            <a:extLst>
              <a:ext uri="{FF2B5EF4-FFF2-40B4-BE49-F238E27FC236}">
                <a16:creationId xmlns:a16="http://schemas.microsoft.com/office/drawing/2014/main" id="{AA6A0482-9BB7-48D0-8317-7D5AFC976C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5731034"/>
            <a:ext cx="504056" cy="504056"/>
          </a:xfrm>
          <a:prstGeom prst="rect">
            <a:avLst/>
          </a:prstGeom>
        </p:spPr>
      </p:pic>
      <p:sp>
        <p:nvSpPr>
          <p:cNvPr id="36" name="TextBox 5">
            <a:extLst>
              <a:ext uri="{FF2B5EF4-FFF2-40B4-BE49-F238E27FC236}">
                <a16:creationId xmlns:a16="http://schemas.microsoft.com/office/drawing/2014/main" id="{9E03141B-0E02-447C-BE1E-A0D9B70F5FFD}"/>
              </a:ext>
            </a:extLst>
          </p:cNvPr>
          <p:cNvSpPr txBox="1"/>
          <p:nvPr/>
        </p:nvSpPr>
        <p:spPr>
          <a:xfrm>
            <a:off x="1115616" y="5867980"/>
            <a:ext cx="70028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Local_onionshare_quitting_during_share_prompts_warning_test.py</a:t>
            </a:r>
          </a:p>
        </p:txBody>
      </p:sp>
    </p:spTree>
    <p:extLst>
      <p:ext uri="{BB962C8B-B14F-4D97-AF65-F5344CB8AC3E}">
        <p14:creationId xmlns:p14="http://schemas.microsoft.com/office/powerpoint/2010/main" val="257796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pic>
        <p:nvPicPr>
          <p:cNvPr id="41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1520" y="1268760"/>
            <a:ext cx="504056" cy="504056"/>
          </a:xfrm>
          <a:prstGeom prst="rect">
            <a:avLst/>
          </a:prstGeom>
        </p:spPr>
      </p:pic>
      <p:pic>
        <p:nvPicPr>
          <p:cNvPr id="42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1520" y="1772816"/>
            <a:ext cx="504056" cy="504056"/>
          </a:xfrm>
          <a:prstGeom prst="rect">
            <a:avLst/>
          </a:prstGeom>
        </p:spPr>
      </p:pic>
      <p:pic>
        <p:nvPicPr>
          <p:cNvPr id="43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1520" y="2276872"/>
            <a:ext cx="504056" cy="504056"/>
          </a:xfrm>
          <a:prstGeom prst="rect">
            <a:avLst/>
          </a:prstGeom>
        </p:spPr>
      </p:pic>
      <p:pic>
        <p:nvPicPr>
          <p:cNvPr id="44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1520" y="2780928"/>
            <a:ext cx="504056" cy="504056"/>
          </a:xfrm>
          <a:prstGeom prst="rect">
            <a:avLst/>
          </a:prstGeom>
        </p:spPr>
      </p:pic>
      <p:pic>
        <p:nvPicPr>
          <p:cNvPr id="45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1520" y="3284984"/>
            <a:ext cx="504056" cy="504056"/>
          </a:xfrm>
          <a:prstGeom prst="rect">
            <a:avLst/>
          </a:prstGeom>
        </p:spPr>
      </p:pic>
      <p:pic>
        <p:nvPicPr>
          <p:cNvPr id="46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1520" y="3787329"/>
            <a:ext cx="504056" cy="504056"/>
          </a:xfrm>
          <a:prstGeom prst="rect">
            <a:avLst/>
          </a:prstGeom>
        </p:spPr>
      </p:pic>
      <p:pic>
        <p:nvPicPr>
          <p:cNvPr id="47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1520" y="4293096"/>
            <a:ext cx="504056" cy="504056"/>
          </a:xfrm>
          <a:prstGeom prst="rect">
            <a:avLst/>
          </a:prstGeom>
        </p:spPr>
      </p:pic>
      <p:sp>
        <p:nvSpPr>
          <p:cNvPr id="54" name="TextBox 5"/>
          <p:cNvSpPr txBox="1"/>
          <p:nvPr/>
        </p:nvSpPr>
        <p:spPr>
          <a:xfrm>
            <a:off x="827584" y="1844824"/>
            <a:ext cx="58365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Local_onionshare_receive_mode_sender_closed_test.py</a:t>
            </a:r>
          </a:p>
        </p:txBody>
      </p:sp>
      <p:sp>
        <p:nvSpPr>
          <p:cNvPr id="55" name="TextBox 5"/>
          <p:cNvSpPr txBox="1"/>
          <p:nvPr/>
        </p:nvSpPr>
        <p:spPr>
          <a:xfrm>
            <a:off x="827584" y="2411596"/>
            <a:ext cx="49180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Local_onionshare_receive_mode_timer_test.py</a:t>
            </a:r>
          </a:p>
        </p:txBody>
      </p:sp>
      <p:sp>
        <p:nvSpPr>
          <p:cNvPr id="56" name="TextBox 5"/>
          <p:cNvSpPr txBox="1"/>
          <p:nvPr/>
        </p:nvSpPr>
        <p:spPr>
          <a:xfrm>
            <a:off x="827584" y="2890503"/>
            <a:ext cx="83243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Local_onionshare_receive_mode_upload_public_mode_non_writable_dir_test.py</a:t>
            </a:r>
          </a:p>
        </p:txBody>
      </p:sp>
      <p:sp>
        <p:nvSpPr>
          <p:cNvPr id="57" name="TextBox 5"/>
          <p:cNvSpPr txBox="1"/>
          <p:nvPr/>
        </p:nvSpPr>
        <p:spPr>
          <a:xfrm>
            <a:off x="827584" y="3382975"/>
            <a:ext cx="65241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Local_onionshare_receive_mode_upload_public_mode_test.py</a:t>
            </a:r>
          </a:p>
        </p:txBody>
      </p:sp>
      <p:sp>
        <p:nvSpPr>
          <p:cNvPr id="58" name="TextBox 5"/>
          <p:cNvSpPr txBox="1"/>
          <p:nvPr/>
        </p:nvSpPr>
        <p:spPr>
          <a:xfrm>
            <a:off x="827584" y="3923764"/>
            <a:ext cx="50942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Local_onionshare_receive_mode_upload_test.py</a:t>
            </a:r>
          </a:p>
        </p:txBody>
      </p:sp>
      <p:sp>
        <p:nvSpPr>
          <p:cNvPr id="59" name="TextBox 5"/>
          <p:cNvSpPr txBox="1"/>
          <p:nvPr/>
        </p:nvSpPr>
        <p:spPr>
          <a:xfrm>
            <a:off x="827584" y="4430042"/>
            <a:ext cx="440659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Local_onionshare_settings_dialog_test.py</a:t>
            </a:r>
          </a:p>
        </p:txBody>
      </p:sp>
      <p:sp>
        <p:nvSpPr>
          <p:cNvPr id="61" name="TextBox 5"/>
          <p:cNvSpPr txBox="1"/>
          <p:nvPr/>
        </p:nvSpPr>
        <p:spPr>
          <a:xfrm>
            <a:off x="827584" y="1403484"/>
            <a:ext cx="70028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Local_onionshare_quitting_during_share_prompts_warning_test.py</a:t>
            </a:r>
          </a:p>
        </p:txBody>
      </p:sp>
      <p:pic>
        <p:nvPicPr>
          <p:cNvPr id="29" name="그래픽 4" descr="종이">
            <a:extLst>
              <a:ext uri="{FF2B5EF4-FFF2-40B4-BE49-F238E27FC236}">
                <a16:creationId xmlns:a16="http://schemas.microsoft.com/office/drawing/2014/main" id="{6B23413F-980B-4B15-A77E-8A526437C9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2240" y="4794930"/>
            <a:ext cx="504056" cy="504056"/>
          </a:xfrm>
          <a:prstGeom prst="rect">
            <a:avLst/>
          </a:prstGeom>
        </p:spPr>
      </p:pic>
      <p:sp>
        <p:nvSpPr>
          <p:cNvPr id="30" name="TextBox 5">
            <a:extLst>
              <a:ext uri="{FF2B5EF4-FFF2-40B4-BE49-F238E27FC236}">
                <a16:creationId xmlns:a16="http://schemas.microsoft.com/office/drawing/2014/main" id="{8E8794BB-9765-4334-9FDD-FE8549CA87F8}"/>
              </a:ext>
            </a:extLst>
          </p:cNvPr>
          <p:cNvSpPr txBox="1"/>
          <p:nvPr/>
        </p:nvSpPr>
        <p:spPr>
          <a:xfrm>
            <a:off x="838304" y="4931876"/>
            <a:ext cx="666349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Local_onionshare_share_mode_download_public_mode_test.py</a:t>
            </a:r>
          </a:p>
        </p:txBody>
      </p:sp>
      <p:pic>
        <p:nvPicPr>
          <p:cNvPr id="31" name="그래픽 4" descr="종이">
            <a:extLst>
              <a:ext uri="{FF2B5EF4-FFF2-40B4-BE49-F238E27FC236}">
                <a16:creationId xmlns:a16="http://schemas.microsoft.com/office/drawing/2014/main" id="{5E3287E4-457A-483D-B224-47490EA207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1520" y="5803042"/>
            <a:ext cx="504056" cy="504056"/>
          </a:xfrm>
          <a:prstGeom prst="rect">
            <a:avLst/>
          </a:prstGeom>
        </p:spPr>
      </p:pic>
      <p:sp>
        <p:nvSpPr>
          <p:cNvPr id="32" name="TextBox 5">
            <a:extLst>
              <a:ext uri="{FF2B5EF4-FFF2-40B4-BE49-F238E27FC236}">
                <a16:creationId xmlns:a16="http://schemas.microsoft.com/office/drawing/2014/main" id="{EE60E474-3039-46D6-BD71-AA38B1FE6F22}"/>
              </a:ext>
            </a:extLst>
          </p:cNvPr>
          <p:cNvSpPr txBox="1"/>
          <p:nvPr/>
        </p:nvSpPr>
        <p:spPr>
          <a:xfrm>
            <a:off x="827584" y="5939988"/>
            <a:ext cx="523361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Local_onionshare_share_mode_download_test.py</a:t>
            </a:r>
          </a:p>
        </p:txBody>
      </p:sp>
      <p:pic>
        <p:nvPicPr>
          <p:cNvPr id="35" name="그래픽 4" descr="종이">
            <a:extLst>
              <a:ext uri="{FF2B5EF4-FFF2-40B4-BE49-F238E27FC236}">
                <a16:creationId xmlns:a16="http://schemas.microsoft.com/office/drawing/2014/main" id="{AA6A0482-9BB7-48D0-8317-7D5AFC976C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1520" y="5298986"/>
            <a:ext cx="504056" cy="504056"/>
          </a:xfrm>
          <a:prstGeom prst="rect">
            <a:avLst/>
          </a:prstGeom>
        </p:spPr>
      </p:pic>
      <p:sp>
        <p:nvSpPr>
          <p:cNvPr id="36" name="TextBox 5">
            <a:extLst>
              <a:ext uri="{FF2B5EF4-FFF2-40B4-BE49-F238E27FC236}">
                <a16:creationId xmlns:a16="http://schemas.microsoft.com/office/drawing/2014/main" id="{9E03141B-0E02-447C-BE1E-A0D9B70F5FFD}"/>
              </a:ext>
            </a:extLst>
          </p:cNvPr>
          <p:cNvSpPr txBox="1"/>
          <p:nvPr/>
        </p:nvSpPr>
        <p:spPr>
          <a:xfrm>
            <a:off x="827584" y="5435932"/>
            <a:ext cx="63749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Local_onionshare_share_mode_download_stay_open_test.py</a:t>
            </a:r>
          </a:p>
        </p:txBody>
      </p:sp>
    </p:spTree>
    <p:extLst>
      <p:ext uri="{BB962C8B-B14F-4D97-AF65-F5344CB8AC3E}">
        <p14:creationId xmlns:p14="http://schemas.microsoft.com/office/powerpoint/2010/main" val="13574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pic>
        <p:nvPicPr>
          <p:cNvPr id="41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1484784"/>
            <a:ext cx="504056" cy="504056"/>
          </a:xfrm>
          <a:prstGeom prst="rect">
            <a:avLst/>
          </a:prstGeom>
        </p:spPr>
      </p:pic>
      <p:pic>
        <p:nvPicPr>
          <p:cNvPr id="42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1988840"/>
            <a:ext cx="504056" cy="504056"/>
          </a:xfrm>
          <a:prstGeom prst="rect">
            <a:avLst/>
          </a:prstGeom>
        </p:spPr>
      </p:pic>
      <p:pic>
        <p:nvPicPr>
          <p:cNvPr id="43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2492896"/>
            <a:ext cx="504056" cy="504056"/>
          </a:xfrm>
          <a:prstGeom prst="rect">
            <a:avLst/>
          </a:prstGeom>
        </p:spPr>
      </p:pic>
      <p:pic>
        <p:nvPicPr>
          <p:cNvPr id="44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2996952"/>
            <a:ext cx="504056" cy="504056"/>
          </a:xfrm>
          <a:prstGeom prst="rect">
            <a:avLst/>
          </a:prstGeom>
        </p:spPr>
      </p:pic>
      <p:pic>
        <p:nvPicPr>
          <p:cNvPr id="45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3501008"/>
            <a:ext cx="504056" cy="504056"/>
          </a:xfrm>
          <a:prstGeom prst="rect">
            <a:avLst/>
          </a:prstGeom>
        </p:spPr>
      </p:pic>
      <p:pic>
        <p:nvPicPr>
          <p:cNvPr id="46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4003353"/>
            <a:ext cx="504056" cy="504056"/>
          </a:xfrm>
          <a:prstGeom prst="rect">
            <a:avLst/>
          </a:prstGeom>
        </p:spPr>
      </p:pic>
      <p:sp>
        <p:nvSpPr>
          <p:cNvPr id="54" name="TextBox 5"/>
          <p:cNvSpPr txBox="1"/>
          <p:nvPr/>
        </p:nvSpPr>
        <p:spPr>
          <a:xfrm>
            <a:off x="1115616" y="2060848"/>
            <a:ext cx="57431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Local_onionshare_share_mode_slug_persistent_test.py</a:t>
            </a:r>
          </a:p>
        </p:txBody>
      </p:sp>
      <p:sp>
        <p:nvSpPr>
          <p:cNvPr id="55" name="TextBox 5"/>
          <p:cNvSpPr txBox="1"/>
          <p:nvPr/>
        </p:nvSpPr>
        <p:spPr>
          <a:xfrm>
            <a:off x="1115616" y="2627620"/>
            <a:ext cx="47479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Local_onionshare_share_mode_timer_test.py</a:t>
            </a:r>
          </a:p>
        </p:txBody>
      </p:sp>
      <p:sp>
        <p:nvSpPr>
          <p:cNvPr id="56" name="TextBox 5"/>
          <p:cNvSpPr txBox="1"/>
          <p:nvPr/>
        </p:nvSpPr>
        <p:spPr>
          <a:xfrm>
            <a:off x="1115616" y="3106527"/>
            <a:ext cx="583691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Local_onionshare_share_mode_timer_too_short_test.py</a:t>
            </a:r>
          </a:p>
        </p:txBody>
      </p:sp>
      <p:sp>
        <p:nvSpPr>
          <p:cNvPr id="57" name="TextBox 5"/>
          <p:cNvSpPr txBox="1"/>
          <p:nvPr/>
        </p:nvSpPr>
        <p:spPr>
          <a:xfrm>
            <a:off x="1115616" y="3598999"/>
            <a:ext cx="577542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Local_onionshare_share_mode_unreadable_file_test.py</a:t>
            </a:r>
          </a:p>
        </p:txBody>
      </p:sp>
      <p:sp>
        <p:nvSpPr>
          <p:cNvPr id="58" name="TextBox 5"/>
          <p:cNvSpPr txBox="1"/>
          <p:nvPr/>
        </p:nvSpPr>
        <p:spPr>
          <a:xfrm>
            <a:off x="1115616" y="4139788"/>
            <a:ext cx="50942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Local_onionshare_receive_mode_upload_test.py</a:t>
            </a:r>
          </a:p>
        </p:txBody>
      </p:sp>
      <p:sp>
        <p:nvSpPr>
          <p:cNvPr id="61" name="TextBox 5"/>
          <p:cNvSpPr txBox="1"/>
          <p:nvPr/>
        </p:nvSpPr>
        <p:spPr>
          <a:xfrm>
            <a:off x="1115616" y="1619508"/>
            <a:ext cx="584910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Local_onionshare_share_mode_large_download_test.py</a:t>
            </a:r>
          </a:p>
        </p:txBody>
      </p:sp>
    </p:spTree>
    <p:extLst>
      <p:ext uri="{BB962C8B-B14F-4D97-AF65-F5344CB8AC3E}">
        <p14:creationId xmlns:p14="http://schemas.microsoft.com/office/powerpoint/2010/main" val="177670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pic>
        <p:nvPicPr>
          <p:cNvPr id="41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1484784"/>
            <a:ext cx="504056" cy="504056"/>
          </a:xfrm>
          <a:prstGeom prst="rect">
            <a:avLst/>
          </a:prstGeom>
        </p:spPr>
      </p:pic>
      <p:pic>
        <p:nvPicPr>
          <p:cNvPr id="42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1988840"/>
            <a:ext cx="504056" cy="504056"/>
          </a:xfrm>
          <a:prstGeom prst="rect">
            <a:avLst/>
          </a:prstGeom>
        </p:spPr>
      </p:pic>
      <p:pic>
        <p:nvPicPr>
          <p:cNvPr id="43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2492896"/>
            <a:ext cx="504056" cy="504056"/>
          </a:xfrm>
          <a:prstGeom prst="rect">
            <a:avLst/>
          </a:prstGeom>
        </p:spPr>
      </p:pic>
      <p:pic>
        <p:nvPicPr>
          <p:cNvPr id="44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2996952"/>
            <a:ext cx="504056" cy="504056"/>
          </a:xfrm>
          <a:prstGeom prst="rect">
            <a:avLst/>
          </a:prstGeom>
        </p:spPr>
      </p:pic>
      <p:pic>
        <p:nvPicPr>
          <p:cNvPr id="45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3501008"/>
            <a:ext cx="504056" cy="504056"/>
          </a:xfrm>
          <a:prstGeom prst="rect">
            <a:avLst/>
          </a:prstGeom>
        </p:spPr>
      </p:pic>
      <p:pic>
        <p:nvPicPr>
          <p:cNvPr id="46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4005064"/>
            <a:ext cx="504056" cy="504056"/>
          </a:xfrm>
          <a:prstGeom prst="rect">
            <a:avLst/>
          </a:prstGeom>
        </p:spPr>
      </p:pic>
      <p:pic>
        <p:nvPicPr>
          <p:cNvPr id="47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4478705"/>
            <a:ext cx="504056" cy="504056"/>
          </a:xfrm>
          <a:prstGeom prst="rect">
            <a:avLst/>
          </a:prstGeom>
        </p:spPr>
      </p:pic>
      <p:sp>
        <p:nvSpPr>
          <p:cNvPr id="54" name="TextBox 5"/>
          <p:cNvSpPr txBox="1"/>
          <p:nvPr/>
        </p:nvSpPr>
        <p:spPr>
          <a:xfrm>
            <a:off x="1115616" y="2060848"/>
            <a:ext cx="20548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GUIReceiveTest.py</a:t>
            </a:r>
          </a:p>
        </p:txBody>
      </p:sp>
      <p:sp>
        <p:nvSpPr>
          <p:cNvPr id="55" name="TextBox 5"/>
          <p:cNvSpPr txBox="1"/>
          <p:nvPr/>
        </p:nvSpPr>
        <p:spPr>
          <a:xfrm>
            <a:off x="1115616" y="2627620"/>
            <a:ext cx="21369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TorGuiShareTest.py</a:t>
            </a:r>
          </a:p>
        </p:txBody>
      </p:sp>
      <p:sp>
        <p:nvSpPr>
          <p:cNvPr id="56" name="TextBox 5"/>
          <p:cNvSpPr txBox="1"/>
          <p:nvPr/>
        </p:nvSpPr>
        <p:spPr>
          <a:xfrm>
            <a:off x="1115616" y="3106527"/>
            <a:ext cx="524650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Onionshare_790_cancel_on_second_share_test.py</a:t>
            </a:r>
          </a:p>
        </p:txBody>
      </p:sp>
      <p:sp>
        <p:nvSpPr>
          <p:cNvPr id="57" name="TextBox 5"/>
          <p:cNvSpPr txBox="1"/>
          <p:nvPr/>
        </p:nvSpPr>
        <p:spPr>
          <a:xfrm>
            <a:off x="1115616" y="3598999"/>
            <a:ext cx="59326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Onionshare_receive_mode_upload_public_mode_test.py</a:t>
            </a:r>
          </a:p>
        </p:txBody>
      </p:sp>
      <p:sp>
        <p:nvSpPr>
          <p:cNvPr id="58" name="TextBox 5"/>
          <p:cNvSpPr txBox="1"/>
          <p:nvPr/>
        </p:nvSpPr>
        <p:spPr>
          <a:xfrm>
            <a:off x="1115616" y="4141499"/>
            <a:ext cx="50123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Onionshare_share_mode_cancel_share_test.py</a:t>
            </a:r>
          </a:p>
        </p:txBody>
      </p:sp>
      <p:sp>
        <p:nvSpPr>
          <p:cNvPr id="59" name="TextBox 5"/>
          <p:cNvSpPr txBox="1"/>
          <p:nvPr/>
        </p:nvSpPr>
        <p:spPr>
          <a:xfrm>
            <a:off x="1115616" y="4615651"/>
            <a:ext cx="61954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Onionshare_share_mode_download_public_mode_test.py</a:t>
            </a:r>
          </a:p>
        </p:txBody>
      </p:sp>
      <p:sp>
        <p:nvSpPr>
          <p:cNvPr id="61" name="TextBox 5"/>
          <p:cNvSpPr txBox="1"/>
          <p:nvPr/>
        </p:nvSpPr>
        <p:spPr>
          <a:xfrm>
            <a:off x="1115616" y="1619508"/>
            <a:ext cx="203440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TorGuiBaseTest.py</a:t>
            </a:r>
          </a:p>
        </p:txBody>
      </p:sp>
      <p:pic>
        <p:nvPicPr>
          <p:cNvPr id="29" name="그래픽 4" descr="종이">
            <a:extLst>
              <a:ext uri="{FF2B5EF4-FFF2-40B4-BE49-F238E27FC236}">
                <a16:creationId xmlns:a16="http://schemas.microsoft.com/office/drawing/2014/main" id="{6B23413F-980B-4B15-A77E-8A526437C9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0272" y="4941168"/>
            <a:ext cx="504056" cy="504056"/>
          </a:xfrm>
          <a:prstGeom prst="rect">
            <a:avLst/>
          </a:prstGeom>
        </p:spPr>
      </p:pic>
      <p:sp>
        <p:nvSpPr>
          <p:cNvPr id="30" name="TextBox 5">
            <a:extLst>
              <a:ext uri="{FF2B5EF4-FFF2-40B4-BE49-F238E27FC236}">
                <a16:creationId xmlns:a16="http://schemas.microsoft.com/office/drawing/2014/main" id="{8E8794BB-9765-4334-9FDD-FE8549CA87F8}"/>
              </a:ext>
            </a:extLst>
          </p:cNvPr>
          <p:cNvSpPr txBox="1"/>
          <p:nvPr/>
        </p:nvSpPr>
        <p:spPr>
          <a:xfrm>
            <a:off x="1126336" y="5078114"/>
            <a:ext cx="57834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Onionshare_share_mode_download_stay_open_test.py</a:t>
            </a:r>
          </a:p>
        </p:txBody>
      </p:sp>
      <p:pic>
        <p:nvPicPr>
          <p:cNvPr id="37" name="그래픽 4" descr="종이">
            <a:extLst>
              <a:ext uri="{FF2B5EF4-FFF2-40B4-BE49-F238E27FC236}">
                <a16:creationId xmlns:a16="http://schemas.microsoft.com/office/drawing/2014/main" id="{26B28CF6-312D-4510-813F-AD5B88D4D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0272" y="5445224"/>
            <a:ext cx="504056" cy="504056"/>
          </a:xfrm>
          <a:prstGeom prst="rect">
            <a:avLst/>
          </a:prstGeom>
        </p:spPr>
      </p:pic>
      <p:sp>
        <p:nvSpPr>
          <p:cNvPr id="38" name="TextBox 5">
            <a:extLst>
              <a:ext uri="{FF2B5EF4-FFF2-40B4-BE49-F238E27FC236}">
                <a16:creationId xmlns:a16="http://schemas.microsoft.com/office/drawing/2014/main" id="{6D970F21-184C-4B05-965C-814263B9073E}"/>
              </a:ext>
            </a:extLst>
          </p:cNvPr>
          <p:cNvSpPr txBox="1"/>
          <p:nvPr/>
        </p:nvSpPr>
        <p:spPr>
          <a:xfrm>
            <a:off x="1126336" y="5582170"/>
            <a:ext cx="46421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Onionshare_share_mode_download_test.py</a:t>
            </a:r>
          </a:p>
        </p:txBody>
      </p:sp>
      <p:pic>
        <p:nvPicPr>
          <p:cNvPr id="39" name="그래픽 4" descr="종이">
            <a:extLst>
              <a:ext uri="{FF2B5EF4-FFF2-40B4-BE49-F238E27FC236}">
                <a16:creationId xmlns:a16="http://schemas.microsoft.com/office/drawing/2014/main" id="{901CC532-067E-47C7-8955-F11D1C64AF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5949280"/>
            <a:ext cx="504056" cy="504056"/>
          </a:xfrm>
          <a:prstGeom prst="rect">
            <a:avLst/>
          </a:prstGeom>
        </p:spPr>
      </p:pic>
      <p:sp>
        <p:nvSpPr>
          <p:cNvPr id="40" name="TextBox 5">
            <a:extLst>
              <a:ext uri="{FF2B5EF4-FFF2-40B4-BE49-F238E27FC236}">
                <a16:creationId xmlns:a16="http://schemas.microsoft.com/office/drawing/2014/main" id="{B1216691-4537-411E-9E51-22D282BE2804}"/>
              </a:ext>
            </a:extLst>
          </p:cNvPr>
          <p:cNvSpPr txBox="1"/>
          <p:nvPr/>
        </p:nvSpPr>
        <p:spPr>
          <a:xfrm>
            <a:off x="1115616" y="6084004"/>
            <a:ext cx="46258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Onionshare_share_mode_persistent_test.py</a:t>
            </a:r>
          </a:p>
        </p:txBody>
      </p:sp>
    </p:spTree>
    <p:extLst>
      <p:ext uri="{BB962C8B-B14F-4D97-AF65-F5344CB8AC3E}">
        <p14:creationId xmlns:p14="http://schemas.microsoft.com/office/powerpoint/2010/main" val="113861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064446" cy="5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나눔바른고딕OTF Light"/>
                <a:ea typeface="나눔바른고딕OTF Light"/>
              </a:rPr>
              <a:t>SW</a:t>
            </a:r>
            <a:r>
              <a:rPr lang="ko-KR" altLang="en-US" sz="3200">
                <a:latin typeface="나눔바른고딕OTF Light"/>
                <a:ea typeface="나눔바른고딕OTF Light"/>
              </a:rPr>
              <a:t> 기능 분석</a:t>
            </a:r>
          </a:p>
        </p:txBody>
      </p:sp>
      <p:pic>
        <p:nvPicPr>
          <p:cNvPr id="41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1484784"/>
            <a:ext cx="504056" cy="504056"/>
          </a:xfrm>
          <a:prstGeom prst="rect">
            <a:avLst/>
          </a:prstGeom>
        </p:spPr>
      </p:pic>
      <p:pic>
        <p:nvPicPr>
          <p:cNvPr id="42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1988840"/>
            <a:ext cx="504056" cy="504056"/>
          </a:xfrm>
          <a:prstGeom prst="rect">
            <a:avLst/>
          </a:prstGeom>
        </p:spPr>
      </p:pic>
      <p:pic>
        <p:nvPicPr>
          <p:cNvPr id="43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2492896"/>
            <a:ext cx="504056" cy="504056"/>
          </a:xfrm>
          <a:prstGeom prst="rect">
            <a:avLst/>
          </a:prstGeom>
        </p:spPr>
      </p:pic>
      <p:pic>
        <p:nvPicPr>
          <p:cNvPr id="44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2996952"/>
            <a:ext cx="504056" cy="504056"/>
          </a:xfrm>
          <a:prstGeom prst="rect">
            <a:avLst/>
          </a:prstGeom>
        </p:spPr>
      </p:pic>
      <p:pic>
        <p:nvPicPr>
          <p:cNvPr id="45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3501008"/>
            <a:ext cx="504056" cy="504056"/>
          </a:xfrm>
          <a:prstGeom prst="rect">
            <a:avLst/>
          </a:prstGeom>
        </p:spPr>
      </p:pic>
      <p:pic>
        <p:nvPicPr>
          <p:cNvPr id="46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4005064"/>
            <a:ext cx="504056" cy="504056"/>
          </a:xfrm>
          <a:prstGeom prst="rect">
            <a:avLst/>
          </a:prstGeom>
        </p:spPr>
      </p:pic>
      <p:pic>
        <p:nvPicPr>
          <p:cNvPr id="47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4478705"/>
            <a:ext cx="504056" cy="504056"/>
          </a:xfrm>
          <a:prstGeom prst="rect">
            <a:avLst/>
          </a:prstGeom>
        </p:spPr>
      </p:pic>
      <p:sp>
        <p:nvSpPr>
          <p:cNvPr id="54" name="TextBox 5"/>
          <p:cNvSpPr txBox="1"/>
          <p:nvPr/>
        </p:nvSpPr>
        <p:spPr>
          <a:xfrm>
            <a:off x="1115616" y="2060848"/>
            <a:ext cx="41564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Onionshare_share_mode_timer_test.py</a:t>
            </a:r>
          </a:p>
        </p:txBody>
      </p:sp>
      <p:sp>
        <p:nvSpPr>
          <p:cNvPr id="55" name="TextBox 5"/>
          <p:cNvSpPr txBox="1"/>
          <p:nvPr/>
        </p:nvSpPr>
        <p:spPr>
          <a:xfrm>
            <a:off x="1115616" y="2627620"/>
            <a:ext cx="58056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Onionshare_share_mode_tor_connection_killed_test.py</a:t>
            </a:r>
          </a:p>
        </p:txBody>
      </p:sp>
      <p:sp>
        <p:nvSpPr>
          <p:cNvPr id="56" name="TextBox 5"/>
          <p:cNvSpPr txBox="1"/>
          <p:nvPr/>
        </p:nvSpPr>
        <p:spPr>
          <a:xfrm>
            <a:off x="1115616" y="3106527"/>
            <a:ext cx="454598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Onionshare_share_mode_v2_onion_test.py</a:t>
            </a:r>
          </a:p>
        </p:txBody>
      </p:sp>
      <p:sp>
        <p:nvSpPr>
          <p:cNvPr id="57" name="TextBox 5"/>
          <p:cNvSpPr txBox="1"/>
          <p:nvPr/>
        </p:nvSpPr>
        <p:spPr>
          <a:xfrm>
            <a:off x="1115616" y="3598999"/>
            <a:ext cx="17427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Test_helpers.py</a:t>
            </a:r>
          </a:p>
        </p:txBody>
      </p:sp>
      <p:sp>
        <p:nvSpPr>
          <p:cNvPr id="58" name="TextBox 5"/>
          <p:cNvSpPr txBox="1"/>
          <p:nvPr/>
        </p:nvSpPr>
        <p:spPr>
          <a:xfrm>
            <a:off x="1115616" y="4141499"/>
            <a:ext cx="31613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Test_onionshare_common.py</a:t>
            </a:r>
          </a:p>
        </p:txBody>
      </p:sp>
      <p:sp>
        <p:nvSpPr>
          <p:cNvPr id="59" name="TextBox 5"/>
          <p:cNvSpPr txBox="1"/>
          <p:nvPr/>
        </p:nvSpPr>
        <p:spPr>
          <a:xfrm>
            <a:off x="1115616" y="4615651"/>
            <a:ext cx="21385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Test_onionshare.py</a:t>
            </a:r>
          </a:p>
        </p:txBody>
      </p:sp>
      <p:sp>
        <p:nvSpPr>
          <p:cNvPr id="61" name="TextBox 5"/>
          <p:cNvSpPr txBox="1"/>
          <p:nvPr/>
        </p:nvSpPr>
        <p:spPr>
          <a:xfrm>
            <a:off x="1115616" y="1619508"/>
            <a:ext cx="430201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Onionshare_share_mode_stealth_test.py</a:t>
            </a:r>
          </a:p>
        </p:txBody>
      </p:sp>
      <p:pic>
        <p:nvPicPr>
          <p:cNvPr id="29" name="그래픽 4" descr="종이">
            <a:extLst>
              <a:ext uri="{FF2B5EF4-FFF2-40B4-BE49-F238E27FC236}">
                <a16:creationId xmlns:a16="http://schemas.microsoft.com/office/drawing/2014/main" id="{6B23413F-980B-4B15-A77E-8A526437C9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0272" y="4941168"/>
            <a:ext cx="504056" cy="504056"/>
          </a:xfrm>
          <a:prstGeom prst="rect">
            <a:avLst/>
          </a:prstGeom>
        </p:spPr>
      </p:pic>
      <p:sp>
        <p:nvSpPr>
          <p:cNvPr id="30" name="TextBox 5">
            <a:extLst>
              <a:ext uri="{FF2B5EF4-FFF2-40B4-BE49-F238E27FC236}">
                <a16:creationId xmlns:a16="http://schemas.microsoft.com/office/drawing/2014/main" id="{8E8794BB-9765-4334-9FDD-FE8549CA87F8}"/>
              </a:ext>
            </a:extLst>
          </p:cNvPr>
          <p:cNvSpPr txBox="1"/>
          <p:nvPr/>
        </p:nvSpPr>
        <p:spPr>
          <a:xfrm>
            <a:off x="1126336" y="5078114"/>
            <a:ext cx="12811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Confest.py</a:t>
            </a:r>
          </a:p>
        </p:txBody>
      </p:sp>
    </p:spTree>
    <p:extLst>
      <p:ext uri="{BB962C8B-B14F-4D97-AF65-F5344CB8AC3E}">
        <p14:creationId xmlns:p14="http://schemas.microsoft.com/office/powerpoint/2010/main" val="27017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4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나눔바른고딕OTF Light"/>
                <a:ea typeface="나눔바른고딕OTF Light"/>
              </a:rPr>
              <a:t>목차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495" y="2394621"/>
            <a:ext cx="8496944" cy="90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5400" dirty="0">
                <a:latin typeface="HY헤드라인M"/>
                <a:ea typeface="HY헤드라인M"/>
              </a:rPr>
              <a:t>01    02    03    04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323430" y="3330725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990247" y="3330725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718439" y="3330725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516216" y="3330725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87624" y="3465449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pc="-150">
                <a:latin typeface="나눔바른고딕OTF Light"/>
                <a:ea typeface="나눔바른고딕OTF Light"/>
              </a:rPr>
              <a:t>SW</a:t>
            </a:r>
            <a:r>
              <a:rPr lang="ko-KR" altLang="en-US" spc="-150">
                <a:latin typeface="나눔바른고딕OTF Light"/>
                <a:ea typeface="나눔바른고딕OTF Light"/>
              </a:rPr>
              <a:t> 소개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46231" y="3465449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pc="-150">
                <a:latin typeface="나눔바른고딕OTF Light"/>
                <a:ea typeface="나눔바른고딕OTF Light"/>
              </a:rPr>
              <a:t>SW</a:t>
            </a:r>
            <a:r>
              <a:rPr lang="ko-KR" altLang="en-US" spc="-150">
                <a:latin typeface="나눔바른고딕OTF Light"/>
                <a:ea typeface="나눔바른고딕OTF Light"/>
              </a:rPr>
              <a:t>기능분석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02415" y="3465449"/>
            <a:ext cx="180020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pc="-150" dirty="0" err="1">
                <a:latin typeface="나눔바른고딕OTF Light"/>
                <a:ea typeface="나눔바른고딕OTF Light"/>
              </a:rPr>
              <a:t>OnionShare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 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동작 및 기능 추가계획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56176" y="3474741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pc="-150">
                <a:latin typeface="나눔바른고딕OTF Light"/>
                <a:ea typeface="나눔바른고딕OTF Light"/>
              </a:rPr>
              <a:t>Q&amp;A</a:t>
            </a:r>
          </a:p>
        </p:txBody>
      </p:sp>
      <p:sp>
        <p:nvSpPr>
          <p:cNvPr id="40" name="타원 39"/>
          <p:cNvSpPr/>
          <p:nvPr/>
        </p:nvSpPr>
        <p:spPr>
          <a:xfrm>
            <a:off x="7452320" y="5229200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0" y="5877272"/>
            <a:ext cx="9144000" cy="10801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1665" y="1556792"/>
            <a:ext cx="8220670" cy="449501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lvl="0" indent="-342900">
              <a:lnSpc>
                <a:spcPct val="175000"/>
              </a:lnSpc>
              <a:buAutoNum type="arabicPeriod"/>
              <a:defRPr/>
            </a:pPr>
            <a:r>
              <a:rPr lang="ko-KR" altLang="en-US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총 </a:t>
            </a:r>
            <a:r>
              <a:rPr lang="ko-KR" altLang="en-US" b="1" dirty="0" err="1">
                <a:latin typeface="나눔바른고딕OTF Light"/>
                <a:ea typeface="나눔바른고딕OTF Light"/>
              </a:rPr>
              <a:t>괄</a:t>
            </a:r>
            <a:endParaRPr lang="en-US" altLang="ko-KR" b="1" dirty="0">
              <a:latin typeface="나눔바른고딕OTF Light"/>
              <a:ea typeface="나눔바른고딕OTF Light"/>
            </a:endParaRPr>
          </a:p>
          <a:p>
            <a:pPr lvl="1">
              <a:lnSpc>
                <a:spcPct val="175000"/>
              </a:lnSpc>
              <a:defRPr/>
            </a:pPr>
            <a:r>
              <a:rPr lang="en-US" altLang="ko-KR" dirty="0" err="1">
                <a:latin typeface="나눔바른고딕OTF Light"/>
                <a:ea typeface="나눔바른고딕OTF Light"/>
              </a:rPr>
              <a:t>OnionShare</a:t>
            </a:r>
            <a:r>
              <a:rPr lang="ko-KR" altLang="en-US" dirty="0">
                <a:latin typeface="나눔바른고딕OTF Light"/>
                <a:ea typeface="나눔바른고딕OTF Light"/>
              </a:rPr>
              <a:t>에 실행되는 모든 부분을 </a:t>
            </a:r>
            <a:r>
              <a:rPr lang="en-US" altLang="ko-KR" dirty="0">
                <a:latin typeface="나눔바른고딕OTF Light"/>
                <a:ea typeface="나눔바른고딕OTF Light"/>
              </a:rPr>
              <a:t>test</a:t>
            </a:r>
            <a:r>
              <a:rPr lang="ko-KR" altLang="en-US" dirty="0">
                <a:latin typeface="나눔바른고딕OTF Light"/>
                <a:ea typeface="나눔바른고딕OTF Light"/>
              </a:rPr>
              <a:t>해봅니다</a:t>
            </a:r>
            <a:r>
              <a:rPr lang="en-US" altLang="ko-KR" dirty="0">
                <a:latin typeface="나눔바른고딕OTF Light"/>
                <a:ea typeface="나눔바른고딕OTF Light"/>
              </a:rPr>
              <a:t>.</a:t>
            </a:r>
            <a:endParaRPr lang="en-US" altLang="ko-KR" b="1" dirty="0">
              <a:latin typeface="나눔바른고딕OTF Light"/>
              <a:ea typeface="나눔바른고딕OTF Light"/>
            </a:endParaRPr>
          </a:p>
          <a:p>
            <a:pPr lvl="0">
              <a:lnSpc>
                <a:spcPct val="175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2.</a:t>
            </a:r>
            <a:r>
              <a:rPr lang="ko-KR" altLang="en-US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대략적인 기능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ko-KR" altLang="en-US" spc="-150" dirty="0">
                <a:latin typeface="나눔바른고딕OTF Light"/>
                <a:ea typeface="나눔바른고딕OTF Light"/>
              </a:rPr>
              <a:t>서버와 타이머에 관련된 테스트를 실행합니다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ko-KR" altLang="en-US" spc="-150" dirty="0">
                <a:latin typeface="나눔바른고딕OTF Light"/>
                <a:ea typeface="나눔바른고딕OTF Light"/>
              </a:rPr>
              <a:t>수신모드에서의 업로드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, 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공유 관련 테스트를 진행합니다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ko-KR" altLang="en-US" spc="-150" dirty="0">
                <a:latin typeface="나눔바른고딕OTF Light"/>
                <a:ea typeface="나눔바른고딕OTF Light"/>
              </a:rPr>
              <a:t>공유상태에서의 다양한 테스트를 진행합니다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en-US" altLang="ko-KR" spc="-150" dirty="0" err="1">
                <a:latin typeface="나눔바른고딕OTF Light"/>
                <a:ea typeface="나눔바른고딕OTF Light"/>
              </a:rPr>
              <a:t>Onionshare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의 기본 셋팅들을 테스트합니다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en-US" altLang="ko-KR" spc="-150" dirty="0" err="1">
                <a:latin typeface="나눔바른고딕OTF Light"/>
                <a:ea typeface="나눔바른고딕OTF Light"/>
              </a:rPr>
              <a:t>Onionshare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의 웹 관련 테스트합니다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en-US" altLang="ko-KR" spc="-150" dirty="0">
                <a:latin typeface="나눔바른고딕OTF Light"/>
                <a:ea typeface="나눔바른고딕OTF Light"/>
              </a:rPr>
              <a:t>Local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의 모든 세팅을 테스트합니다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en-US" altLang="ko-KR" spc="-150" dirty="0" err="1">
                <a:latin typeface="나눔바른고딕OTF Light"/>
                <a:ea typeface="나눔바른고딕OTF Light"/>
              </a:rPr>
              <a:t>TorGuiReceive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, </a:t>
            </a:r>
            <a:r>
              <a:rPr lang="en-US" altLang="ko-KR" spc="-150" dirty="0" err="1">
                <a:latin typeface="나눔바른고딕OTF Light"/>
                <a:ea typeface="나눔바른고딕OTF Light"/>
              </a:rPr>
              <a:t>TorGuishare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의 모든 파일들을 분석 및 테스트합니다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endParaRPr lang="en-US" altLang="ko-KR" spc="-150" dirty="0">
              <a:latin typeface="나눔바른고딕OTF Light"/>
              <a:ea typeface="나눔바른고딕OTF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7600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latin typeface="나눔바른고딕OTF Light"/>
                <a:ea typeface="나눔바른고딕OTF Light"/>
              </a:rPr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6302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59447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 err="1">
                <a:latin typeface="나눔바른고딕OTF Light"/>
                <a:ea typeface="나눔바른고딕OTF Light"/>
              </a:rPr>
              <a:t>OnionShare</a:t>
            </a:r>
            <a:r>
              <a:rPr lang="en-US" altLang="ko-KR" sz="3200" dirty="0">
                <a:latin typeface="나눔바른고딕OTF Light"/>
                <a:ea typeface="나눔바른고딕OTF Light"/>
              </a:rPr>
              <a:t> </a:t>
            </a:r>
            <a:r>
              <a:rPr lang="ko-KR" altLang="en-US" sz="3200" dirty="0">
                <a:latin typeface="나눔바른고딕OTF Light"/>
                <a:ea typeface="나눔바른고딕OTF Light"/>
              </a:rPr>
              <a:t>작동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4EB455-B89D-4AFB-95CD-9D599650E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2492896"/>
            <a:ext cx="2376264" cy="22261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A16800-F38A-4135-BA9D-7109E6DE4CCF}"/>
              </a:ext>
            </a:extLst>
          </p:cNvPr>
          <p:cNvSpPr txBox="1"/>
          <p:nvPr/>
        </p:nvSpPr>
        <p:spPr>
          <a:xfrm>
            <a:off x="5076056" y="334770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OnionShare</a:t>
            </a:r>
            <a:r>
              <a:rPr lang="ko-KR" altLang="en-US" dirty="0"/>
              <a:t>의 아이콘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0B213D-3E8B-4505-82E7-BF83FAFCE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106" y="1993007"/>
            <a:ext cx="50196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9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59447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 err="1">
                <a:latin typeface="나눔바른고딕OTF Light"/>
                <a:ea typeface="나눔바른고딕OTF Light"/>
              </a:rPr>
              <a:t>OnionShare</a:t>
            </a:r>
            <a:r>
              <a:rPr lang="en-US" altLang="ko-KR" sz="3200" dirty="0">
                <a:latin typeface="나눔바른고딕OTF Light"/>
                <a:ea typeface="나눔바른고딕OTF Light"/>
              </a:rPr>
              <a:t> </a:t>
            </a:r>
            <a:r>
              <a:rPr lang="ko-KR" altLang="en-US" sz="3200" dirty="0">
                <a:latin typeface="나눔바른고딕OTF Light"/>
                <a:ea typeface="나눔바른고딕OTF Light"/>
              </a:rPr>
              <a:t>작동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16800-F38A-4135-BA9D-7109E6DE4CCF}"/>
              </a:ext>
            </a:extLst>
          </p:cNvPr>
          <p:cNvSpPr txBox="1"/>
          <p:nvPr/>
        </p:nvSpPr>
        <p:spPr>
          <a:xfrm>
            <a:off x="1038435" y="1808529"/>
            <a:ext cx="331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OnionShare</a:t>
            </a:r>
            <a:r>
              <a:rPr lang="ko-KR" altLang="en-US" dirty="0"/>
              <a:t>의 처음 실행창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309E39-072D-4E48-97CD-741C768A04B4}"/>
              </a:ext>
            </a:extLst>
          </p:cNvPr>
          <p:cNvGrpSpPr/>
          <p:nvPr/>
        </p:nvGrpSpPr>
        <p:grpSpPr>
          <a:xfrm>
            <a:off x="385192" y="2564904"/>
            <a:ext cx="4114800" cy="3314700"/>
            <a:chOff x="385192" y="2564904"/>
            <a:chExt cx="4114800" cy="33147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C0E00FD-21F3-476B-9B17-6B16771DC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192" y="2564904"/>
              <a:ext cx="4114800" cy="33147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181B3A0-0902-4FA7-BAC0-7737C21B5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067" y="3212976"/>
              <a:ext cx="3829050" cy="1800225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3CAF5A1-0C45-4D6B-966C-66E92F685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564904"/>
            <a:ext cx="41148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2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4010" y="352595"/>
            <a:ext cx="59447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 err="1">
                <a:latin typeface="나눔바른고딕OTF Light"/>
                <a:ea typeface="나눔바른고딕OTF Light"/>
              </a:rPr>
              <a:t>OnionShare</a:t>
            </a:r>
            <a:r>
              <a:rPr lang="en-US" altLang="ko-KR" sz="3200" dirty="0">
                <a:latin typeface="나눔바른고딕OTF Light"/>
                <a:ea typeface="나눔바른고딕OTF Light"/>
              </a:rPr>
              <a:t> </a:t>
            </a:r>
            <a:r>
              <a:rPr lang="ko-KR" altLang="en-US" sz="3200" dirty="0">
                <a:latin typeface="나눔바른고딕OTF Light"/>
                <a:ea typeface="나눔바른고딕OTF Light"/>
              </a:rPr>
              <a:t>작동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08F24D-9145-4DA3-BA3A-4546E3C17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202" y="1700808"/>
            <a:ext cx="4114800" cy="454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8C8B9A-15EC-47BD-B69D-3B3D865D5828}"/>
              </a:ext>
            </a:extLst>
          </p:cNvPr>
          <p:cNvSpPr txBox="1"/>
          <p:nvPr/>
        </p:nvSpPr>
        <p:spPr>
          <a:xfrm>
            <a:off x="395536" y="125946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파일이나 폴더를 </a:t>
            </a:r>
            <a:r>
              <a:rPr lang="ko-KR" altLang="en-US" dirty="0" err="1"/>
              <a:t>드래그하여</a:t>
            </a:r>
            <a:r>
              <a:rPr lang="ko-KR" altLang="en-US" dirty="0"/>
              <a:t> 놨을 때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CD5B033-A4CC-4007-9392-BDF9599FA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10" y="2213231"/>
            <a:ext cx="4114800" cy="331470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78274F1-708E-4E86-B17B-A1A42962C713}"/>
              </a:ext>
            </a:extLst>
          </p:cNvPr>
          <p:cNvSpPr/>
          <p:nvPr/>
        </p:nvSpPr>
        <p:spPr>
          <a:xfrm>
            <a:off x="2789802" y="3258513"/>
            <a:ext cx="3672408" cy="1224136"/>
          </a:xfrm>
          <a:prstGeom prst="rightArrow">
            <a:avLst>
              <a:gd name="adj1" fmla="val 35937"/>
              <a:gd name="adj2" fmla="val 8023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92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9F2E74E-CD41-457E-9182-1309DF001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596" y="2276872"/>
            <a:ext cx="4114800" cy="3314700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4010" y="352595"/>
            <a:ext cx="59447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 err="1">
                <a:latin typeface="나눔바른고딕OTF Light"/>
                <a:ea typeface="나눔바른고딕OTF Light"/>
              </a:rPr>
              <a:t>OnionShare</a:t>
            </a:r>
            <a:r>
              <a:rPr lang="en-US" altLang="ko-KR" sz="3200" dirty="0">
                <a:latin typeface="나눔바른고딕OTF Light"/>
                <a:ea typeface="나눔바른고딕OTF Light"/>
              </a:rPr>
              <a:t> </a:t>
            </a:r>
            <a:r>
              <a:rPr lang="ko-KR" altLang="en-US" sz="3200" dirty="0">
                <a:latin typeface="나눔바른고딕OTF Light"/>
                <a:ea typeface="나눔바른고딕OTF Light"/>
              </a:rPr>
              <a:t>작동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FC5A32-4936-475C-B111-D0F4E3A02B06}"/>
              </a:ext>
            </a:extLst>
          </p:cNvPr>
          <p:cNvSpPr/>
          <p:nvPr/>
        </p:nvSpPr>
        <p:spPr>
          <a:xfrm>
            <a:off x="5580112" y="4725144"/>
            <a:ext cx="864096" cy="2880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8C8B9A-15EC-47BD-B69D-3B3D865D5828}"/>
              </a:ext>
            </a:extLst>
          </p:cNvPr>
          <p:cNvSpPr txBox="1"/>
          <p:nvPr/>
        </p:nvSpPr>
        <p:spPr>
          <a:xfrm>
            <a:off x="611560" y="113670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</a:t>
            </a:r>
            <a:r>
              <a:rPr lang="ko-KR" altLang="en-US" dirty="0"/>
              <a:t>를 눌러 파일을 업로드 할 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9EEEE1-FDE7-4C10-9057-E68093BC2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451" y="1615634"/>
            <a:ext cx="6419850" cy="44577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FFD2068-3A22-41DF-B890-812AE2ADC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3976" y="1589673"/>
            <a:ext cx="41148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4010" y="352595"/>
            <a:ext cx="59447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 err="1">
                <a:latin typeface="나눔바른고딕OTF Light"/>
                <a:ea typeface="나눔바른고딕OTF Light"/>
              </a:rPr>
              <a:t>OnionShare</a:t>
            </a:r>
            <a:r>
              <a:rPr lang="en-US" altLang="ko-KR" sz="3200" dirty="0">
                <a:latin typeface="나눔바른고딕OTF Light"/>
                <a:ea typeface="나눔바른고딕OTF Light"/>
              </a:rPr>
              <a:t> </a:t>
            </a:r>
            <a:r>
              <a:rPr lang="ko-KR" altLang="en-US" sz="3200" dirty="0">
                <a:latin typeface="나눔바른고딕OTF Light"/>
                <a:ea typeface="나눔바른고딕OTF Light"/>
              </a:rPr>
              <a:t>작동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8C8B9A-15EC-47BD-B69D-3B3D865D5828}"/>
              </a:ext>
            </a:extLst>
          </p:cNvPr>
          <p:cNvSpPr txBox="1"/>
          <p:nvPr/>
        </p:nvSpPr>
        <p:spPr>
          <a:xfrm>
            <a:off x="395536" y="125946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 Sharing</a:t>
            </a:r>
            <a:r>
              <a:rPr lang="ko-KR" altLang="en-US" dirty="0"/>
              <a:t>을 눌렀을 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14C833-5DCE-4EE3-9F18-73F06E24B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536" y="1908018"/>
            <a:ext cx="4114800" cy="45434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C73A70-B119-4590-B753-349935F1D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368" y="1052736"/>
            <a:ext cx="4114800" cy="5724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87FA47-3A27-4770-AC64-32656B885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1671332"/>
            <a:ext cx="8463466" cy="46603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37786CA-8024-4A93-AEEF-3056F91915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0334" y="1439771"/>
            <a:ext cx="5864298" cy="454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7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4010" y="352595"/>
            <a:ext cx="59447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 err="1">
                <a:latin typeface="나눔바른고딕OTF Light"/>
                <a:ea typeface="나눔바른고딕OTF Light"/>
              </a:rPr>
              <a:t>OnionShare</a:t>
            </a:r>
            <a:r>
              <a:rPr lang="en-US" altLang="ko-KR" sz="3200" dirty="0">
                <a:latin typeface="나눔바른고딕OTF Light"/>
                <a:ea typeface="나눔바른고딕OTF Light"/>
              </a:rPr>
              <a:t> </a:t>
            </a:r>
            <a:r>
              <a:rPr lang="ko-KR" altLang="en-US" sz="3200" dirty="0">
                <a:latin typeface="나눔바른고딕OTF Light"/>
                <a:ea typeface="나눔바른고딕OTF Light"/>
              </a:rPr>
              <a:t>작동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4A9FA6-0EBA-4498-B624-0D4246410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596" y="2276872"/>
            <a:ext cx="4114800" cy="33147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B75999-CBE1-427E-A65D-2449A95757C2}"/>
              </a:ext>
            </a:extLst>
          </p:cNvPr>
          <p:cNvSpPr/>
          <p:nvPr/>
        </p:nvSpPr>
        <p:spPr>
          <a:xfrm>
            <a:off x="6228184" y="5157192"/>
            <a:ext cx="360040" cy="4320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582F21E-4B85-4988-99B7-D252C4809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063870"/>
            <a:ext cx="70580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5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59447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 err="1">
                <a:latin typeface="나눔바른고딕OTF Light"/>
                <a:ea typeface="나눔바른고딕OTF Light"/>
              </a:rPr>
              <a:t>OnionShare</a:t>
            </a:r>
            <a:r>
              <a:rPr lang="en-US" altLang="ko-KR" sz="3200" dirty="0">
                <a:latin typeface="나눔바른고딕OTF Light"/>
                <a:ea typeface="나눔바른고딕OTF Light"/>
              </a:rPr>
              <a:t> </a:t>
            </a:r>
            <a:r>
              <a:rPr lang="ko-KR" altLang="en-US" sz="3200" dirty="0">
                <a:latin typeface="나눔바른고딕OTF Light"/>
                <a:ea typeface="나눔바른고딕OTF Light"/>
              </a:rPr>
              <a:t>작동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3F15A39-4651-4B6B-9420-130459E1F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1415199"/>
            <a:ext cx="7058025" cy="50673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28FDFBC-8877-4555-BF2B-130DDADBBEE8}"/>
              </a:ext>
            </a:extLst>
          </p:cNvPr>
          <p:cNvSpPr/>
          <p:nvPr/>
        </p:nvSpPr>
        <p:spPr>
          <a:xfrm>
            <a:off x="4572000" y="3356992"/>
            <a:ext cx="3240360" cy="2880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7E6AA2-1FAC-4556-91C4-271C92804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393" y="1413990"/>
            <a:ext cx="7058025" cy="50673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203BE1A-5506-46CC-9CC0-75F5C07339BA}"/>
              </a:ext>
            </a:extLst>
          </p:cNvPr>
          <p:cNvSpPr/>
          <p:nvPr/>
        </p:nvSpPr>
        <p:spPr>
          <a:xfrm>
            <a:off x="4499992" y="5157192"/>
            <a:ext cx="3528392" cy="50405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611B19-7B03-4742-8413-4DDBC13C3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20" y="2383816"/>
            <a:ext cx="45910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59447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 err="1">
                <a:latin typeface="나눔바른고딕OTF Light"/>
                <a:ea typeface="나눔바른고딕OTF Light"/>
              </a:rPr>
              <a:t>OnionShare</a:t>
            </a:r>
            <a:r>
              <a:rPr lang="en-US" altLang="ko-KR" sz="3200" dirty="0">
                <a:latin typeface="나눔바른고딕OTF Light"/>
                <a:ea typeface="나눔바른고딕OTF Light"/>
              </a:rPr>
              <a:t> </a:t>
            </a:r>
            <a:r>
              <a:rPr lang="ko-KR" altLang="en-US" sz="3200" dirty="0">
                <a:latin typeface="나눔바른고딕OTF Light"/>
                <a:ea typeface="나눔바른고딕OTF Light"/>
              </a:rPr>
              <a:t>추가 기능 계획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25BDBC-4876-441F-AB21-5934B4F54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594" y="931118"/>
            <a:ext cx="4114800" cy="57245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7D6B3E2-FF36-4A30-A535-D8E338622A4B}"/>
              </a:ext>
            </a:extLst>
          </p:cNvPr>
          <p:cNvSpPr/>
          <p:nvPr/>
        </p:nvSpPr>
        <p:spPr>
          <a:xfrm>
            <a:off x="2627784" y="5013176"/>
            <a:ext cx="3456384" cy="51276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B9B3A9-CAFC-45AD-942B-35CCB7887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334" y="1439771"/>
            <a:ext cx="5864298" cy="454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59447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 err="1">
                <a:latin typeface="나눔바른고딕OTF Light"/>
                <a:ea typeface="나눔바른고딕OTF Light"/>
              </a:rPr>
              <a:t>OnionShare</a:t>
            </a:r>
            <a:r>
              <a:rPr lang="en-US" altLang="ko-KR" sz="3200" dirty="0">
                <a:latin typeface="나눔바른고딕OTF Light"/>
                <a:ea typeface="나눔바른고딕OTF Light"/>
              </a:rPr>
              <a:t> </a:t>
            </a:r>
            <a:r>
              <a:rPr lang="ko-KR" altLang="en-US" sz="3200" dirty="0">
                <a:latin typeface="나눔바른고딕OTF Light"/>
                <a:ea typeface="나눔바른고딕OTF Light"/>
              </a:rPr>
              <a:t>추가 기능 계획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DA63B4-56F6-437D-96CE-CA21418EA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556792"/>
            <a:ext cx="6553348" cy="470496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05BBF54-9D7C-43EA-BC9E-8D4D9916CD9C}"/>
              </a:ext>
            </a:extLst>
          </p:cNvPr>
          <p:cNvSpPr/>
          <p:nvPr/>
        </p:nvSpPr>
        <p:spPr>
          <a:xfrm>
            <a:off x="6660232" y="1556792"/>
            <a:ext cx="432048" cy="36004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017FB9-21F5-46B7-A3DC-C9D056D955F4}"/>
              </a:ext>
            </a:extLst>
          </p:cNvPr>
          <p:cNvSpPr/>
          <p:nvPr/>
        </p:nvSpPr>
        <p:spPr>
          <a:xfrm>
            <a:off x="6948264" y="596240"/>
            <a:ext cx="4972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5533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8"/>
          <p:cNvSpPr txBox="1"/>
          <p:nvPr/>
        </p:nvSpPr>
        <p:spPr>
          <a:xfrm>
            <a:off x="899593" y="2852936"/>
            <a:ext cx="7128791" cy="364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pc="-150">
                <a:latin typeface="나눔바른고딕OTF Light"/>
                <a:ea typeface="나눔바른고딕OTF Light"/>
              </a:rPr>
              <a:t>웹 서버를 자체적으로 시작함으로 써 작동된다</a:t>
            </a:r>
            <a:r>
              <a:rPr lang="en-US" altLang="ko-KR" spc="-150">
                <a:latin typeface="나눔바른고딕OTF Light"/>
                <a:ea typeface="나눔바른고딕OTF Light"/>
              </a:rPr>
              <a:t>.</a:t>
            </a:r>
            <a:endParaRPr lang="ko-KR" altLang="en-US" spc="-150">
              <a:latin typeface="나눔바른고딕OTF Light"/>
              <a:ea typeface="나눔바른고딕OTF Light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9593" y="1909609"/>
            <a:ext cx="6768751" cy="367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>
                <a:latin typeface="나눔바른고딕OTF Light"/>
                <a:ea typeface="나눔바른고딕OTF Light"/>
              </a:rPr>
              <a:t>모든 크기의 파일을 안전하게 익명 </a:t>
            </a:r>
            <a:r>
              <a:rPr lang="ko-KR" altLang="en-US" spc="-150">
                <a:latin typeface="나눔바른고딕OTF Light"/>
                <a:ea typeface="나눔바른고딕OTF Light"/>
              </a:rPr>
              <a:t>공유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2416373" cy="5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나눔바른고딕OTF Light"/>
                <a:ea typeface="나눔바른고딕OTF Light"/>
              </a:rPr>
              <a:t>SW</a:t>
            </a:r>
            <a:r>
              <a:rPr lang="ko-KR" altLang="en-US" sz="3200">
                <a:latin typeface="나눔바른고딕OTF Light"/>
                <a:ea typeface="나눔바른고딕OTF Light"/>
              </a:rPr>
              <a:t>소개</a:t>
            </a:r>
          </a:p>
        </p:txBody>
      </p:sp>
      <p:sp>
        <p:nvSpPr>
          <p:cNvPr id="35" name="TextBox 18"/>
          <p:cNvSpPr txBox="1"/>
          <p:nvPr/>
        </p:nvSpPr>
        <p:spPr>
          <a:xfrm>
            <a:off x="467544" y="2348880"/>
            <a:ext cx="6768751" cy="363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pc="-150">
              <a:latin typeface="나눔바른고딕OTF Light"/>
              <a:ea typeface="나눔바른고딕OTF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9551" y="1484784"/>
            <a:ext cx="3384376" cy="36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1.</a:t>
            </a:r>
            <a:r>
              <a:rPr lang="ko-KR" altLang="en-US" b="1"/>
              <a:t> 총괄 기능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9534" y="2414416"/>
            <a:ext cx="6192695" cy="364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/>
              <a:t>2.</a:t>
            </a:r>
            <a:r>
              <a:rPr lang="ko-KR" altLang="en-US" b="1" dirty="0"/>
              <a:t> 별도의 서버 설치나 제</a:t>
            </a:r>
            <a:r>
              <a:rPr lang="en-US" altLang="ko-KR" b="1" dirty="0"/>
              <a:t>3</a:t>
            </a:r>
            <a:r>
              <a:rPr lang="ko-KR" altLang="en-US" b="1" dirty="0"/>
              <a:t>자의 파일 공유 서비스</a:t>
            </a:r>
          </a:p>
        </p:txBody>
      </p:sp>
      <p:sp>
        <p:nvSpPr>
          <p:cNvPr id="43" name="TextBox 18"/>
          <p:cNvSpPr txBox="1"/>
          <p:nvPr/>
        </p:nvSpPr>
        <p:spPr>
          <a:xfrm>
            <a:off x="899592" y="3356992"/>
            <a:ext cx="7920880" cy="366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>
                <a:latin typeface="나눔바른고딕OTF Light"/>
                <a:ea typeface="나눔바른고딕OTF Light"/>
              </a:rPr>
              <a:t>Tor Onion Service</a:t>
            </a:r>
            <a:r>
              <a:rPr lang="ko-KR" altLang="en-US" spc="-150">
                <a:latin typeface="나눔바른고딕OTF Light"/>
                <a:ea typeface="나눔바른고딕OTF Light"/>
              </a:rPr>
              <a:t>를 통해 파일에 접근하고</a:t>
            </a:r>
            <a:r>
              <a:rPr lang="en-US" altLang="ko-KR" spc="-150">
                <a:latin typeface="나눔바른고딕OTF Light"/>
                <a:ea typeface="나눔바른고딕OTF Light"/>
              </a:rPr>
              <a:t>,</a:t>
            </a:r>
            <a:r>
              <a:rPr lang="ko-KR" altLang="en-US" spc="-150">
                <a:latin typeface="나눔바른고딕OTF Light"/>
                <a:ea typeface="나눔바른고딕OTF Light"/>
              </a:rPr>
              <a:t> 예측할 수 없는 </a:t>
            </a:r>
            <a:r>
              <a:rPr lang="en-US" altLang="ko-KR" spc="-150">
                <a:latin typeface="나눔바른고딕OTF Light"/>
                <a:ea typeface="나눔바른고딕OTF Light"/>
              </a:rPr>
              <a:t>URL</a:t>
            </a:r>
            <a:r>
              <a:rPr lang="ko-KR" altLang="en-US" spc="-150">
                <a:latin typeface="나눔바른고딕OTF Light"/>
                <a:ea typeface="나눔바른고딕OTF Light"/>
              </a:rPr>
              <a:t> 생성하여 작동된다</a:t>
            </a:r>
            <a:r>
              <a:rPr lang="en-US" altLang="ko-KR" spc="-150">
                <a:latin typeface="나눔바른고딕OTF Light"/>
                <a:ea typeface="나눔바른고딕OTF Light"/>
              </a:rPr>
              <a:t>.</a:t>
            </a:r>
          </a:p>
        </p:txBody>
      </p:sp>
      <p:sp>
        <p:nvSpPr>
          <p:cNvPr id="45" name="TextBox 18"/>
          <p:cNvSpPr txBox="1"/>
          <p:nvPr/>
        </p:nvSpPr>
        <p:spPr>
          <a:xfrm>
            <a:off x="1043608" y="3950558"/>
            <a:ext cx="7920880" cy="414546"/>
          </a:xfrm>
          <a:prstGeom prst="rect">
            <a:avLst/>
          </a:prstGeom>
          <a:solidFill>
            <a:schemeClr val="lt1"/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buClr>
                <a:srgbClr val="0000FF"/>
              </a:buClr>
              <a:buNone/>
              <a:defRPr/>
            </a:pPr>
            <a:r>
              <a:rPr lang="ko-KR" altLang="en-US" sz="2100" b="1" spc="-150">
                <a:solidFill>
                  <a:schemeClr val="dk1"/>
                </a:solidFill>
                <a:latin typeface="나눔바른고딕OTF Light"/>
                <a:ea typeface="나눔바른고딕OTF Light"/>
              </a:rPr>
              <a:t>사용자는 파일 다운로드 시 </a:t>
            </a:r>
            <a:r>
              <a:rPr lang="en-US" altLang="ko-KR" sz="2100" b="1" spc="-150">
                <a:solidFill>
                  <a:schemeClr val="dk1"/>
                </a:solidFill>
                <a:latin typeface="나눔바른고딕OTF Light"/>
                <a:ea typeface="나눔바른고딕OTF Light"/>
              </a:rPr>
              <a:t>Tor Browser</a:t>
            </a:r>
            <a:r>
              <a:rPr lang="ko-KR" altLang="en-US" sz="2100" b="1" spc="-150">
                <a:solidFill>
                  <a:schemeClr val="dk1"/>
                </a:solidFill>
                <a:latin typeface="나눔바른고딕OTF Light"/>
                <a:ea typeface="나눔바른고딕OTF Light"/>
              </a:rPr>
              <a:t>에서 </a:t>
            </a:r>
            <a:r>
              <a:rPr lang="en-US" altLang="ko-KR" sz="2100" b="1" spc="-150">
                <a:solidFill>
                  <a:schemeClr val="dk1"/>
                </a:solidFill>
                <a:latin typeface="나눔바른고딕OTF Light"/>
                <a:ea typeface="나눔바른고딕OTF Light"/>
              </a:rPr>
              <a:t>URL</a:t>
            </a:r>
            <a:r>
              <a:rPr lang="ko-KR" altLang="en-US" sz="2100" b="1" spc="-150">
                <a:solidFill>
                  <a:schemeClr val="dk1"/>
                </a:solidFill>
                <a:latin typeface="나눔바른고딕OTF Light"/>
                <a:ea typeface="나눔바른고딕OTF Light"/>
              </a:rPr>
              <a:t> 열기만 하면 됨</a:t>
            </a:r>
            <a:endParaRPr lang="ko-KR" altLang="en-US" sz="2100" b="1" spc="-150">
              <a:solidFill>
                <a:schemeClr val="dk1"/>
              </a:solidFill>
              <a:latin typeface="나눔바른고딕OTF Light"/>
            </a:endParaRPr>
          </a:p>
        </p:txBody>
      </p:sp>
      <p:sp>
        <p:nvSpPr>
          <p:cNvPr id="47" name="화살표: 오른쪽 46"/>
          <p:cNvSpPr/>
          <p:nvPr/>
        </p:nvSpPr>
        <p:spPr>
          <a:xfrm>
            <a:off x="539552" y="3933056"/>
            <a:ext cx="432048" cy="43204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724128" y="2367216"/>
            <a:ext cx="1368152" cy="413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>
                <a:solidFill>
                  <a:srgbClr val="FF0000"/>
                </a:solidFill>
              </a:rPr>
              <a:t>불필요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10643"/>
              </p:ext>
            </p:extLst>
          </p:nvPr>
        </p:nvGraphicFramePr>
        <p:xfrm>
          <a:off x="546100" y="1556792"/>
          <a:ext cx="8055240" cy="4896537"/>
        </p:xfrm>
        <a:graphic>
          <a:graphicData uri="http://schemas.openxmlformats.org/drawingml/2006/table">
            <a:tbl>
              <a:tblPr firstRow="1" bandRow="1"/>
              <a:tblGrid>
                <a:gridCol w="353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1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15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5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79306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구   분</a:t>
                      </a:r>
                    </a:p>
                  </a:txBody>
                  <a:tcPr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작업 이름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기간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시작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날짜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b="1" i="0" u="none" strike="noStrike" spc="-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완료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600" b="1" i="0" u="none" strike="noStrike" spc="-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날짜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완료 유무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33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</a:p>
                  </a:txBody>
                  <a:tcPr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프로그램 기능 분석 및 검토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총괄적 기능 분석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10월 25일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7일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3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총괄적 기능 검토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8일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11일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3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발표 준비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PPT 작성 및 발표 준비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12일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13일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33">
                <a:tc row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프로그램 기능 분석 및 검토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세부적 기능 분석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14일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20일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3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세부적 기능 검토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21일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25일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O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63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추가 기능 아이디어 토의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21일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25일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O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63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발표 준비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PPT 작성 및 발표 준비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26일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27일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O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633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프로그램 기능 추가 및 검토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공개SW 추가 세부적 기능 토의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28일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11월 30일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63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공개SW 추가 세부적 기능 추가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12월 1일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12월 9일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5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</a:p>
                  </a:txBody>
                  <a:tcPr anchor="ctr">
                    <a:lnL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발표 준비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PPT 작성 및 발표 준비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12월 10일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12월 11일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524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7A7A102-42A2-482A-B4E2-E4958E1CC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" y="245752"/>
            <a:ext cx="4389873" cy="47549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D5313C-37D0-4FA0-AFAC-F412285A9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713" y="116632"/>
            <a:ext cx="4628287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17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99717" y="2348880"/>
            <a:ext cx="4144566" cy="161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0000">
                <a:latin typeface="나눔바른고딕OTF Light"/>
                <a:ea typeface="나눔바른고딕OTF Light"/>
              </a:rPr>
              <a:t>Q &amp; 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4288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 err="1">
                <a:latin typeface="나눔바른고딕OTF Light"/>
                <a:ea typeface="나눔바른고딕OTF Light"/>
              </a:rPr>
              <a:t>OnionShare</a:t>
            </a:r>
            <a:r>
              <a:rPr lang="ko-KR" altLang="en-US" sz="3200" dirty="0">
                <a:latin typeface="나눔바른고딕OTF Light"/>
                <a:ea typeface="나눔바른고딕OTF Light"/>
              </a:rPr>
              <a:t>의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3A4F8-E2BE-4D77-8C99-42B30E7C956B}"/>
              </a:ext>
            </a:extLst>
          </p:cNvPr>
          <p:cNvSpPr txBox="1"/>
          <p:nvPr/>
        </p:nvSpPr>
        <p:spPr>
          <a:xfrm>
            <a:off x="3707904" y="220486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install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AA2DBA-A674-42BF-B028-DE2AAD1A69AF}"/>
              </a:ext>
            </a:extLst>
          </p:cNvPr>
          <p:cNvSpPr txBox="1"/>
          <p:nvPr/>
        </p:nvSpPr>
        <p:spPr>
          <a:xfrm>
            <a:off x="3707904" y="313335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OnionShare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4FA1DD-7209-49C7-9894-BE0D1F350660}"/>
              </a:ext>
            </a:extLst>
          </p:cNvPr>
          <p:cNvSpPr txBox="1"/>
          <p:nvPr/>
        </p:nvSpPr>
        <p:spPr>
          <a:xfrm>
            <a:off x="3491880" y="406183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OnionShare_GUI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324FCE-C0DB-4AC6-96C4-7B93AA58655D}"/>
              </a:ext>
            </a:extLst>
          </p:cNvPr>
          <p:cNvSpPr txBox="1"/>
          <p:nvPr/>
        </p:nvSpPr>
        <p:spPr>
          <a:xfrm>
            <a:off x="3491880" y="506827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94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2456" y="1162891"/>
            <a:ext cx="62097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latin typeface="나눔바른고딕OTF Light"/>
                <a:ea typeface="나눔바른고딕OTF Light"/>
              </a:rPr>
              <a:t>Install – </a:t>
            </a:r>
            <a:r>
              <a:rPr lang="en-US" altLang="ko-KR" sz="3200" dirty="0" err="1">
                <a:latin typeface="나눔바른고딕OTF Light"/>
                <a:ea typeface="나눔바른고딕OTF Light"/>
              </a:rPr>
              <a:t>OnionShare</a:t>
            </a:r>
            <a:r>
              <a:rPr lang="en-US" altLang="ko-KR" sz="3200" dirty="0">
                <a:latin typeface="나눔바른고딕OTF Light"/>
                <a:ea typeface="나눔바른고딕OTF Light"/>
              </a:rPr>
              <a:t> </a:t>
            </a:r>
            <a:r>
              <a:rPr lang="ko-KR" altLang="en-US" sz="3200" dirty="0">
                <a:latin typeface="나눔바른고딕OTF Light"/>
                <a:ea typeface="나눔바른고딕OTF Light"/>
              </a:rPr>
              <a:t>설치</a:t>
            </a:r>
          </a:p>
        </p:txBody>
      </p:sp>
      <p:pic>
        <p:nvPicPr>
          <p:cNvPr id="41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9640" y="2815204"/>
            <a:ext cx="504056" cy="504056"/>
          </a:xfrm>
          <a:prstGeom prst="rect">
            <a:avLst/>
          </a:prstGeom>
        </p:spPr>
      </p:pic>
      <p:pic>
        <p:nvPicPr>
          <p:cNvPr id="45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5926" y="3391268"/>
            <a:ext cx="504056" cy="504056"/>
          </a:xfrm>
          <a:prstGeom prst="rect">
            <a:avLst/>
          </a:prstGeom>
        </p:spPr>
      </p:pic>
      <p:pic>
        <p:nvPicPr>
          <p:cNvPr id="46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5926" y="3992482"/>
            <a:ext cx="504056" cy="504056"/>
          </a:xfrm>
          <a:prstGeom prst="rect">
            <a:avLst/>
          </a:prstGeom>
        </p:spPr>
      </p:pic>
      <p:pic>
        <p:nvPicPr>
          <p:cNvPr id="47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5926" y="4640554"/>
            <a:ext cx="504056" cy="504056"/>
          </a:xfrm>
          <a:prstGeom prst="rect">
            <a:avLst/>
          </a:prstGeom>
        </p:spPr>
      </p:pic>
      <p:pic>
        <p:nvPicPr>
          <p:cNvPr id="49" name="그래픽 2" descr="열린 폴더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64408" y="1700808"/>
            <a:ext cx="576064" cy="576064"/>
          </a:xfrm>
          <a:prstGeom prst="rect">
            <a:avLst/>
          </a:prstGeom>
        </p:spPr>
      </p:pic>
      <p:pic>
        <p:nvPicPr>
          <p:cNvPr id="50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49461" y="2971803"/>
            <a:ext cx="504056" cy="504056"/>
          </a:xfrm>
          <a:prstGeom prst="rect">
            <a:avLst/>
          </a:prstGeom>
        </p:spPr>
      </p:pic>
      <p:pic>
        <p:nvPicPr>
          <p:cNvPr id="51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49461" y="3619875"/>
            <a:ext cx="504056" cy="504056"/>
          </a:xfrm>
          <a:prstGeom prst="rect">
            <a:avLst/>
          </a:prstGeom>
        </p:spPr>
      </p:pic>
      <p:pic>
        <p:nvPicPr>
          <p:cNvPr id="52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49461" y="4221088"/>
            <a:ext cx="504056" cy="504056"/>
          </a:xfrm>
          <a:prstGeom prst="rect">
            <a:avLst/>
          </a:prstGeom>
        </p:spPr>
      </p:pic>
      <p:sp>
        <p:nvSpPr>
          <p:cNvPr id="53" name="TextBox 5"/>
          <p:cNvSpPr txBox="1"/>
          <p:nvPr/>
        </p:nvSpPr>
        <p:spPr>
          <a:xfrm>
            <a:off x="4523539" y="2286669"/>
            <a:ext cx="9845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licenses</a:t>
            </a:r>
          </a:p>
        </p:txBody>
      </p:sp>
      <p:sp>
        <p:nvSpPr>
          <p:cNvPr id="57" name="TextBox 5"/>
          <p:cNvSpPr txBox="1"/>
          <p:nvPr/>
        </p:nvSpPr>
        <p:spPr>
          <a:xfrm>
            <a:off x="1081990" y="3489259"/>
            <a:ext cx="24864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rgbClr val="FF0000"/>
                </a:solidFill>
              </a:rPr>
              <a:t>Check_lacked_trans.py</a:t>
            </a:r>
          </a:p>
        </p:txBody>
      </p:sp>
      <p:sp>
        <p:nvSpPr>
          <p:cNvPr id="58" name="TextBox 5"/>
          <p:cNvSpPr txBox="1"/>
          <p:nvPr/>
        </p:nvSpPr>
        <p:spPr>
          <a:xfrm>
            <a:off x="1081990" y="4128917"/>
            <a:ext cx="165539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Get-tor-osx.py</a:t>
            </a:r>
          </a:p>
        </p:txBody>
      </p:sp>
      <p:sp>
        <p:nvSpPr>
          <p:cNvPr id="59" name="TextBox 5"/>
          <p:cNvSpPr txBox="1"/>
          <p:nvPr/>
        </p:nvSpPr>
        <p:spPr>
          <a:xfrm>
            <a:off x="1081990" y="4777500"/>
            <a:ext cx="22164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Get-tor-windows.py</a:t>
            </a:r>
          </a:p>
        </p:txBody>
      </p:sp>
      <p:sp>
        <p:nvSpPr>
          <p:cNvPr id="61" name="TextBox 5"/>
          <p:cNvSpPr txBox="1"/>
          <p:nvPr/>
        </p:nvSpPr>
        <p:spPr>
          <a:xfrm>
            <a:off x="1075704" y="2949928"/>
            <a:ext cx="258590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rgbClr val="FF0000"/>
                </a:solidFill>
              </a:rPr>
              <a:t>Onionshare-nautilus.py</a:t>
            </a:r>
          </a:p>
        </p:txBody>
      </p:sp>
      <p:sp>
        <p:nvSpPr>
          <p:cNvPr id="62" name="TextBox 5"/>
          <p:cNvSpPr txBox="1"/>
          <p:nvPr/>
        </p:nvSpPr>
        <p:spPr>
          <a:xfrm>
            <a:off x="5297533" y="3068960"/>
            <a:ext cx="19405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Licence-obfs4.txt</a:t>
            </a:r>
          </a:p>
        </p:txBody>
      </p:sp>
      <p:sp>
        <p:nvSpPr>
          <p:cNvPr id="63" name="TextBox 5"/>
          <p:cNvSpPr txBox="1"/>
          <p:nvPr/>
        </p:nvSpPr>
        <p:spPr>
          <a:xfrm>
            <a:off x="5297533" y="3717032"/>
            <a:ext cx="25188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Licence-onionshare.txt</a:t>
            </a:r>
          </a:p>
        </p:txBody>
      </p:sp>
      <p:sp>
        <p:nvSpPr>
          <p:cNvPr id="64" name="TextBox 5"/>
          <p:cNvSpPr txBox="1"/>
          <p:nvPr/>
        </p:nvSpPr>
        <p:spPr>
          <a:xfrm>
            <a:off x="5297533" y="4293096"/>
            <a:ext cx="16338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License-tor.txt</a:t>
            </a:r>
          </a:p>
        </p:txBody>
      </p:sp>
      <p:pic>
        <p:nvPicPr>
          <p:cNvPr id="65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44008" y="4797152"/>
            <a:ext cx="504056" cy="504056"/>
          </a:xfrm>
          <a:prstGeom prst="rect">
            <a:avLst/>
          </a:prstGeom>
        </p:spPr>
      </p:pic>
      <p:sp>
        <p:nvSpPr>
          <p:cNvPr id="66" name="TextBox 5"/>
          <p:cNvSpPr txBox="1"/>
          <p:nvPr/>
        </p:nvSpPr>
        <p:spPr>
          <a:xfrm>
            <a:off x="5292080" y="4869160"/>
            <a:ext cx="1733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Readme.txt</a:t>
            </a:r>
          </a:p>
        </p:txBody>
      </p:sp>
      <p:pic>
        <p:nvPicPr>
          <p:cNvPr id="29" name="그래픽 2" descr="열린 폴더">
            <a:extLst>
              <a:ext uri="{FF2B5EF4-FFF2-40B4-BE49-F238E27FC236}">
                <a16:creationId xmlns:a16="http://schemas.microsoft.com/office/drawing/2014/main" id="{5A3FA526-A25F-484F-BAF0-4F70064C6D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6491" y="1711157"/>
            <a:ext cx="576064" cy="576064"/>
          </a:xfrm>
          <a:prstGeom prst="rect">
            <a:avLst/>
          </a:prstGeom>
        </p:spPr>
      </p:pic>
      <p:sp>
        <p:nvSpPr>
          <p:cNvPr id="30" name="TextBox 5">
            <a:extLst>
              <a:ext uri="{FF2B5EF4-FFF2-40B4-BE49-F238E27FC236}">
                <a16:creationId xmlns:a16="http://schemas.microsoft.com/office/drawing/2014/main" id="{90B3A1E9-44AA-4E8A-899D-6380F27285DE}"/>
              </a:ext>
            </a:extLst>
          </p:cNvPr>
          <p:cNvSpPr txBox="1"/>
          <p:nvPr/>
        </p:nvSpPr>
        <p:spPr>
          <a:xfrm>
            <a:off x="505622" y="2297018"/>
            <a:ext cx="7393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 err="1"/>
              <a:t>sripts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8736A-0703-4460-BE89-E39DACB4F4DF}"/>
              </a:ext>
            </a:extLst>
          </p:cNvPr>
          <p:cNvSpPr txBox="1"/>
          <p:nvPr/>
        </p:nvSpPr>
        <p:spPr>
          <a:xfrm>
            <a:off x="5534318" y="1884131"/>
            <a:ext cx="306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OnionShare</a:t>
            </a:r>
            <a:r>
              <a:rPr lang="ko-KR" altLang="en-US" dirty="0"/>
              <a:t>에 포함된 타사 소프트웨어 라이선스 포함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1665" y="1556792"/>
            <a:ext cx="8220670" cy="299921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75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1.</a:t>
            </a:r>
            <a:r>
              <a:rPr lang="ko-KR" altLang="en-US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총 </a:t>
            </a:r>
            <a:r>
              <a:rPr lang="ko-KR" altLang="en-US" b="1" dirty="0" err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괄</a:t>
            </a:r>
            <a:endParaRPr lang="ko-KR" altLang="en-US" b="1" dirty="0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75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</a:t>
            </a:r>
            <a:r>
              <a:rPr lang="en-US" altLang="ko-KR" dirty="0" err="1">
                <a:latin typeface="나눔바른고딕OTF Light"/>
                <a:ea typeface="나눔바른고딕OTF Light"/>
              </a:rPr>
              <a:t>Nautiluse</a:t>
            </a:r>
            <a:r>
              <a:rPr lang="en-US" altLang="ko-KR" dirty="0">
                <a:latin typeface="나눔바른고딕OTF Light"/>
                <a:ea typeface="나눔바른고딕OTF Light"/>
              </a:rPr>
              <a:t> </a:t>
            </a:r>
            <a:r>
              <a:rPr lang="ko-KR" altLang="en-US" dirty="0">
                <a:latin typeface="나눔바른고딕OTF Light"/>
                <a:ea typeface="나눔바른고딕OTF Light"/>
              </a:rPr>
              <a:t>파일 관리자로 파일을 관리</a:t>
            </a:r>
            <a:r>
              <a:rPr lang="en-US" altLang="ko-KR" dirty="0">
                <a:latin typeface="나눔바른고딕OTF Light"/>
                <a:ea typeface="나눔바른고딕OTF Light"/>
              </a:rPr>
              <a:t>.</a:t>
            </a:r>
            <a:endParaRPr lang="ko-KR" altLang="en-US" dirty="0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0">
              <a:lnSpc>
                <a:spcPct val="175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2.</a:t>
            </a:r>
            <a:r>
              <a:rPr lang="ko-KR" altLang="en-US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대략적인 기능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ko-KR" altLang="en-US" spc="-150" dirty="0">
                <a:latin typeface="나눔바른고딕OTF Light"/>
                <a:ea typeface="나눔바른고딕OTF Light"/>
              </a:rPr>
              <a:t>설치 전에 기본 셋팅들을 체크</a:t>
            </a:r>
            <a:endParaRPr lang="en-US" altLang="ko-KR" spc="-150" dirty="0">
              <a:latin typeface="나눔바른고딕OTF Light"/>
              <a:ea typeface="나눔바른고딕OTF Light"/>
            </a:endParaRP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en-US" altLang="ko-KR" spc="-150" dirty="0" err="1">
                <a:latin typeface="나눔바른고딕OTF Light"/>
                <a:ea typeface="나눔바른고딕OTF Light"/>
              </a:rPr>
              <a:t>url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 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경로 반환</a:t>
            </a:r>
            <a:endParaRPr lang="en-US" altLang="ko-KR" spc="-150" dirty="0">
              <a:latin typeface="나눔바른고딕OTF Light"/>
              <a:ea typeface="나눔바른고딕OTF Light"/>
            </a:endParaRP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ko-KR" altLang="en-US" spc="-150" dirty="0">
                <a:latin typeface="나눔바른고딕OTF Light"/>
                <a:ea typeface="나눔바른고딕OTF Light"/>
              </a:rPr>
              <a:t>경로를 병합하여 새 경로를 생성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, 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프로세스 생성 및 관리</a:t>
            </a:r>
            <a:endParaRPr lang="en-US" altLang="ko-KR" spc="-150" dirty="0">
              <a:latin typeface="나눔바른고딕OTF Light"/>
              <a:ea typeface="나눔바른고딕OTF Light"/>
            </a:endParaRP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endParaRPr lang="ko-KR" altLang="en-US" dirty="0"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7600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rgbClr val="FF0000"/>
                </a:solidFill>
              </a:rPr>
              <a:t>Onionshare-nautilus.py</a:t>
            </a:r>
          </a:p>
        </p:txBody>
      </p:sp>
    </p:spTree>
    <p:extLst>
      <p:ext uri="{BB962C8B-B14F-4D97-AF65-F5344CB8AC3E}">
        <p14:creationId xmlns:p14="http://schemas.microsoft.com/office/powerpoint/2010/main" val="128045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1665" y="1556792"/>
            <a:ext cx="8220670" cy="26252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lvl="0" indent="-342900">
              <a:lnSpc>
                <a:spcPct val="175000"/>
              </a:lnSpc>
              <a:buAutoNum type="arabicPeriod"/>
              <a:defRPr/>
            </a:pPr>
            <a:r>
              <a:rPr lang="ko-KR" altLang="en-US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총 </a:t>
            </a:r>
            <a:r>
              <a:rPr lang="ko-KR" altLang="en-US" b="1" dirty="0" err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괄</a:t>
            </a:r>
            <a:endParaRPr lang="en-US" altLang="ko-KR" b="1" dirty="0">
              <a:solidFill>
                <a:schemeClr val="tx1"/>
              </a:solidFill>
              <a:latin typeface="나눔바른고딕OTF Light"/>
              <a:ea typeface="나눔바른고딕OTF Light"/>
            </a:endParaRPr>
          </a:p>
          <a:p>
            <a:pPr lvl="1">
              <a:lnSpc>
                <a:spcPct val="175000"/>
              </a:lnSpc>
              <a:defRPr/>
            </a:pPr>
            <a:r>
              <a:rPr lang="en-US" altLang="ko-KR" dirty="0">
                <a:latin typeface="나눔바른고딕OTF Light"/>
                <a:ea typeface="나눔바른고딕OTF Light"/>
              </a:rPr>
              <a:t>Translation key</a:t>
            </a:r>
            <a:r>
              <a:rPr lang="ko-KR" altLang="en-US" dirty="0">
                <a:latin typeface="나눔바른고딕OTF Light"/>
                <a:ea typeface="나눔바른고딕OTF Light"/>
              </a:rPr>
              <a:t>를 불러와서 비교하여 경로를 생성함</a:t>
            </a:r>
            <a:r>
              <a:rPr lang="en-US" altLang="ko-KR" dirty="0">
                <a:latin typeface="나눔바른고딕OTF Light"/>
                <a:ea typeface="나눔바른고딕OTF Light"/>
              </a:rPr>
              <a:t>.</a:t>
            </a:r>
          </a:p>
          <a:p>
            <a:pPr marL="342900" lvl="0" indent="-342900">
              <a:lnSpc>
                <a:spcPct val="175000"/>
              </a:lnSpc>
              <a:buAutoNum type="arabicPeriod"/>
              <a:defRPr/>
            </a:pPr>
            <a:r>
              <a:rPr lang="en-US" altLang="ko-KR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2.</a:t>
            </a:r>
            <a:r>
              <a:rPr lang="ko-KR" altLang="en-US" b="1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대략적인 기능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en-US" altLang="ko-KR" spc="-150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.</a:t>
            </a:r>
            <a:r>
              <a:rPr lang="en-US" altLang="ko-KR" spc="-150" dirty="0" err="1">
                <a:latin typeface="나눔바른고딕OTF Light"/>
                <a:ea typeface="나눔바른고딕OTF Light"/>
              </a:rPr>
              <a:t>py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 또는 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.html 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파일에서 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‘</a:t>
            </a:r>
            <a:r>
              <a:rPr lang="en-US" altLang="ko-KR" spc="-150" dirty="0" err="1">
                <a:latin typeface="나눔바른고딕OTF Light"/>
                <a:ea typeface="나눔바른고딕OTF Light"/>
              </a:rPr>
              <a:t>strings.translation_key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’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와 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‘strings_(‘</a:t>
            </a:r>
            <a:r>
              <a:rPr lang="en-US" altLang="ko-KR" spc="-150" dirty="0" err="1">
                <a:latin typeface="나눔바른고딕OTF Light"/>
                <a:ea typeface="나눔바른고딕OTF Light"/>
              </a:rPr>
              <a:t>translation_key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’)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를 검색</a:t>
            </a:r>
            <a:endParaRPr lang="en-US" altLang="ko-KR" spc="-150" dirty="0">
              <a:latin typeface="나눔바른고딕OTF Light"/>
              <a:ea typeface="나눔바른고딕OTF Light"/>
            </a:endParaRP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en-US" altLang="ko-KR" spc="-150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Locale / *.json</a:t>
            </a:r>
            <a:r>
              <a:rPr lang="ko-KR" altLang="en-US" spc="-150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에서 </a:t>
            </a:r>
            <a:r>
              <a:rPr lang="en-US" altLang="ko-KR" spc="-150" dirty="0" err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trainslation</a:t>
            </a:r>
            <a:r>
              <a:rPr lang="en-US" altLang="ko-KR" spc="-150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key</a:t>
            </a:r>
            <a:r>
              <a:rPr lang="ko-KR" altLang="en-US" spc="-150" dirty="0">
                <a:solidFill>
                  <a:schemeClr val="tx1"/>
                </a:solidFill>
                <a:latin typeface="나눔바른고딕OTF Light"/>
                <a:ea typeface="나눔바른고딕OTF Light"/>
              </a:rPr>
              <a:t>를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 </a:t>
            </a:r>
            <a:r>
              <a:rPr lang="ko-KR" altLang="en-US" spc="-150" dirty="0">
                <a:latin typeface="나눔바른고딕OTF Light"/>
                <a:ea typeface="나눔바른고딕OTF Light"/>
              </a:rPr>
              <a:t>불러옴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</a:p>
          <a:p>
            <a:pPr marL="742950" lvl="1" indent="-285750">
              <a:lnSpc>
                <a:spcPct val="135000"/>
              </a:lnSpc>
              <a:buFontTx/>
              <a:buChar char="★"/>
              <a:defRPr/>
            </a:pPr>
            <a:r>
              <a:rPr lang="ko-KR" altLang="en-US" spc="-150" dirty="0">
                <a:latin typeface="나눔바른고딕OTF Light"/>
                <a:ea typeface="나눔바른고딕OTF Light"/>
              </a:rPr>
              <a:t>첫번째와 두번째를 비교함</a:t>
            </a:r>
            <a:r>
              <a:rPr lang="en-US" altLang="ko-KR" spc="-150" dirty="0">
                <a:latin typeface="나눔바른고딕OTF Light"/>
                <a:ea typeface="나눔바른고딕OTF Light"/>
              </a:rPr>
              <a:t>.</a:t>
            </a:r>
            <a:endParaRPr lang="en-US" altLang="ko-KR" spc="-150" dirty="0"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7600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rgbClr val="FF0000"/>
                </a:solidFill>
              </a:rPr>
              <a:t>Check_lacked_trans.py</a:t>
            </a:r>
          </a:p>
        </p:txBody>
      </p:sp>
    </p:spTree>
    <p:extLst>
      <p:ext uri="{BB962C8B-B14F-4D97-AF65-F5344CB8AC3E}">
        <p14:creationId xmlns:p14="http://schemas.microsoft.com/office/powerpoint/2010/main" val="43966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908720"/>
            <a:ext cx="709689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 err="1">
                <a:latin typeface="나눔바른고딕OTF Light"/>
                <a:ea typeface="나눔바른고딕OTF Light"/>
              </a:rPr>
              <a:t>OnionShare</a:t>
            </a:r>
            <a:r>
              <a:rPr lang="en-US" altLang="ko-KR" sz="3200" dirty="0">
                <a:latin typeface="나눔바른고딕OTF Light"/>
                <a:ea typeface="나눔바른고딕OTF Light"/>
              </a:rPr>
              <a:t> – </a:t>
            </a:r>
            <a:r>
              <a:rPr lang="ko-KR" altLang="en-US" sz="3200" dirty="0">
                <a:latin typeface="나눔바른고딕OTF Light"/>
                <a:ea typeface="나눔바른고딕OTF Light"/>
              </a:rPr>
              <a:t>이 프로그램의 주요한 소스가 들어있는 폴더</a:t>
            </a:r>
          </a:p>
        </p:txBody>
      </p:sp>
      <p:pic>
        <p:nvPicPr>
          <p:cNvPr id="41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536" y="2060848"/>
            <a:ext cx="504056" cy="504056"/>
          </a:xfrm>
          <a:prstGeom prst="rect">
            <a:avLst/>
          </a:prstGeom>
        </p:spPr>
      </p:pic>
      <p:pic>
        <p:nvPicPr>
          <p:cNvPr id="42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536" y="2708920"/>
            <a:ext cx="504056" cy="504056"/>
          </a:xfrm>
          <a:prstGeom prst="rect">
            <a:avLst/>
          </a:prstGeom>
        </p:spPr>
      </p:pic>
      <p:pic>
        <p:nvPicPr>
          <p:cNvPr id="43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536" y="3356992"/>
            <a:ext cx="504056" cy="504056"/>
          </a:xfrm>
          <a:prstGeom prst="rect">
            <a:avLst/>
          </a:prstGeom>
        </p:spPr>
      </p:pic>
      <p:pic>
        <p:nvPicPr>
          <p:cNvPr id="44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536" y="3958205"/>
            <a:ext cx="504056" cy="504056"/>
          </a:xfrm>
          <a:prstGeom prst="rect">
            <a:avLst/>
          </a:prstGeom>
        </p:spPr>
      </p:pic>
      <p:pic>
        <p:nvPicPr>
          <p:cNvPr id="45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536" y="4627986"/>
            <a:ext cx="504056" cy="504056"/>
          </a:xfrm>
          <a:prstGeom prst="rect">
            <a:avLst/>
          </a:prstGeom>
        </p:spPr>
      </p:pic>
      <p:pic>
        <p:nvPicPr>
          <p:cNvPr id="46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536" y="5229200"/>
            <a:ext cx="504056" cy="504056"/>
          </a:xfrm>
          <a:prstGeom prst="rect">
            <a:avLst/>
          </a:prstGeom>
        </p:spPr>
      </p:pic>
      <p:pic>
        <p:nvPicPr>
          <p:cNvPr id="47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536" y="5877272"/>
            <a:ext cx="504056" cy="504056"/>
          </a:xfrm>
          <a:prstGeom prst="rect">
            <a:avLst/>
          </a:prstGeom>
        </p:spPr>
      </p:pic>
      <p:pic>
        <p:nvPicPr>
          <p:cNvPr id="49" name="그래픽 2" descr="열린 폴더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48064" y="2852936"/>
            <a:ext cx="576064" cy="576064"/>
          </a:xfrm>
          <a:prstGeom prst="rect">
            <a:avLst/>
          </a:prstGeom>
        </p:spPr>
      </p:pic>
      <p:pic>
        <p:nvPicPr>
          <p:cNvPr id="50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2200" y="2251723"/>
            <a:ext cx="504056" cy="504056"/>
          </a:xfrm>
          <a:prstGeom prst="rect">
            <a:avLst/>
          </a:prstGeom>
        </p:spPr>
      </p:pic>
      <p:pic>
        <p:nvPicPr>
          <p:cNvPr id="51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2200" y="2899795"/>
            <a:ext cx="504056" cy="504056"/>
          </a:xfrm>
          <a:prstGeom prst="rect">
            <a:avLst/>
          </a:prstGeom>
        </p:spPr>
      </p:pic>
      <p:pic>
        <p:nvPicPr>
          <p:cNvPr id="52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2200" y="3501008"/>
            <a:ext cx="504056" cy="504056"/>
          </a:xfrm>
          <a:prstGeom prst="rect">
            <a:avLst/>
          </a:prstGeom>
        </p:spPr>
      </p:pic>
      <p:sp>
        <p:nvSpPr>
          <p:cNvPr id="53" name="TextBox 5"/>
          <p:cNvSpPr txBox="1"/>
          <p:nvPr/>
        </p:nvSpPr>
        <p:spPr>
          <a:xfrm>
            <a:off x="4788024" y="3501008"/>
            <a:ext cx="1350650" cy="3592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Web folder</a:t>
            </a:r>
          </a:p>
        </p:txBody>
      </p:sp>
      <p:sp>
        <p:nvSpPr>
          <p:cNvPr id="54" name="TextBox 5"/>
          <p:cNvSpPr txBox="1"/>
          <p:nvPr/>
        </p:nvSpPr>
        <p:spPr>
          <a:xfrm>
            <a:off x="971600" y="2780928"/>
            <a:ext cx="140889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common.py</a:t>
            </a:r>
          </a:p>
        </p:txBody>
      </p:sp>
      <p:sp>
        <p:nvSpPr>
          <p:cNvPr id="55" name="TextBox 5"/>
          <p:cNvSpPr txBox="1"/>
          <p:nvPr/>
        </p:nvSpPr>
        <p:spPr>
          <a:xfrm>
            <a:off x="971600" y="3491716"/>
            <a:ext cx="1085041" cy="3590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onion.py</a:t>
            </a:r>
          </a:p>
        </p:txBody>
      </p:sp>
      <p:sp>
        <p:nvSpPr>
          <p:cNvPr id="56" name="TextBox 5"/>
          <p:cNvSpPr txBox="1"/>
          <p:nvPr/>
        </p:nvSpPr>
        <p:spPr>
          <a:xfrm>
            <a:off x="971600" y="4067780"/>
            <a:ext cx="140889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onionkey.py</a:t>
            </a:r>
          </a:p>
        </p:txBody>
      </p:sp>
      <p:sp>
        <p:nvSpPr>
          <p:cNvPr id="57" name="TextBox 5"/>
          <p:cNvSpPr txBox="1"/>
          <p:nvPr/>
        </p:nvSpPr>
        <p:spPr>
          <a:xfrm>
            <a:off x="971600" y="4725977"/>
            <a:ext cx="16401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rgbClr val="FF0000"/>
                </a:solidFill>
              </a:rPr>
              <a:t>onionshare.py</a:t>
            </a:r>
          </a:p>
        </p:txBody>
      </p:sp>
      <p:sp>
        <p:nvSpPr>
          <p:cNvPr id="58" name="TextBox 5"/>
          <p:cNvSpPr txBox="1"/>
          <p:nvPr/>
        </p:nvSpPr>
        <p:spPr>
          <a:xfrm>
            <a:off x="971600" y="5365635"/>
            <a:ext cx="1294591" cy="3676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settings.py</a:t>
            </a:r>
          </a:p>
        </p:txBody>
      </p:sp>
      <p:sp>
        <p:nvSpPr>
          <p:cNvPr id="59" name="TextBox 5"/>
          <p:cNvSpPr txBox="1"/>
          <p:nvPr/>
        </p:nvSpPr>
        <p:spPr>
          <a:xfrm>
            <a:off x="971600" y="6014218"/>
            <a:ext cx="1170766" cy="367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strings.py</a:t>
            </a:r>
          </a:p>
        </p:txBody>
      </p:sp>
      <p:sp>
        <p:nvSpPr>
          <p:cNvPr id="61" name="TextBox 5"/>
          <p:cNvSpPr txBox="1"/>
          <p:nvPr/>
        </p:nvSpPr>
        <p:spPr>
          <a:xfrm>
            <a:off x="971600" y="2195572"/>
            <a:ext cx="12041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rgbClr val="FF0000"/>
                </a:solidFill>
              </a:rPr>
              <a:t>__init__.py</a:t>
            </a:r>
          </a:p>
        </p:txBody>
      </p:sp>
      <p:sp>
        <p:nvSpPr>
          <p:cNvPr id="62" name="TextBox 5"/>
          <p:cNvSpPr txBox="1"/>
          <p:nvPr/>
        </p:nvSpPr>
        <p:spPr>
          <a:xfrm>
            <a:off x="7020272" y="2348880"/>
            <a:ext cx="1194852" cy="3588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__init__.py</a:t>
            </a:r>
          </a:p>
        </p:txBody>
      </p:sp>
      <p:sp>
        <p:nvSpPr>
          <p:cNvPr id="63" name="TextBox 5"/>
          <p:cNvSpPr txBox="1"/>
          <p:nvPr/>
        </p:nvSpPr>
        <p:spPr>
          <a:xfrm>
            <a:off x="7020272" y="2996952"/>
            <a:ext cx="1899702" cy="3585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receive_mode.py</a:t>
            </a:r>
          </a:p>
        </p:txBody>
      </p:sp>
      <p:sp>
        <p:nvSpPr>
          <p:cNvPr id="64" name="TextBox 5"/>
          <p:cNvSpPr txBox="1"/>
          <p:nvPr/>
        </p:nvSpPr>
        <p:spPr>
          <a:xfrm>
            <a:off x="7020272" y="3573016"/>
            <a:ext cx="17282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share_mode.py</a:t>
            </a:r>
          </a:p>
        </p:txBody>
      </p:sp>
      <p:pic>
        <p:nvPicPr>
          <p:cNvPr id="65" name="그래픽 4" descr="종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66747" y="4077072"/>
            <a:ext cx="504056" cy="504056"/>
          </a:xfrm>
          <a:prstGeom prst="rect">
            <a:avLst/>
          </a:prstGeom>
        </p:spPr>
      </p:pic>
      <p:sp>
        <p:nvSpPr>
          <p:cNvPr id="66" name="TextBox 5"/>
          <p:cNvSpPr txBox="1"/>
          <p:nvPr/>
        </p:nvSpPr>
        <p:spPr>
          <a:xfrm>
            <a:off x="7014819" y="4149080"/>
            <a:ext cx="1733645" cy="358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web.py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1665" y="1556792"/>
            <a:ext cx="8220670" cy="497736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75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1.</a:t>
            </a:r>
            <a:r>
              <a:rPr lang="ko-KR" altLang="en-US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총 괄</a:t>
            </a:r>
          </a:p>
          <a:p>
            <a:pPr lvl="0">
              <a:lnSpc>
                <a:spcPct val="175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OnionShare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을 사용하면서 필요한 모든 기본적인 로직을 구현하는 파일</a:t>
            </a:r>
          </a:p>
          <a:p>
            <a:pPr lvl="0">
              <a:lnSpc>
                <a:spcPct val="175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2.</a:t>
            </a:r>
            <a:r>
              <a:rPr lang="ko-KR" altLang="en-US" b="1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대략적인 기능</a:t>
            </a: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구문 분석할 수 있도록 기본 설정과 문자열 초기 로드</a:t>
            </a: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OSX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의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OnionShare CLI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의 현재 작업 디렉토리 변경</a:t>
            </a: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구문 분석</a:t>
            </a: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디버그</a:t>
            </a: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Web object, Onion object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생성 이후 애플리케이션 시작</a:t>
            </a: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새 쓰레드에서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OnionShare http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서비스 시작</a:t>
            </a: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나눔바른고딕OTF Light"/>
                <a:ea typeface="나눔바른고딕OTF Light"/>
              </a:rPr>
              <a:t>URL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생성</a:t>
            </a:r>
          </a:p>
          <a:p>
            <a:pPr lvl="0">
              <a:lnSpc>
                <a:spcPct val="135000"/>
              </a:lnSpc>
              <a:defRPr/>
            </a:pPr>
            <a:r>
              <a:rPr lang="ko-KR" altLang="en-US" spc="-150">
                <a:solidFill>
                  <a:schemeClr val="tx1"/>
                </a:solidFill>
                <a:latin typeface="나눔바른고딕OTF Light"/>
                <a:ea typeface="나눔바른고딕OTF Light"/>
              </a:rPr>
              <a:t>     ★ </a:t>
            </a:r>
            <a:r>
              <a:rPr lang="ko-KR" altLang="en-US">
                <a:solidFill>
                  <a:schemeClr val="tx1"/>
                </a:solidFill>
                <a:latin typeface="나눔바른고딕OTF Light"/>
                <a:ea typeface="나눔바른고딕OTF Light"/>
              </a:rPr>
              <a:t> 시스템 종료</a:t>
            </a:r>
          </a:p>
          <a:p>
            <a:pPr lvl="0">
              <a:lnSpc>
                <a:spcPct val="175000"/>
              </a:lnSpc>
              <a:defRPr/>
            </a:pPr>
            <a:endParaRPr lang="ko-KR" altLang="en-US">
              <a:solidFill>
                <a:schemeClr val="tx1"/>
              </a:solidFill>
              <a:latin typeface="나눔바른고딕OTF Light"/>
              <a:ea typeface="나눔바른고딕OTF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7600950" cy="571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나눔바른고딕OTF Light"/>
                <a:ea typeface="나눔바른고딕OTF Light"/>
              </a:rPr>
              <a:t>__init__.py(main)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1841</Words>
  <Application>Microsoft Office PowerPoint</Application>
  <PresentationFormat>화면 슬라이드 쇼(4:3)</PresentationFormat>
  <Paragraphs>370</Paragraphs>
  <Slides>32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HY헤드라인M</vt:lpstr>
      <vt:lpstr>나눔바른고딕OTF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LG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지환 노</cp:lastModifiedBy>
  <cp:revision>84</cp:revision>
  <dcterms:created xsi:type="dcterms:W3CDTF">2016-11-03T20:47:04Z</dcterms:created>
  <dcterms:modified xsi:type="dcterms:W3CDTF">2018-11-27T13:24:13Z</dcterms:modified>
  <cp:version>1000.0000.01</cp:version>
</cp:coreProperties>
</file>