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60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TxStyle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TxStyle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83692"/>
  </p:normalViewPr>
  <p:slideViewPr>
    <p:cSldViewPr>
      <p:cViewPr varScale="1">
        <p:scale>
          <a:sx n="100" d="100"/>
          <a:sy n="100" d="100"/>
        </p:scale>
        <p:origin x="186" y="78"/>
      </p:cViewPr>
      <p:guideLst>
        <p:guide orient="horz" pos="215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presProps" Target="presProps.xml"  /><Relationship Id="rId2" Type="http://schemas.openxmlformats.org/officeDocument/2006/relationships/notesMaster" Target="notesMasters/notesMaster1.xml"  /><Relationship Id="rId20" Type="http://schemas.openxmlformats.org/officeDocument/2006/relationships/viewProps" Target="viewProps.xml"  /><Relationship Id="rId21" Type="http://schemas.openxmlformats.org/officeDocument/2006/relationships/theme" Target="theme/theme1.xml"  /><Relationship Id="rId22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65771C21-3757-4199-83DE-22960358A2A5}" type="datetime1">
              <a:rPr lang="ko-KR" altLang="en-US"/>
              <a:pPr lvl="0">
                <a:defRPr/>
              </a:pPr>
              <a:t>2018-11-11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4A4E647-5A0F-41E6-A0EF-B58D8C1C6CD4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.xml"  /><Relationship Id="rId2" Type="http://schemas.openxmlformats.org/officeDocument/2006/relationships/notesMaster" Target="../notesMasters/notesMaster1.xml"  /></Relationships>
</file>

<file path=ppt/notesSlides/_rels/notesSlide1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4.xml"  /><Relationship Id="rId2" Type="http://schemas.openxmlformats.org/officeDocument/2006/relationships/notesMaster" Target="../notesMasters/notesMaster1.xml"  /></Relationships>
</file>

<file path=ppt/notesSlides/_rels/notesSlide15.xml.rels><?xml version="1.0" encoding="UTF-8" standalone="yes" ?><Relationships xmlns="http://schemas.openxmlformats.org/package/2006/relationships"><Relationship Id="rId1" Type="http://schemas.openxmlformats.org/officeDocument/2006/relationships/slide" Target="../slides/slide15.xml"  /><Relationship Id="rId2" Type="http://schemas.openxmlformats.org/officeDocument/2006/relationships/notesMaster" Target="../notesMasters/notesMaster1.xml"  /></Relationships>
</file>

<file path=ppt/notesSlides/_rels/notesSlide16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200"/>
              <a:t>http://minheeblog.tistory.com/category/PPT</a:t>
            </a:r>
            <a:endParaRPr lang="en-US" altLang="ko-KR" sz="1200"/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1200"/>
              <a:t/>
            </a:r>
            <a:endParaRPr lang="ko-KR" altLang="en-US" sz="12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1200"/>
              <a:t/>
            </a:r>
            <a:endParaRPr lang="ko-KR" altLang="en-US" sz="12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1200"/>
              <a:t>플라스크란</a:t>
            </a:r>
            <a:r>
              <a:rPr lang="en-US" altLang="ko-KR" sz="1200"/>
              <a:t>?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Flask는 WSGI 마이크로프레임워크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WSGI란?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Web Server Gateway Interface. 서버가 웹 어플리케이션과 통신하기 위한 Interface</a:t>
            </a:r>
            <a:endParaRPr lang="en-US" altLang="ko-KR" sz="12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1200"/>
              <a:t/>
            </a:r>
            <a:endParaRPr lang="ko-KR" altLang="en-US" sz="12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1200"/>
              <a:t/>
            </a:r>
            <a:endParaRPr lang="ko-KR" altLang="en-US" sz="12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1200"/>
              <a:t/>
            </a:r>
            <a:endParaRPr lang="ko-KR" altLang="en-US" sz="12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1200"/>
              <a:t/>
            </a:r>
            <a:endParaRPr lang="ko-KR" altLang="en-US" sz="12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16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1200"/>
              <a:t/>
            </a:r>
            <a:endParaRPr lang="ko-KR" altLang="en-US" sz="12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1200"/>
              <a:t/>
            </a:r>
            <a:endParaRPr lang="ko-KR" altLang="en-US" sz="12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1200"/>
              <a:t/>
            </a:r>
            <a:endParaRPr lang="ko-KR" altLang="en-US" sz="12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1200"/>
              <a:t>CLI</a:t>
            </a:r>
            <a:r>
              <a:rPr lang="ko-KR" altLang="en-US" sz="1200"/>
              <a:t> 란</a:t>
            </a:r>
            <a:r>
              <a:rPr lang="en-US" altLang="ko-KR" sz="1200"/>
              <a:t>?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Command Line Interface, </a:t>
            </a:r>
            <a:r>
              <a:rPr lang="ko-KR" altLang="en-US" sz="1200"/>
              <a:t>명령 줄 인터페이스</a:t>
            </a:r>
            <a:endParaRPr lang="ko-KR" altLang="en-US" sz="1200"/>
          </a:p>
          <a:p>
            <a:pPr lvl="0">
              <a:defRPr/>
            </a:pPr>
            <a:endParaRPr lang="en-US" altLang="ko-KR" sz="12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1200"/>
              <a:t/>
            </a:r>
            <a:endParaRPr lang="ko-KR" altLang="en-US" sz="12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1200"/>
              <a:t>Tor Controller</a:t>
            </a:r>
            <a:r>
              <a:rPr lang="ko-KR" altLang="en-US" sz="1200"/>
              <a:t>란</a:t>
            </a:r>
            <a:r>
              <a:rPr lang="en-US" altLang="ko-KR" sz="1200"/>
              <a:t>?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Tor는 웹을 안전하게 비공개로 서핑할 수 있게 해주는 </a:t>
            </a:r>
            <a:r>
              <a:rPr lang="ko-KR" altLang="en-US" sz="1200"/>
              <a:t>툴</a:t>
            </a:r>
            <a:endParaRPr lang="ko-KR" altLang="en-US" sz="1200"/>
          </a:p>
          <a:p>
            <a:pPr lvl="0">
              <a:defRPr/>
            </a:pPr>
            <a:r>
              <a:rPr lang="en-US" altLang="ko-KR" sz="1200"/>
              <a:t>토르(Tor)는 “The Onion Router”의 줄임</a:t>
            </a:r>
            <a:r>
              <a:rPr lang="ko-KR" altLang="en-US" sz="1200"/>
              <a:t>말</a:t>
            </a:r>
            <a:endParaRPr lang="ko-KR" altLang="en-US" sz="1200"/>
          </a:p>
          <a:p>
            <a:pPr lvl="0">
              <a:defRPr/>
            </a:pPr>
            <a:r>
              <a:rPr lang="en-US" altLang="ko-KR" sz="1200"/>
              <a:t>즉, 사용자의 프라이버시를 보호하기 위해 사용되는 여러 층의 암호화를 가리킨다.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토르의 기본 기능은 사용자의 인터넷 발자취를 감추어, 웹 검색과 다운로드를 익명화하는 것이다.</a:t>
            </a:r>
            <a:endParaRPr lang="en-US" altLang="ko-KR" sz="12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1200"/>
              <a:t>Base64 </a:t>
            </a:r>
            <a:r>
              <a:rPr lang="ko-KR" altLang="en-US" sz="1200"/>
              <a:t>인코딩이란</a:t>
            </a:r>
            <a:r>
              <a:rPr lang="en-US" altLang="ko-KR" sz="1200"/>
              <a:t>?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8비트 이진 데이터(예를 들어 실행 파일이나, ZIP 파일 등)를 문자 코드에 영향을 받지 않는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공통 ASCII 영역의 문자들로만 이루어진 일련의 문자열로 바꾸는 인코딩 방식을 가리키는 개념</a:t>
            </a:r>
            <a:endParaRPr lang="en-US" altLang="ko-KR" sz="12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1200"/>
              <a:t/>
            </a:r>
            <a:endParaRPr lang="ko-KR" altLang="en-US" sz="12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2018-10-23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2018-10-23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2018-10-23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2018-10-23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1.xml"  /><Relationship Id="rId3" Type="http://schemas.openxmlformats.org/officeDocument/2006/relationships/image" Target="../media/image1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0.xml"  /><Relationship Id="rId2" Type="http://schemas.openxmlformats.org/officeDocument/2006/relationships/slideLayout" Target="../slideLayouts/slideLayout7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1.xml"  /><Relationship Id="rId2" Type="http://schemas.openxmlformats.org/officeDocument/2006/relationships/slideLayout" Target="../slideLayouts/slideLayout7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2.xml"  /><Relationship Id="rId2" Type="http://schemas.openxmlformats.org/officeDocument/2006/relationships/slideLayout" Target="../slideLayouts/slideLayout7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3.xml"  /><Relationship Id="rId2" Type="http://schemas.openxmlformats.org/officeDocument/2006/relationships/slideLayout" Target="../slideLayouts/slideLayout7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4.xml"  /><Relationship Id="rId2" Type="http://schemas.openxmlformats.org/officeDocument/2006/relationships/slideLayout" Target="../slideLayouts/slideLayout7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5.xml"  /><Relationship Id="rId2" Type="http://schemas.openxmlformats.org/officeDocument/2006/relationships/slideLayout" Target="../slideLayouts/slideLayout7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6.xml"  /><Relationship Id="rId2" Type="http://schemas.openxmlformats.org/officeDocument/2006/relationships/slideLayout" Target="../slideLayouts/slideLayout7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7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7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10" Type="http://schemas.openxmlformats.org/officeDocument/2006/relationships/image" Target="../media/image3.png"  /><Relationship Id="rId11" Type="http://schemas.openxmlformats.org/officeDocument/2006/relationships/image" Target="../media/image2.png"  /><Relationship Id="rId12" Type="http://schemas.openxmlformats.org/officeDocument/2006/relationships/image" Target="../media/image2.png"  /><Relationship Id="rId13" Type="http://schemas.openxmlformats.org/officeDocument/2006/relationships/image" Target="../media/image2.png"  /><Relationship Id="rId14" Type="http://schemas.openxmlformats.org/officeDocument/2006/relationships/image" Target="../media/image2.png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2.png"  /><Relationship Id="rId4" Type="http://schemas.openxmlformats.org/officeDocument/2006/relationships/image" Target="../media/image2.png"  /><Relationship Id="rId5" Type="http://schemas.openxmlformats.org/officeDocument/2006/relationships/image" Target="../media/image2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2.png"  /><Relationship Id="rId9" Type="http://schemas.openxmlformats.org/officeDocument/2006/relationships/image" Target="../media/image2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7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7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7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2" Type="http://schemas.openxmlformats.org/officeDocument/2006/relationships/slideLayout" Target="../slideLayouts/slideLayout7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9.xml"  /><Relationship Id="rId2" Type="http://schemas.openxmlformats.org/officeDocument/2006/relationships/slideLayout" Target="../slideLayouts/slideLayout7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2708920"/>
            <a:ext cx="9144000" cy="414908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195736" y="3573017"/>
            <a:ext cx="47525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60172137 </a:t>
            </a:r>
            <a:r>
              <a:rPr lang="ko-KR" altLang="en-US" sz="1600" dirty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김 상 우</a:t>
            </a:r>
            <a:endParaRPr lang="en-US" altLang="ko-KR" sz="1600" dirty="0">
              <a:solidFill>
                <a:schemeClr val="bg1"/>
              </a:solidFill>
              <a:latin typeface="나눔바른고딕OTF Light" pitchFamily="50" charset="-127"/>
              <a:ea typeface="나눔바른고딕OTF Light" pitchFamily="50" charset="-127"/>
            </a:endParaRPr>
          </a:p>
          <a:p>
            <a:pPr algn="ctr"/>
            <a:r>
              <a:rPr lang="en-US" altLang="ko-KR" sz="1600" dirty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60172157 </a:t>
            </a:r>
            <a:r>
              <a:rPr lang="ko-KR" altLang="en-US" sz="1600" dirty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노 지 환</a:t>
            </a:r>
            <a:endParaRPr lang="en-US" altLang="ko-KR" sz="1600" dirty="0">
              <a:solidFill>
                <a:schemeClr val="bg1"/>
              </a:solidFill>
              <a:latin typeface="나눔바른고딕OTF Light" pitchFamily="50" charset="-127"/>
              <a:ea typeface="나눔바른고딕OTF Light" pitchFamily="50" charset="-127"/>
            </a:endParaRPr>
          </a:p>
          <a:p>
            <a:pPr algn="ctr"/>
            <a:r>
              <a:rPr lang="en-US" altLang="ko-KR" sz="1600" dirty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60142316 </a:t>
            </a:r>
            <a:r>
              <a:rPr lang="ko-KR" altLang="en-US" sz="1600" dirty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이 상 민</a:t>
            </a:r>
            <a:endParaRPr lang="en-US" altLang="ko-KR" sz="1600" dirty="0">
              <a:solidFill>
                <a:schemeClr val="bg1"/>
              </a:solidFill>
              <a:latin typeface="나눔바른고딕OTF Light" pitchFamily="50" charset="-127"/>
              <a:ea typeface="나눔바른고딕OTF Light" pitchFamily="50" charset="-127"/>
            </a:endParaRPr>
          </a:p>
          <a:p>
            <a:pPr algn="ctr"/>
            <a:r>
              <a:rPr lang="en-US" altLang="ko-KR" sz="1600" dirty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60152220 </a:t>
            </a:r>
            <a:r>
              <a:rPr lang="ko-KR" altLang="en-US" sz="1600" dirty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이 은 도</a:t>
            </a:r>
            <a:endParaRPr lang="en-US" altLang="ko-KR" sz="1600" dirty="0">
              <a:solidFill>
                <a:schemeClr val="bg1"/>
              </a:solidFill>
              <a:latin typeface="나눔바른고딕OTF Light" pitchFamily="50" charset="-127"/>
              <a:ea typeface="나눔바른고딕OTF Light" pitchFamily="50" charset="-127"/>
            </a:endParaRPr>
          </a:p>
          <a:p>
            <a:pPr algn="ctr"/>
            <a:r>
              <a:rPr lang="en-US" altLang="ko-KR" sz="1600" dirty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60172189 </a:t>
            </a:r>
            <a:r>
              <a:rPr lang="ko-KR" altLang="en-US" sz="1600" dirty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전 소 현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95736" y="2700209"/>
            <a:ext cx="47525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err="1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OnionShare</a:t>
            </a:r>
            <a:endParaRPr lang="ko-KR" altLang="en-US" sz="3200" dirty="0">
              <a:solidFill>
                <a:schemeClr val="bg1"/>
              </a:solidFill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7164288" y="2060848"/>
            <a:ext cx="1296144" cy="129614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539552" y="2060848"/>
            <a:ext cx="1296144" cy="129614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https://onionshare.org/assets/img/logo.png">
            <a:extLst>
              <a:ext uri="{FF2B5EF4-FFF2-40B4-BE49-F238E27FC236}">
                <a16:creationId xmlns:a16="http://schemas.microsoft.com/office/drawing/2014/main" id="{68BB17EF-AB25-4E85-A3D2-D80344C7D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5597" y="443367"/>
            <a:ext cx="1932806" cy="1932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>
                <a:solidFill>
                  <a:schemeClr val="bg1"/>
                </a:solidFill>
                <a:latin typeface="HY헤드라인M"/>
                <a:ea typeface="HY헤드라인M"/>
              </a:rPr>
              <a:t>02</a:t>
            </a:r>
            <a:endParaRPr lang="ko-KR" altLang="en-US" sz="2400">
              <a:solidFill>
                <a:schemeClr val="bg1"/>
              </a:solidFill>
              <a:latin typeface="HY헤드라인M"/>
              <a:ea typeface="HY헤드라인M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27434" y="836712"/>
            <a:ext cx="7600950" cy="5710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>
                <a:latin typeface="나눔바른고딕OTF Light"/>
                <a:ea typeface="나눔바른고딕OTF Light"/>
              </a:rPr>
              <a:t>setting.py</a:t>
            </a:r>
            <a:endParaRPr lang="en-US" altLang="ko-KR" sz="3200">
              <a:latin typeface="나눔바른고딕OTF Light"/>
              <a:ea typeface="나눔바른고딕OTF Light"/>
            </a:endParaRPr>
          </a:p>
        </p:txBody>
      </p:sp>
      <p:sp>
        <p:nvSpPr>
          <p:cNvPr id="35" name="TextBox 18"/>
          <p:cNvSpPr txBox="1"/>
          <p:nvPr/>
        </p:nvSpPr>
        <p:spPr>
          <a:xfrm>
            <a:off x="461663" y="1599593"/>
            <a:ext cx="8220672" cy="3269567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lvl="0">
              <a:lnSpc>
                <a:spcPct val="175000"/>
              </a:lnSpc>
              <a:defRPr/>
            </a:pPr>
            <a:r>
              <a:rPr lang="en-US" altLang="ko-KR" b="1">
                <a:solidFill>
                  <a:schemeClr val="tx1"/>
                </a:solidFill>
                <a:latin typeface="나눔바른고딕OTF Light"/>
                <a:ea typeface="나눔바른고딕OTF Light"/>
              </a:rPr>
              <a:t>1.</a:t>
            </a:r>
            <a:r>
              <a:rPr lang="ko-KR" altLang="en-US" b="1">
                <a:solidFill>
                  <a:schemeClr val="tx1"/>
                </a:solidFill>
                <a:latin typeface="나눔바른고딕OTF Light"/>
                <a:ea typeface="나눔바른고딕OTF Light"/>
              </a:rPr>
              <a:t> 총 괄</a:t>
            </a:r>
            <a:endParaRPr lang="ko-KR" altLang="en-US" b="1">
              <a:solidFill>
                <a:schemeClr val="tx1"/>
              </a:solidFill>
              <a:latin typeface="나눔바른고딕OTF Light"/>
              <a:ea typeface="나눔바른고딕OTF Light"/>
            </a:endParaRPr>
          </a:p>
          <a:p>
            <a:pPr lvl="0">
              <a:lnSpc>
                <a:spcPct val="135000"/>
              </a:lnSpc>
              <a:defRPr/>
            </a:pPr>
            <a:r>
              <a:rPr lang="ko-KR" altLang="en-US" spc="-150">
                <a:solidFill>
                  <a:schemeClr val="tx1"/>
                </a:solidFill>
                <a:latin typeface="나눔바른고딕OTF Light"/>
                <a:ea typeface="나눔바른고딕OTF Light"/>
              </a:rPr>
              <a:t>     ★ </a:t>
            </a:r>
            <a:r>
              <a:rPr lang="ko-KR" altLang="en-US">
                <a:solidFill>
                  <a:schemeClr val="tx1"/>
                </a:solidFill>
                <a:latin typeface="나눔바른고딕OTF Light"/>
                <a:ea typeface="나눔바른고딕OTF Light"/>
              </a:rPr>
              <a:t> </a:t>
            </a:r>
            <a:r>
              <a:rPr lang="en-US" altLang="ko-KR">
                <a:solidFill>
                  <a:schemeClr val="tx1"/>
                </a:solidFill>
                <a:latin typeface="나눔바른고딕OTF Light"/>
                <a:ea typeface="나눔바른고딕OTF Light"/>
              </a:rPr>
              <a:t>OnionShare</a:t>
            </a:r>
            <a:r>
              <a:rPr lang="ko-KR" altLang="en-US">
                <a:solidFill>
                  <a:schemeClr val="tx1"/>
                </a:solidFill>
                <a:latin typeface="나눔바른고딕OTF Light"/>
                <a:ea typeface="나눔바른고딕OTF Light"/>
              </a:rPr>
              <a:t>와 </a:t>
            </a:r>
            <a:r>
              <a:rPr lang="en-US" altLang="ko-KR">
                <a:solidFill>
                  <a:schemeClr val="tx1"/>
                </a:solidFill>
                <a:latin typeface="나눔바른고딕OTF Light"/>
                <a:ea typeface="나눔바른고딕OTF Light"/>
              </a:rPr>
              <a:t>Tor Browser</a:t>
            </a:r>
            <a:r>
              <a:rPr lang="ko-KR" altLang="en-US">
                <a:solidFill>
                  <a:schemeClr val="tx1"/>
                </a:solidFill>
                <a:latin typeface="나눔바른고딕OTF Light"/>
                <a:ea typeface="나눔바른고딕OTF Light"/>
              </a:rPr>
              <a:t>에 연결하는 </a:t>
            </a:r>
            <a:r>
              <a:rPr lang="en-US" altLang="ko-KR">
                <a:solidFill>
                  <a:schemeClr val="tx1"/>
                </a:solidFill>
                <a:latin typeface="나눔바른고딕OTF Light"/>
                <a:ea typeface="나눔바른고딕OTF Light"/>
              </a:rPr>
              <a:t>Setting</a:t>
            </a:r>
            <a:r>
              <a:rPr lang="ko-KR" altLang="en-US">
                <a:solidFill>
                  <a:schemeClr val="tx1"/>
                </a:solidFill>
                <a:latin typeface="나눔바른고딕OTF Light"/>
                <a:ea typeface="나눔바른고딕OTF Light"/>
              </a:rPr>
              <a:t> 등 모든 </a:t>
            </a:r>
            <a:r>
              <a:rPr lang="en-US" altLang="ko-KR">
                <a:solidFill>
                  <a:schemeClr val="tx1"/>
                </a:solidFill>
                <a:latin typeface="나눔바른고딕OTF Light"/>
                <a:ea typeface="나눔바른고딕OTF Light"/>
              </a:rPr>
              <a:t>Setting </a:t>
            </a:r>
            <a:r>
              <a:rPr lang="ko-KR" altLang="en-US">
                <a:solidFill>
                  <a:schemeClr val="tx1"/>
                </a:solidFill>
                <a:latin typeface="나눔바른고딕OTF Light"/>
                <a:ea typeface="나눔바른고딕OTF Light"/>
              </a:rPr>
              <a:t>값 보유</a:t>
            </a:r>
            <a:endParaRPr lang="ko-KR" altLang="en-US">
              <a:solidFill>
                <a:schemeClr val="tx1"/>
              </a:solidFill>
              <a:latin typeface="나눔바른고딕OTF Light"/>
              <a:ea typeface="나눔바른고딕OTF Light"/>
            </a:endParaRPr>
          </a:p>
          <a:p>
            <a:pPr lvl="0">
              <a:lnSpc>
                <a:spcPct val="135000"/>
              </a:lnSpc>
              <a:defRPr/>
            </a:pPr>
            <a:endParaRPr lang="ko-KR" altLang="en-US">
              <a:solidFill>
                <a:schemeClr val="tx1"/>
              </a:solidFill>
              <a:latin typeface="나눔바른고딕OTF Light"/>
              <a:ea typeface="나눔바른고딕OTF Light"/>
            </a:endParaRPr>
          </a:p>
          <a:p>
            <a:pPr lvl="0">
              <a:lnSpc>
                <a:spcPct val="175000"/>
              </a:lnSpc>
              <a:defRPr/>
            </a:pPr>
            <a:r>
              <a:rPr lang="en-US" altLang="ko-KR" b="1">
                <a:solidFill>
                  <a:schemeClr val="tx1"/>
                </a:solidFill>
                <a:latin typeface="나눔바른고딕OTF Light"/>
                <a:ea typeface="나눔바른고딕OTF Light"/>
              </a:rPr>
              <a:t>2.</a:t>
            </a:r>
            <a:r>
              <a:rPr lang="ko-KR" altLang="en-US" b="1">
                <a:solidFill>
                  <a:schemeClr val="tx1"/>
                </a:solidFill>
                <a:latin typeface="나눔바른고딕OTF Light"/>
                <a:ea typeface="나눔바른고딕OTF Light"/>
              </a:rPr>
              <a:t> 대략적인 기능</a:t>
            </a:r>
            <a:endParaRPr lang="ko-KR" altLang="en-US" b="1">
              <a:solidFill>
                <a:schemeClr val="tx1"/>
              </a:solidFill>
              <a:latin typeface="나눔바른고딕OTF Light"/>
              <a:ea typeface="나눔바른고딕OTF Light"/>
            </a:endParaRPr>
          </a:p>
          <a:p>
            <a:pPr lvl="0">
              <a:lnSpc>
                <a:spcPct val="135000"/>
              </a:lnSpc>
              <a:defRPr/>
            </a:pPr>
            <a:r>
              <a:rPr lang="ko-KR" altLang="en-US" spc="-150">
                <a:solidFill>
                  <a:schemeClr val="tx1"/>
                </a:solidFill>
                <a:latin typeface="나눔바른고딕OTF Light"/>
                <a:ea typeface="나눔바른고딕OTF Light"/>
              </a:rPr>
              <a:t>     ★ </a:t>
            </a:r>
            <a:r>
              <a:rPr lang="ko-KR" altLang="en-US">
                <a:solidFill>
                  <a:schemeClr val="tx1"/>
                </a:solidFill>
                <a:latin typeface="나눔바른고딕OTF Light"/>
                <a:ea typeface="나눔바른고딕OTF Light"/>
              </a:rPr>
              <a:t> 읽기 가능한 파일이 없을 때 기본값으로 초기화</a:t>
            </a:r>
            <a:endParaRPr lang="ko-KR" altLang="en-US">
              <a:solidFill>
                <a:schemeClr val="tx1"/>
              </a:solidFill>
              <a:latin typeface="나눔바른고딕OTF Light"/>
              <a:ea typeface="나눔바른고딕OTF Light"/>
            </a:endParaRPr>
          </a:p>
          <a:p>
            <a:pPr lvl="0">
              <a:lnSpc>
                <a:spcPct val="135000"/>
              </a:lnSpc>
              <a:defRPr/>
            </a:pPr>
            <a:r>
              <a:rPr lang="ko-KR" altLang="en-US" spc="-150">
                <a:solidFill>
                  <a:schemeClr val="tx1"/>
                </a:solidFill>
                <a:latin typeface="나눔바른고딕OTF Light"/>
                <a:ea typeface="나눔바른고딕OTF Light"/>
              </a:rPr>
              <a:t>     ★ </a:t>
            </a:r>
            <a:r>
              <a:rPr lang="ko-KR" altLang="en-US">
                <a:solidFill>
                  <a:schemeClr val="tx1"/>
                </a:solidFill>
                <a:latin typeface="나눔바른고딕OTF Light"/>
                <a:ea typeface="나눔바른고딕OTF Light"/>
              </a:rPr>
              <a:t> </a:t>
            </a:r>
            <a:r>
              <a:rPr lang="en-US" altLang="ko-KR">
                <a:solidFill>
                  <a:schemeClr val="tx1"/>
                </a:solidFill>
                <a:latin typeface="나눔바른고딕OTF Light"/>
                <a:ea typeface="나눔바른고딕OTF Light"/>
              </a:rPr>
              <a:t>OnionShare</a:t>
            </a:r>
            <a:r>
              <a:rPr lang="ko-KR" altLang="en-US">
                <a:solidFill>
                  <a:schemeClr val="tx1"/>
                </a:solidFill>
                <a:latin typeface="나눔바른고딕OTF Light"/>
                <a:ea typeface="나눔바른고딕OTF Light"/>
              </a:rPr>
              <a:t> 프로그램 실행 간 사용 가능한 언어 리스트 생성</a:t>
            </a:r>
            <a:endParaRPr lang="ko-KR" altLang="en-US">
              <a:solidFill>
                <a:schemeClr val="tx1"/>
              </a:solidFill>
              <a:latin typeface="나눔바른고딕OTF Light"/>
              <a:ea typeface="나눔바른고딕OTF Light"/>
            </a:endParaRPr>
          </a:p>
          <a:p>
            <a:pPr lvl="0">
              <a:lnSpc>
                <a:spcPct val="135000"/>
              </a:lnSpc>
              <a:defRPr/>
            </a:pPr>
            <a:r>
              <a:rPr lang="ko-KR" altLang="en-US" spc="-150">
                <a:solidFill>
                  <a:schemeClr val="tx1"/>
                </a:solidFill>
                <a:latin typeface="나눔바른고딕OTF Light"/>
                <a:ea typeface="나눔바른고딕OTF Light"/>
              </a:rPr>
              <a:t>     ★ </a:t>
            </a:r>
            <a:r>
              <a:rPr lang="ko-KR" altLang="en-US">
                <a:solidFill>
                  <a:schemeClr val="tx1"/>
                </a:solidFill>
                <a:latin typeface="나눔바른고딕OTF Light"/>
                <a:ea typeface="나눔바른고딕OTF Light"/>
              </a:rPr>
              <a:t> 각종 변수값 </a:t>
            </a:r>
            <a:r>
              <a:rPr lang="en-US" altLang="ko-KR">
                <a:solidFill>
                  <a:schemeClr val="tx1"/>
                </a:solidFill>
                <a:latin typeface="나눔바른고딕OTF Light"/>
                <a:ea typeface="나눔바른고딕OTF Light"/>
              </a:rPr>
              <a:t>Default</a:t>
            </a:r>
            <a:r>
              <a:rPr lang="ko-KR" altLang="en-US">
                <a:solidFill>
                  <a:schemeClr val="tx1"/>
                </a:solidFill>
                <a:latin typeface="나눔바른고딕OTF Light"/>
                <a:ea typeface="나눔바른고딕OTF Light"/>
              </a:rPr>
              <a:t>값으로 초기화</a:t>
            </a:r>
            <a:endParaRPr lang="ko-KR" altLang="en-US">
              <a:solidFill>
                <a:schemeClr val="tx1"/>
              </a:solidFill>
              <a:latin typeface="나눔바른고딕OTF Light"/>
              <a:ea typeface="나눔바른고딕OTF Light"/>
            </a:endParaRPr>
          </a:p>
          <a:p>
            <a:pPr lvl="0">
              <a:lnSpc>
                <a:spcPct val="135000"/>
              </a:lnSpc>
              <a:defRPr/>
            </a:pPr>
            <a:r>
              <a:rPr lang="ko-KR" altLang="en-US" spc="-150">
                <a:solidFill>
                  <a:schemeClr val="tx1"/>
                </a:solidFill>
                <a:latin typeface="나눔바른고딕OTF Light"/>
                <a:ea typeface="나눔바른고딕OTF Light"/>
              </a:rPr>
              <a:t>     ★ </a:t>
            </a:r>
            <a:r>
              <a:rPr lang="ko-KR" altLang="en-US">
                <a:solidFill>
                  <a:schemeClr val="tx1"/>
                </a:solidFill>
                <a:latin typeface="나눔바른고딕OTF Light"/>
                <a:ea typeface="나눔바른고딕OTF Light"/>
              </a:rPr>
              <a:t> 다운로드 등의 경로 </a:t>
            </a:r>
            <a:r>
              <a:rPr lang="en-US" altLang="ko-KR">
                <a:solidFill>
                  <a:schemeClr val="tx1"/>
                </a:solidFill>
                <a:latin typeface="나눔바른고딕OTF Light"/>
                <a:ea typeface="나눔바른고딕OTF Light"/>
              </a:rPr>
              <a:t>Default</a:t>
            </a:r>
            <a:r>
              <a:rPr lang="ko-KR" altLang="en-US">
                <a:solidFill>
                  <a:schemeClr val="tx1"/>
                </a:solidFill>
                <a:latin typeface="나눔바른고딕OTF Light"/>
                <a:ea typeface="나눔바른고딕OTF Light"/>
              </a:rPr>
              <a:t>값으로 초기화</a:t>
            </a:r>
            <a:endParaRPr lang="ko-KR" altLang="en-US">
              <a:solidFill>
                <a:schemeClr val="tx1"/>
              </a:solidFill>
              <a:latin typeface="나눔바른고딕OTF Light"/>
              <a:ea typeface="나눔바른고딕OTF 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>
                <a:solidFill>
                  <a:schemeClr val="bg1"/>
                </a:solidFill>
                <a:latin typeface="HY헤드라인M"/>
                <a:ea typeface="HY헤드라인M"/>
              </a:rPr>
              <a:t>02</a:t>
            </a:r>
            <a:endParaRPr lang="ko-KR" altLang="en-US" sz="2400">
              <a:solidFill>
                <a:schemeClr val="bg1"/>
              </a:solidFill>
              <a:latin typeface="HY헤드라인M"/>
              <a:ea typeface="HY헤드라인M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27434" y="836712"/>
            <a:ext cx="7600950" cy="5710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>
                <a:latin typeface="나눔바른고딕OTF Light"/>
                <a:ea typeface="나눔바른고딕OTF Light"/>
              </a:rPr>
              <a:t>string.py</a:t>
            </a:r>
            <a:endParaRPr lang="en-US" altLang="ko-KR" sz="3200">
              <a:latin typeface="나눔바른고딕OTF Light"/>
              <a:ea typeface="나눔바른고딕OTF Light"/>
            </a:endParaRPr>
          </a:p>
        </p:txBody>
      </p:sp>
      <p:sp>
        <p:nvSpPr>
          <p:cNvPr id="35" name="TextBox 18"/>
          <p:cNvSpPr txBox="1"/>
          <p:nvPr/>
        </p:nvSpPr>
        <p:spPr>
          <a:xfrm>
            <a:off x="461664" y="1618985"/>
            <a:ext cx="8220672" cy="25320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lvl="0">
              <a:lnSpc>
                <a:spcPct val="175000"/>
              </a:lnSpc>
              <a:defRPr/>
            </a:pPr>
            <a:r>
              <a:rPr lang="en-US" altLang="ko-KR" b="1">
                <a:solidFill>
                  <a:schemeClr val="tx1"/>
                </a:solidFill>
                <a:latin typeface="나눔바른고딕OTF Light"/>
                <a:ea typeface="나눔바른고딕OTF Light"/>
              </a:rPr>
              <a:t>1.</a:t>
            </a:r>
            <a:r>
              <a:rPr lang="ko-KR" altLang="en-US" b="1">
                <a:solidFill>
                  <a:schemeClr val="tx1"/>
                </a:solidFill>
                <a:latin typeface="나눔바른고딕OTF Light"/>
                <a:ea typeface="나눔바른고딕OTF Light"/>
              </a:rPr>
              <a:t> 총 괄</a:t>
            </a:r>
            <a:endParaRPr lang="ko-KR" altLang="en-US" b="1">
              <a:solidFill>
                <a:schemeClr val="tx1"/>
              </a:solidFill>
              <a:latin typeface="나눔바른고딕OTF Light"/>
              <a:ea typeface="나눔바른고딕OTF Light"/>
            </a:endParaRPr>
          </a:p>
          <a:p>
            <a:pPr lvl="0">
              <a:lnSpc>
                <a:spcPct val="135000"/>
              </a:lnSpc>
              <a:defRPr/>
            </a:pPr>
            <a:r>
              <a:rPr lang="ko-KR" altLang="en-US" spc="-150">
                <a:solidFill>
                  <a:schemeClr val="tx1"/>
                </a:solidFill>
                <a:latin typeface="나눔바른고딕OTF Light"/>
                <a:ea typeface="나눔바른고딕OTF Light"/>
              </a:rPr>
              <a:t>     ★ </a:t>
            </a:r>
            <a:r>
              <a:rPr lang="ko-KR" altLang="en-US">
                <a:solidFill>
                  <a:schemeClr val="tx1"/>
                </a:solidFill>
                <a:latin typeface="나눔바른고딕OTF Light"/>
                <a:ea typeface="나눔바른고딕OTF Light"/>
              </a:rPr>
              <a:t> 문자열을 반환하거나 번역</a:t>
            </a:r>
            <a:endParaRPr lang="ko-KR" altLang="en-US">
              <a:solidFill>
                <a:schemeClr val="tx1"/>
              </a:solidFill>
              <a:latin typeface="나눔바른고딕OTF Light"/>
              <a:ea typeface="나눔바른고딕OTF Light"/>
            </a:endParaRPr>
          </a:p>
          <a:p>
            <a:pPr lvl="0">
              <a:lnSpc>
                <a:spcPct val="135000"/>
              </a:lnSpc>
              <a:defRPr/>
            </a:pPr>
            <a:endParaRPr lang="ko-KR" altLang="en-US">
              <a:solidFill>
                <a:schemeClr val="tx1"/>
              </a:solidFill>
              <a:latin typeface="나눔바른고딕OTF Light"/>
              <a:ea typeface="나눔바른고딕OTF Light"/>
            </a:endParaRPr>
          </a:p>
          <a:p>
            <a:pPr lvl="0">
              <a:lnSpc>
                <a:spcPct val="175000"/>
              </a:lnSpc>
              <a:defRPr/>
            </a:pPr>
            <a:r>
              <a:rPr lang="en-US" altLang="ko-KR" b="1">
                <a:solidFill>
                  <a:schemeClr val="tx1"/>
                </a:solidFill>
                <a:latin typeface="나눔바른고딕OTF Light"/>
                <a:ea typeface="나눔바른고딕OTF Light"/>
              </a:rPr>
              <a:t>2.</a:t>
            </a:r>
            <a:r>
              <a:rPr lang="ko-KR" altLang="en-US" b="1">
                <a:solidFill>
                  <a:schemeClr val="tx1"/>
                </a:solidFill>
                <a:latin typeface="나눔바른고딕OTF Light"/>
                <a:ea typeface="나눔바른고딕OTF Light"/>
              </a:rPr>
              <a:t> 대략적인 기능</a:t>
            </a:r>
            <a:endParaRPr lang="ko-KR" altLang="en-US" b="1">
              <a:solidFill>
                <a:schemeClr val="tx1"/>
              </a:solidFill>
              <a:latin typeface="나눔바른고딕OTF Light"/>
              <a:ea typeface="나눔바른고딕OTF Light"/>
            </a:endParaRPr>
          </a:p>
          <a:p>
            <a:pPr lvl="0">
              <a:lnSpc>
                <a:spcPct val="135000"/>
              </a:lnSpc>
              <a:defRPr/>
            </a:pPr>
            <a:r>
              <a:rPr lang="ko-KR" altLang="en-US" spc="-150">
                <a:solidFill>
                  <a:schemeClr val="tx1"/>
                </a:solidFill>
                <a:latin typeface="나눔바른고딕OTF Light"/>
                <a:ea typeface="나눔바른고딕OTF Light"/>
              </a:rPr>
              <a:t>     ★ </a:t>
            </a:r>
            <a:r>
              <a:rPr lang="ko-KR" altLang="en-US">
                <a:solidFill>
                  <a:schemeClr val="tx1"/>
                </a:solidFill>
                <a:latin typeface="나눔바른고딕OTF Light"/>
                <a:ea typeface="나눔바른고딕OTF Light"/>
              </a:rPr>
              <a:t> 번역되지 않는 경우 변환된 문자열과 </a:t>
            </a:r>
            <a:r>
              <a:rPr lang="en-US" altLang="ko-KR">
                <a:solidFill>
                  <a:schemeClr val="tx1"/>
                </a:solidFill>
                <a:latin typeface="나눔바른고딕OTF Light"/>
                <a:ea typeface="나눔바른고딕OTF Light"/>
              </a:rPr>
              <a:t>fallback</a:t>
            </a:r>
            <a:r>
              <a:rPr lang="ko-KR" altLang="en-US">
                <a:solidFill>
                  <a:schemeClr val="tx1"/>
                </a:solidFill>
                <a:latin typeface="나눔바른고딕OTF Light"/>
                <a:ea typeface="나눔바른고딕OTF Light"/>
              </a:rPr>
              <a:t> 영어로 불러오기</a:t>
            </a:r>
            <a:endParaRPr lang="ko-KR" altLang="en-US">
              <a:solidFill>
                <a:schemeClr val="tx1"/>
              </a:solidFill>
              <a:latin typeface="나눔바른고딕OTF Light"/>
              <a:ea typeface="나눔바른고딕OTF Light"/>
            </a:endParaRPr>
          </a:p>
          <a:p>
            <a:pPr lvl="0">
              <a:lnSpc>
                <a:spcPct val="135000"/>
              </a:lnSpc>
              <a:defRPr/>
            </a:pPr>
            <a:r>
              <a:rPr lang="ko-KR" altLang="en-US" spc="-150">
                <a:solidFill>
                  <a:schemeClr val="tx1"/>
                </a:solidFill>
                <a:latin typeface="나눔바른고딕OTF Light"/>
                <a:ea typeface="나눔바른고딕OTF Light"/>
              </a:rPr>
              <a:t>     ★ </a:t>
            </a:r>
            <a:r>
              <a:rPr lang="ko-KR" altLang="en-US">
                <a:solidFill>
                  <a:schemeClr val="tx1"/>
                </a:solidFill>
                <a:latin typeface="나눔바른고딕OTF Light"/>
                <a:ea typeface="나눔바른고딕OTF Light"/>
              </a:rPr>
              <a:t> 번역된 문자열을 반환</a:t>
            </a:r>
            <a:endParaRPr lang="ko-KR" altLang="en-US">
              <a:solidFill>
                <a:schemeClr val="tx1"/>
              </a:solidFill>
              <a:latin typeface="나눔바른고딕OTF Light"/>
              <a:ea typeface="나눔바른고딕OTF 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>
                <a:solidFill>
                  <a:schemeClr val="bg1"/>
                </a:solidFill>
                <a:latin typeface="HY헤드라인M"/>
                <a:ea typeface="HY헤드라인M"/>
              </a:rPr>
              <a:t>02</a:t>
            </a:r>
            <a:endParaRPr lang="ko-KR" altLang="en-US" sz="2400">
              <a:solidFill>
                <a:schemeClr val="bg1"/>
              </a:solidFill>
              <a:latin typeface="HY헤드라인M"/>
              <a:ea typeface="HY헤드라인M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27434" y="836712"/>
            <a:ext cx="7600950" cy="5710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>
                <a:latin typeface="나눔바른고딕OTF Light"/>
                <a:ea typeface="나눔바른고딕OTF Light"/>
              </a:rPr>
              <a:t>receive_mode.py(Web folder)</a:t>
            </a:r>
            <a:endParaRPr lang="en-US" altLang="ko-KR" sz="3200">
              <a:latin typeface="나눔바른고딕OTF Light"/>
              <a:ea typeface="나눔바른고딕OTF Light"/>
            </a:endParaRPr>
          </a:p>
        </p:txBody>
      </p:sp>
      <p:sp>
        <p:nvSpPr>
          <p:cNvPr id="36" name="TextBox 18"/>
          <p:cNvSpPr txBox="1"/>
          <p:nvPr/>
        </p:nvSpPr>
        <p:spPr>
          <a:xfrm>
            <a:off x="323528" y="1610677"/>
            <a:ext cx="8220672" cy="363664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lvl="0">
              <a:lnSpc>
                <a:spcPct val="175000"/>
              </a:lnSpc>
              <a:defRPr/>
            </a:pPr>
            <a:r>
              <a:rPr lang="en-US" altLang="ko-KR" b="1">
                <a:solidFill>
                  <a:schemeClr val="tx1"/>
                </a:solidFill>
                <a:latin typeface="나눔바른고딕OTF Light"/>
                <a:ea typeface="나눔바른고딕OTF Light"/>
              </a:rPr>
              <a:t>1.</a:t>
            </a:r>
            <a:r>
              <a:rPr lang="ko-KR" altLang="en-US" b="1">
                <a:solidFill>
                  <a:schemeClr val="tx1"/>
                </a:solidFill>
                <a:latin typeface="나눔바른고딕OTF Light"/>
                <a:ea typeface="나눔바른고딕OTF Light"/>
              </a:rPr>
              <a:t> 총 괄</a:t>
            </a:r>
            <a:endParaRPr lang="ko-KR" altLang="en-US" b="1">
              <a:solidFill>
                <a:schemeClr val="tx1"/>
              </a:solidFill>
              <a:latin typeface="나눔바른고딕OTF Light"/>
              <a:ea typeface="나눔바른고딕OTF Light"/>
            </a:endParaRPr>
          </a:p>
          <a:p>
            <a:pPr lvl="0">
              <a:lnSpc>
                <a:spcPct val="135000"/>
              </a:lnSpc>
              <a:defRPr/>
            </a:pPr>
            <a:r>
              <a:rPr lang="ko-KR" altLang="en-US" spc="-150">
                <a:solidFill>
                  <a:schemeClr val="tx1"/>
                </a:solidFill>
                <a:latin typeface="나눔바른고딕OTF Light"/>
                <a:ea typeface="나눔바른고딕OTF Light"/>
              </a:rPr>
              <a:t>     ★ 수신</a:t>
            </a:r>
            <a:r>
              <a:rPr lang="en-US" altLang="ko-KR">
                <a:solidFill>
                  <a:schemeClr val="tx1"/>
                </a:solidFill>
                <a:latin typeface="나눔바른고딕OTF Light"/>
                <a:ea typeface="나눔바른고딕OTF Light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나눔바른고딕OTF Light"/>
                <a:ea typeface="나눔바른고딕OTF Light"/>
              </a:rPr>
              <a:t>모드의 모든 웹 로직을 담당</a:t>
            </a:r>
            <a:endParaRPr lang="ko-KR" altLang="en-US">
              <a:solidFill>
                <a:schemeClr val="tx1"/>
              </a:solidFill>
              <a:latin typeface="나눔바른고딕OTF Light"/>
              <a:ea typeface="나눔바른고딕OTF Light"/>
            </a:endParaRPr>
          </a:p>
          <a:p>
            <a:pPr lvl="0">
              <a:lnSpc>
                <a:spcPct val="135000"/>
              </a:lnSpc>
              <a:defRPr/>
            </a:pPr>
            <a:endParaRPr lang="ko-KR" altLang="en-US">
              <a:solidFill>
                <a:schemeClr val="tx1"/>
              </a:solidFill>
              <a:latin typeface="나눔바른고딕OTF Light"/>
              <a:ea typeface="나눔바른고딕OTF Light"/>
            </a:endParaRPr>
          </a:p>
          <a:p>
            <a:pPr lvl="0">
              <a:lnSpc>
                <a:spcPct val="175000"/>
              </a:lnSpc>
              <a:defRPr/>
            </a:pPr>
            <a:r>
              <a:rPr lang="en-US" altLang="ko-KR" b="1">
                <a:solidFill>
                  <a:schemeClr val="tx1"/>
                </a:solidFill>
                <a:latin typeface="나눔바른고딕OTF Light"/>
                <a:ea typeface="나눔바른고딕OTF Light"/>
              </a:rPr>
              <a:t>2.</a:t>
            </a:r>
            <a:r>
              <a:rPr lang="ko-KR" altLang="en-US" b="1">
                <a:solidFill>
                  <a:schemeClr val="tx1"/>
                </a:solidFill>
                <a:latin typeface="나눔바른고딕OTF Light"/>
                <a:ea typeface="나눔바른고딕OTF Light"/>
              </a:rPr>
              <a:t> 대략적인 기능</a:t>
            </a:r>
            <a:endParaRPr lang="ko-KR" altLang="en-US" b="1">
              <a:solidFill>
                <a:schemeClr val="tx1"/>
              </a:solidFill>
              <a:latin typeface="나눔바른고딕OTF Light"/>
              <a:ea typeface="나눔바른고딕OTF Light"/>
            </a:endParaRPr>
          </a:p>
          <a:p>
            <a:pPr lvl="0">
              <a:lnSpc>
                <a:spcPct val="135000"/>
              </a:lnSpc>
              <a:defRPr/>
            </a:pPr>
            <a:r>
              <a:rPr lang="ko-KR" altLang="en-US" spc="-150">
                <a:solidFill>
                  <a:schemeClr val="tx1"/>
                </a:solidFill>
                <a:latin typeface="나눔바른고딕OTF Light"/>
                <a:ea typeface="나눔바른고딕OTF Light"/>
              </a:rPr>
              <a:t>     ★ </a:t>
            </a:r>
            <a:r>
              <a:rPr lang="ko-KR" altLang="en-US">
                <a:solidFill>
                  <a:schemeClr val="tx1"/>
                </a:solidFill>
                <a:latin typeface="나눔바른고딕OTF Light"/>
                <a:ea typeface="나눔바른고딕OTF Light"/>
              </a:rPr>
              <a:t> 변수 초기화</a:t>
            </a:r>
            <a:r>
              <a:rPr lang="en-US" altLang="ko-KR">
                <a:solidFill>
                  <a:schemeClr val="tx1"/>
                </a:solidFill>
                <a:latin typeface="나눔바른고딕OTF Light"/>
                <a:ea typeface="나눔바른고딕OTF Light"/>
              </a:rPr>
              <a:t>,</a:t>
            </a:r>
            <a:r>
              <a:rPr lang="ko-KR" altLang="en-US">
                <a:solidFill>
                  <a:schemeClr val="tx1"/>
                </a:solidFill>
                <a:latin typeface="나눔바른고딕OTF Light"/>
                <a:ea typeface="나눔바른고딕OTF Light"/>
              </a:rPr>
              <a:t> 파일 수신을 위한 웹</a:t>
            </a:r>
            <a:r>
              <a:rPr lang="en-US" altLang="ko-KR">
                <a:solidFill>
                  <a:schemeClr val="tx1"/>
                </a:solidFill>
                <a:latin typeface="나눔바른고딕OTF Light"/>
                <a:ea typeface="나눔바른고딕OTF Light"/>
              </a:rPr>
              <a:t>,</a:t>
            </a:r>
            <a:r>
              <a:rPr lang="ko-KR" altLang="en-US">
                <a:solidFill>
                  <a:schemeClr val="tx1"/>
                </a:solidFill>
                <a:latin typeface="나눔바른고딕OTF Light"/>
                <a:ea typeface="나눔바른고딕OTF Light"/>
              </a:rPr>
              <a:t> 앱 경로</a:t>
            </a:r>
            <a:r>
              <a:rPr lang="en-US" altLang="ko-KR">
                <a:solidFill>
                  <a:schemeClr val="tx1"/>
                </a:solidFill>
                <a:latin typeface="나눔바른고딕OTF Light"/>
                <a:ea typeface="나눔바른고딕OTF Light"/>
              </a:rPr>
              <a:t>,</a:t>
            </a:r>
            <a:r>
              <a:rPr lang="ko-KR" altLang="en-US">
                <a:solidFill>
                  <a:schemeClr val="tx1"/>
                </a:solidFill>
                <a:latin typeface="나눔바른고딕OTF Light"/>
                <a:ea typeface="나눔바른고딕OTF Light"/>
              </a:rPr>
              <a:t> 파일 업로드</a:t>
            </a:r>
            <a:endParaRPr lang="ko-KR" altLang="en-US">
              <a:solidFill>
                <a:schemeClr val="tx1"/>
              </a:solidFill>
              <a:latin typeface="나눔바른고딕OTF Light"/>
              <a:ea typeface="나눔바른고딕OTF Light"/>
            </a:endParaRPr>
          </a:p>
          <a:p>
            <a:pPr lvl="0">
              <a:lnSpc>
                <a:spcPct val="135000"/>
              </a:lnSpc>
              <a:defRPr/>
            </a:pPr>
            <a:r>
              <a:rPr lang="ko-KR" altLang="en-US" spc="-150">
                <a:solidFill>
                  <a:schemeClr val="tx1"/>
                </a:solidFill>
                <a:latin typeface="나눔바른고딕OTF Light"/>
                <a:ea typeface="나눔바른고딕OTF Light"/>
              </a:rPr>
              <a:t>     ★ </a:t>
            </a:r>
            <a:r>
              <a:rPr lang="ko-KR" altLang="en-US">
                <a:solidFill>
                  <a:schemeClr val="tx1"/>
                </a:solidFill>
                <a:latin typeface="나눔바른고딕OTF Light"/>
                <a:ea typeface="나눔바른고딕OTF Light"/>
              </a:rPr>
              <a:t> </a:t>
            </a:r>
            <a:r>
              <a:rPr lang="en-US" altLang="ko-KR">
                <a:solidFill>
                  <a:schemeClr val="tx1"/>
                </a:solidFill>
                <a:latin typeface="나눔바른고딕OTF Light"/>
                <a:ea typeface="나눔바른고딕OTF Light"/>
              </a:rPr>
              <a:t>OnionShare</a:t>
            </a:r>
            <a:r>
              <a:rPr lang="ko-KR" altLang="en-US">
                <a:solidFill>
                  <a:schemeClr val="tx1"/>
                </a:solidFill>
                <a:latin typeface="나눔바른고딕OTF Light"/>
                <a:ea typeface="나눔바른고딕OTF Light"/>
              </a:rPr>
              <a:t>가 접근 가능하도록 </a:t>
            </a:r>
            <a:r>
              <a:rPr lang="en-US" altLang="ko-KR">
                <a:solidFill>
                  <a:schemeClr val="tx1"/>
                </a:solidFill>
                <a:latin typeface="나눔바른고딕OTF Light"/>
                <a:ea typeface="나눔바른고딕OTF Light"/>
              </a:rPr>
              <a:t>web object(</a:t>
            </a:r>
            <a:r>
              <a:rPr lang="ko-KR" altLang="en-US">
                <a:solidFill>
                  <a:schemeClr val="tx1"/>
                </a:solidFill>
                <a:latin typeface="나눔바른고딕OTF Light"/>
                <a:ea typeface="나눔바른고딕OTF Light"/>
              </a:rPr>
              <a:t>웹 객체</a:t>
            </a:r>
            <a:r>
              <a:rPr lang="en-US" altLang="ko-KR">
                <a:solidFill>
                  <a:schemeClr val="tx1"/>
                </a:solidFill>
                <a:latin typeface="나눔바른고딕OTF Light"/>
                <a:ea typeface="나눔바른고딕OTF Light"/>
              </a:rPr>
              <a:t>)</a:t>
            </a:r>
            <a:r>
              <a:rPr lang="ko-KR" altLang="en-US">
                <a:solidFill>
                  <a:schemeClr val="tx1"/>
                </a:solidFill>
                <a:latin typeface="나눔바른고딕OTF Light"/>
                <a:ea typeface="나눔바른고딕OTF Light"/>
              </a:rPr>
              <a:t>를 </a:t>
            </a:r>
            <a:r>
              <a:rPr lang="en-US" altLang="ko-KR">
                <a:solidFill>
                  <a:schemeClr val="tx1"/>
                </a:solidFill>
                <a:latin typeface="나눔바른고딕OTF Light"/>
                <a:ea typeface="나눔바른고딕OTF Light"/>
              </a:rPr>
              <a:t>“environ”</a:t>
            </a:r>
            <a:r>
              <a:rPr lang="ko-KR" altLang="en-US">
                <a:solidFill>
                  <a:schemeClr val="tx1"/>
                </a:solidFill>
                <a:latin typeface="나눔바른고딕OTF Light"/>
                <a:ea typeface="나눔바른고딕OTF Light"/>
              </a:rPr>
              <a:t>에 연결</a:t>
            </a:r>
            <a:endParaRPr lang="ko-KR" altLang="en-US">
              <a:solidFill>
                <a:schemeClr val="tx1"/>
              </a:solidFill>
              <a:latin typeface="나눔바른고딕OTF Light"/>
              <a:ea typeface="나눔바른고딕OTF Light"/>
            </a:endParaRPr>
          </a:p>
          <a:p>
            <a:pPr lvl="0">
              <a:lnSpc>
                <a:spcPct val="135000"/>
              </a:lnSpc>
              <a:defRPr/>
            </a:pPr>
            <a:r>
              <a:rPr lang="ko-KR" altLang="en-US" spc="-150">
                <a:solidFill>
                  <a:schemeClr val="tx1"/>
                </a:solidFill>
                <a:latin typeface="나눔바른고딕OTF Light"/>
                <a:ea typeface="나눔바른고딕OTF Light"/>
              </a:rPr>
              <a:t>     ★ </a:t>
            </a:r>
            <a:r>
              <a:rPr lang="ko-KR" altLang="en-US">
                <a:solidFill>
                  <a:schemeClr val="tx1"/>
                </a:solidFill>
                <a:latin typeface="나눔바른고딕OTF Light"/>
                <a:ea typeface="나눔바른고딕OTF Light"/>
              </a:rPr>
              <a:t> 업로드의 진행률 추적하기 위해 데이터 저장될 때마다 수신</a:t>
            </a:r>
            <a:endParaRPr lang="ko-KR" altLang="en-US">
              <a:solidFill>
                <a:schemeClr val="tx1"/>
              </a:solidFill>
              <a:latin typeface="나눔바른고딕OTF Light"/>
              <a:ea typeface="나눔바른고딕OTF Light"/>
            </a:endParaRPr>
          </a:p>
          <a:p>
            <a:pPr lvl="0">
              <a:lnSpc>
                <a:spcPct val="135000"/>
              </a:lnSpc>
              <a:defRPr/>
            </a:pPr>
            <a:r>
              <a:rPr lang="ko-KR" altLang="en-US" spc="-150">
                <a:solidFill>
                  <a:schemeClr val="tx1"/>
                </a:solidFill>
                <a:latin typeface="나눔바른고딕OTF Light"/>
                <a:ea typeface="나눔바른고딕OTF Light"/>
              </a:rPr>
              <a:t>     ★ </a:t>
            </a:r>
            <a:r>
              <a:rPr lang="ko-KR" altLang="en-US">
                <a:solidFill>
                  <a:schemeClr val="tx1"/>
                </a:solidFill>
                <a:latin typeface="나눔바른고딕OTF Light"/>
                <a:ea typeface="나눔바른고딕OTF Light"/>
              </a:rPr>
              <a:t> 각 파일을 수신 모드에 대해 업로드된 데이터량 추적하는 사용자지정</a:t>
            </a:r>
            <a:endParaRPr lang="ko-KR" altLang="en-US">
              <a:solidFill>
                <a:schemeClr val="tx1"/>
              </a:solidFill>
              <a:latin typeface="나눔바른고딕OTF Light"/>
              <a:ea typeface="나눔바른고딕OTF Light"/>
            </a:endParaRPr>
          </a:p>
          <a:p>
            <a:pPr lvl="0">
              <a:lnSpc>
                <a:spcPct val="135000"/>
              </a:lnSpc>
              <a:defRPr/>
            </a:pPr>
            <a:r>
              <a:rPr lang="ko-KR" altLang="en-US">
                <a:solidFill>
                  <a:schemeClr val="tx1"/>
                </a:solidFill>
                <a:latin typeface="나눔바른고딕OTF Light"/>
                <a:ea typeface="나눔바른고딕OTF Light"/>
              </a:rPr>
              <a:t>        플라스크 요청 객체</a:t>
            </a:r>
            <a:endParaRPr lang="ko-KR" altLang="en-US">
              <a:solidFill>
                <a:schemeClr val="tx1"/>
              </a:solidFill>
              <a:latin typeface="나눔바른고딕OTF Light"/>
              <a:ea typeface="나눔바른고딕OTF 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>
                <a:solidFill>
                  <a:schemeClr val="bg1"/>
                </a:solidFill>
                <a:latin typeface="HY헤드라인M"/>
                <a:ea typeface="HY헤드라인M"/>
              </a:rPr>
              <a:t>02</a:t>
            </a:r>
            <a:endParaRPr lang="ko-KR" altLang="en-US" sz="2400">
              <a:solidFill>
                <a:schemeClr val="bg1"/>
              </a:solidFill>
              <a:latin typeface="HY헤드라인M"/>
              <a:ea typeface="HY헤드라인M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27434" y="836712"/>
            <a:ext cx="7600950" cy="5710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>
                <a:latin typeface="나눔바른고딕OTF Light"/>
                <a:ea typeface="나눔바른고딕OTF Light"/>
              </a:rPr>
              <a:t>share_mode.py(Web folder)</a:t>
            </a:r>
            <a:endParaRPr lang="en-US" altLang="ko-KR" sz="3200">
              <a:latin typeface="나눔바른고딕OTF Light"/>
              <a:ea typeface="나눔바른고딕OTF Light"/>
            </a:endParaRPr>
          </a:p>
        </p:txBody>
      </p:sp>
      <p:sp>
        <p:nvSpPr>
          <p:cNvPr id="35" name="TextBox 18"/>
          <p:cNvSpPr txBox="1"/>
          <p:nvPr/>
        </p:nvSpPr>
        <p:spPr>
          <a:xfrm>
            <a:off x="461664" y="1556792"/>
            <a:ext cx="8220672" cy="3271091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lvl="0">
              <a:lnSpc>
                <a:spcPct val="175000"/>
              </a:lnSpc>
              <a:defRPr/>
            </a:pPr>
            <a:r>
              <a:rPr lang="en-US" altLang="ko-KR" b="1">
                <a:solidFill>
                  <a:schemeClr val="tx1"/>
                </a:solidFill>
                <a:latin typeface="나눔바른고딕OTF Light"/>
                <a:ea typeface="나눔바른고딕OTF Light"/>
              </a:rPr>
              <a:t>1.</a:t>
            </a:r>
            <a:r>
              <a:rPr lang="ko-KR" altLang="en-US" b="1">
                <a:solidFill>
                  <a:schemeClr val="tx1"/>
                </a:solidFill>
                <a:latin typeface="나눔바른고딕OTF Light"/>
                <a:ea typeface="나눔바른고딕OTF Light"/>
              </a:rPr>
              <a:t> 총 괄</a:t>
            </a:r>
            <a:endParaRPr lang="ko-KR" altLang="en-US" b="1">
              <a:solidFill>
                <a:schemeClr val="tx1"/>
              </a:solidFill>
              <a:latin typeface="나눔바른고딕OTF Light"/>
              <a:ea typeface="나눔바른고딕OTF Light"/>
            </a:endParaRPr>
          </a:p>
          <a:p>
            <a:pPr lvl="0">
              <a:lnSpc>
                <a:spcPct val="135000"/>
              </a:lnSpc>
              <a:defRPr/>
            </a:pPr>
            <a:r>
              <a:rPr lang="ko-KR" altLang="en-US" spc="-150">
                <a:solidFill>
                  <a:schemeClr val="tx1"/>
                </a:solidFill>
                <a:latin typeface="나눔바른고딕OTF Light"/>
                <a:ea typeface="나눔바른고딕OTF Light"/>
              </a:rPr>
              <a:t>     ★ </a:t>
            </a:r>
            <a:r>
              <a:rPr lang="ko-KR" altLang="en-US">
                <a:solidFill>
                  <a:schemeClr val="tx1"/>
                </a:solidFill>
                <a:latin typeface="나눔바른고딕OTF Light"/>
                <a:ea typeface="나눔바른고딕OTF Light"/>
              </a:rPr>
              <a:t>공유 모드의 모든 웹 로직을 담당</a:t>
            </a:r>
            <a:endParaRPr lang="ko-KR" altLang="en-US">
              <a:solidFill>
                <a:schemeClr val="tx1"/>
              </a:solidFill>
              <a:latin typeface="나눔바른고딕OTF Light"/>
              <a:ea typeface="나눔바른고딕OTF Light"/>
            </a:endParaRPr>
          </a:p>
          <a:p>
            <a:pPr lvl="0">
              <a:lnSpc>
                <a:spcPct val="135000"/>
              </a:lnSpc>
              <a:defRPr/>
            </a:pPr>
            <a:endParaRPr lang="ko-KR" altLang="en-US">
              <a:solidFill>
                <a:schemeClr val="tx1"/>
              </a:solidFill>
              <a:latin typeface="나눔바른고딕OTF Light"/>
              <a:ea typeface="나눔바른고딕OTF Light"/>
            </a:endParaRPr>
          </a:p>
          <a:p>
            <a:pPr lvl="0">
              <a:lnSpc>
                <a:spcPct val="175000"/>
              </a:lnSpc>
              <a:defRPr/>
            </a:pPr>
            <a:r>
              <a:rPr lang="en-US" altLang="ko-KR" b="1">
                <a:solidFill>
                  <a:schemeClr val="tx1"/>
                </a:solidFill>
                <a:latin typeface="나눔바른고딕OTF Light"/>
                <a:ea typeface="나눔바른고딕OTF Light"/>
              </a:rPr>
              <a:t>2.</a:t>
            </a:r>
            <a:r>
              <a:rPr lang="ko-KR" altLang="en-US" b="1">
                <a:solidFill>
                  <a:schemeClr val="tx1"/>
                </a:solidFill>
                <a:latin typeface="나눔바른고딕OTF Light"/>
                <a:ea typeface="나눔바른고딕OTF Light"/>
              </a:rPr>
              <a:t> 대략적인 기능</a:t>
            </a:r>
            <a:endParaRPr lang="ko-KR" altLang="en-US" b="1">
              <a:solidFill>
                <a:schemeClr val="tx1"/>
              </a:solidFill>
              <a:latin typeface="나눔바른고딕OTF Light"/>
              <a:ea typeface="나눔바른고딕OTF Light"/>
            </a:endParaRPr>
          </a:p>
          <a:p>
            <a:pPr lvl="0">
              <a:lnSpc>
                <a:spcPct val="135000"/>
              </a:lnSpc>
              <a:defRPr/>
            </a:pPr>
            <a:r>
              <a:rPr lang="ko-KR" altLang="en-US" spc="-150">
                <a:solidFill>
                  <a:schemeClr val="tx1"/>
                </a:solidFill>
                <a:latin typeface="나눔바른고딕OTF Light"/>
                <a:ea typeface="나눔바른고딕OTF Light"/>
              </a:rPr>
              <a:t>     ★ </a:t>
            </a:r>
            <a:r>
              <a:rPr lang="ko-KR" altLang="en-US">
                <a:solidFill>
                  <a:schemeClr val="tx1"/>
                </a:solidFill>
                <a:latin typeface="나눔바른고딕OTF Light"/>
                <a:ea typeface="나눔바른고딕OTF Light"/>
              </a:rPr>
              <a:t> 공유될 파일의 정보 초기화</a:t>
            </a:r>
            <a:endParaRPr lang="ko-KR" altLang="en-US">
              <a:solidFill>
                <a:schemeClr val="tx1"/>
              </a:solidFill>
              <a:latin typeface="나눔바른고딕OTF Light"/>
              <a:ea typeface="나눔바른고딕OTF Light"/>
            </a:endParaRPr>
          </a:p>
          <a:p>
            <a:pPr lvl="0">
              <a:lnSpc>
                <a:spcPct val="135000"/>
              </a:lnSpc>
              <a:defRPr/>
            </a:pPr>
            <a:r>
              <a:rPr lang="ko-KR" altLang="en-US" spc="-150">
                <a:solidFill>
                  <a:schemeClr val="tx1"/>
                </a:solidFill>
                <a:latin typeface="나눔바른고딕OTF Light"/>
                <a:ea typeface="나눔바른고딕OTF Light"/>
              </a:rPr>
              <a:t>     ★ </a:t>
            </a:r>
            <a:r>
              <a:rPr lang="ko-KR" altLang="en-US">
                <a:solidFill>
                  <a:schemeClr val="tx1"/>
                </a:solidFill>
                <a:latin typeface="나눔바른고딕OTF Light"/>
                <a:ea typeface="나눔바른고딕OTF Light"/>
              </a:rPr>
              <a:t> 중복을 방지하여 다운로드가 반복되는 지 확인</a:t>
            </a:r>
            <a:endParaRPr lang="ko-KR" altLang="en-US">
              <a:solidFill>
                <a:schemeClr val="tx1"/>
              </a:solidFill>
              <a:latin typeface="나눔바른고딕OTF Light"/>
              <a:ea typeface="나눔바른고딕OTF Light"/>
            </a:endParaRPr>
          </a:p>
          <a:p>
            <a:pPr lvl="0">
              <a:lnSpc>
                <a:spcPct val="135000"/>
              </a:lnSpc>
              <a:defRPr/>
            </a:pPr>
            <a:r>
              <a:rPr lang="ko-KR" altLang="en-US" spc="-150">
                <a:solidFill>
                  <a:schemeClr val="tx1"/>
                </a:solidFill>
                <a:latin typeface="나눔바른고딕OTF Light"/>
                <a:ea typeface="나눔바른고딕OTF Light"/>
              </a:rPr>
              <a:t>     ★ </a:t>
            </a:r>
            <a:r>
              <a:rPr lang="ko-KR" altLang="en-US">
                <a:solidFill>
                  <a:schemeClr val="tx1"/>
                </a:solidFill>
                <a:latin typeface="나눔바른고딕OTF Light"/>
                <a:ea typeface="나눔바른고딕OTF Light"/>
              </a:rPr>
              <a:t> 공유할 파일을 위한 웹 앱 경로</a:t>
            </a:r>
            <a:endParaRPr lang="ko-KR" altLang="en-US">
              <a:solidFill>
                <a:schemeClr val="tx1"/>
              </a:solidFill>
              <a:latin typeface="나눔바른고딕OTF Light"/>
              <a:ea typeface="나눔바른고딕OTF Light"/>
            </a:endParaRPr>
          </a:p>
          <a:p>
            <a:pPr lvl="0">
              <a:lnSpc>
                <a:spcPct val="135000"/>
              </a:lnSpc>
              <a:defRPr/>
            </a:pPr>
            <a:r>
              <a:rPr lang="ko-KR" altLang="en-US" spc="-150">
                <a:solidFill>
                  <a:schemeClr val="tx1"/>
                </a:solidFill>
                <a:latin typeface="나눔바른고딕OTF Light"/>
                <a:ea typeface="나눔바른고딕OTF Light"/>
              </a:rPr>
              <a:t>     ★ </a:t>
            </a:r>
            <a:r>
              <a:rPr lang="ko-KR" altLang="en-US">
                <a:solidFill>
                  <a:schemeClr val="tx1"/>
                </a:solidFill>
                <a:latin typeface="나눔바른고딕OTF Light"/>
                <a:ea typeface="나눔바른고딕OTF Light"/>
              </a:rPr>
              <a:t> </a:t>
            </a:r>
            <a:r>
              <a:rPr lang="en-US" altLang="ko-KR">
                <a:solidFill>
                  <a:schemeClr val="tx1"/>
                </a:solidFill>
                <a:latin typeface="나눔바른고딕OTF Light"/>
                <a:ea typeface="나눔바른고딕OTF Light"/>
              </a:rPr>
              <a:t>Zip, gZip </a:t>
            </a:r>
            <a:r>
              <a:rPr lang="ko-KR" altLang="en-US">
                <a:solidFill>
                  <a:schemeClr val="tx1"/>
                </a:solidFill>
                <a:latin typeface="나눔바른고딕OTF Light"/>
                <a:ea typeface="나눔바른고딕OTF Light"/>
              </a:rPr>
              <a:t>중 선택적으로 다운로드 가능</a:t>
            </a:r>
            <a:r>
              <a:rPr lang="en-US" altLang="ko-KR">
                <a:solidFill>
                  <a:schemeClr val="tx1"/>
                </a:solidFill>
                <a:latin typeface="나눔바른고딕OTF Light"/>
                <a:ea typeface="나눔바른고딕OTF Light"/>
              </a:rPr>
              <a:t>(</a:t>
            </a:r>
            <a:r>
              <a:rPr lang="ko-KR" altLang="en-US">
                <a:solidFill>
                  <a:schemeClr val="tx1"/>
                </a:solidFill>
                <a:latin typeface="나눔바른고딕OTF Light"/>
                <a:ea typeface="나눔바른고딕OTF Light"/>
              </a:rPr>
              <a:t>브라우저 </a:t>
            </a:r>
            <a:r>
              <a:rPr lang="en-US" altLang="ko-KR">
                <a:solidFill>
                  <a:schemeClr val="tx1"/>
                </a:solidFill>
                <a:latin typeface="나눔바른고딕OTF Light"/>
                <a:ea typeface="나눔바른고딕OTF Light"/>
              </a:rPr>
              <a:t>gZip</a:t>
            </a:r>
            <a:r>
              <a:rPr lang="ko-KR" altLang="en-US">
                <a:solidFill>
                  <a:schemeClr val="tx1"/>
                </a:solidFill>
                <a:latin typeface="나눔바른고딕OTF Light"/>
                <a:ea typeface="나눔바른고딕OTF Light"/>
              </a:rPr>
              <a:t>지원 유무 확인 등</a:t>
            </a:r>
            <a:r>
              <a:rPr lang="en-US" altLang="ko-KR">
                <a:solidFill>
                  <a:schemeClr val="tx1"/>
                </a:solidFill>
                <a:latin typeface="나눔바른고딕OTF Light"/>
                <a:ea typeface="나눔바른고딕OTF Light"/>
              </a:rPr>
              <a:t>)</a:t>
            </a:r>
            <a:endParaRPr lang="en-US" altLang="ko-KR">
              <a:solidFill>
                <a:schemeClr val="tx1"/>
              </a:solidFill>
              <a:latin typeface="나눔바른고딕OTF Light"/>
              <a:ea typeface="나눔바른고딕OTF 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>
                <a:solidFill>
                  <a:schemeClr val="bg1"/>
                </a:solidFill>
                <a:latin typeface="HY헤드라인M"/>
                <a:ea typeface="HY헤드라인M"/>
              </a:rPr>
              <a:t>02</a:t>
            </a:r>
            <a:endParaRPr lang="ko-KR" altLang="en-US" sz="2400">
              <a:solidFill>
                <a:schemeClr val="bg1"/>
              </a:solidFill>
              <a:latin typeface="HY헤드라인M"/>
              <a:ea typeface="HY헤드라인M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27434" y="836712"/>
            <a:ext cx="7600950" cy="5710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>
                <a:latin typeface="나눔바른고딕OTF Light"/>
                <a:ea typeface="나눔바른고딕OTF Light"/>
              </a:rPr>
              <a:t>web.py(Web folder)</a:t>
            </a:r>
            <a:endParaRPr lang="en-US" altLang="ko-KR" sz="3200">
              <a:latin typeface="나눔바른고딕OTF Light"/>
              <a:ea typeface="나눔바른고딕OTF Light"/>
            </a:endParaRPr>
          </a:p>
        </p:txBody>
      </p:sp>
      <p:sp>
        <p:nvSpPr>
          <p:cNvPr id="35" name="TextBox 18"/>
          <p:cNvSpPr txBox="1"/>
          <p:nvPr/>
        </p:nvSpPr>
        <p:spPr>
          <a:xfrm>
            <a:off x="461664" y="1484784"/>
            <a:ext cx="8220672" cy="4755634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lvl="0">
              <a:lnSpc>
                <a:spcPct val="175000"/>
              </a:lnSpc>
              <a:defRPr/>
            </a:pPr>
            <a:r>
              <a:rPr lang="en-US" altLang="ko-KR" b="1">
                <a:solidFill>
                  <a:schemeClr val="tx1"/>
                </a:solidFill>
                <a:latin typeface="나눔바른고딕OTF Light"/>
                <a:ea typeface="나눔바른고딕OTF Light"/>
              </a:rPr>
              <a:t>1.</a:t>
            </a:r>
            <a:r>
              <a:rPr lang="ko-KR" altLang="en-US" b="1">
                <a:solidFill>
                  <a:schemeClr val="tx1"/>
                </a:solidFill>
                <a:latin typeface="나눔바른고딕OTF Light"/>
                <a:ea typeface="나눔바른고딕OTF Light"/>
              </a:rPr>
              <a:t> 총 괄</a:t>
            </a:r>
            <a:endParaRPr lang="ko-KR" altLang="en-US" b="1">
              <a:solidFill>
                <a:schemeClr val="tx1"/>
              </a:solidFill>
              <a:latin typeface="나눔바른고딕OTF Light"/>
              <a:ea typeface="나눔바른고딕OTF Light"/>
            </a:endParaRPr>
          </a:p>
          <a:p>
            <a:pPr lvl="0">
              <a:lnSpc>
                <a:spcPct val="135000"/>
              </a:lnSpc>
              <a:defRPr/>
            </a:pPr>
            <a:r>
              <a:rPr lang="ko-KR" altLang="en-US" spc="-150">
                <a:solidFill>
                  <a:schemeClr val="tx1"/>
                </a:solidFill>
                <a:latin typeface="나눔바른고딕OTF Light"/>
                <a:ea typeface="나눔바른고딕OTF Light"/>
              </a:rPr>
              <a:t>     ★ </a:t>
            </a:r>
            <a:r>
              <a:rPr lang="en-US" altLang="ko-KR">
                <a:solidFill>
                  <a:schemeClr val="tx1"/>
                </a:solidFill>
                <a:latin typeface="나눔바른고딕OTF Light"/>
                <a:ea typeface="나눔바른고딕OTF Light"/>
              </a:rPr>
              <a:t>Tor Browser</a:t>
            </a:r>
            <a:r>
              <a:rPr lang="ko-KR" altLang="en-US">
                <a:solidFill>
                  <a:schemeClr val="tx1"/>
                </a:solidFill>
                <a:latin typeface="나눔바른고딕OTF Light"/>
                <a:ea typeface="나눔바른고딕OTF Light"/>
              </a:rPr>
              <a:t>를 위한 플라스크 프레임워크를 이용하여 웹 서버를 관리</a:t>
            </a:r>
            <a:endParaRPr lang="ko-KR" altLang="en-US">
              <a:solidFill>
                <a:schemeClr val="tx1"/>
              </a:solidFill>
              <a:latin typeface="나눔바른고딕OTF Light"/>
              <a:ea typeface="나눔바른고딕OTF Light"/>
            </a:endParaRPr>
          </a:p>
          <a:p>
            <a:pPr lvl="0">
              <a:lnSpc>
                <a:spcPct val="135000"/>
              </a:lnSpc>
              <a:defRPr/>
            </a:pPr>
            <a:endParaRPr lang="ko-KR" altLang="en-US">
              <a:solidFill>
                <a:schemeClr val="tx1"/>
              </a:solidFill>
              <a:latin typeface="나눔바른고딕OTF Light"/>
              <a:ea typeface="나눔바른고딕OTF Light"/>
            </a:endParaRPr>
          </a:p>
          <a:p>
            <a:pPr lvl="0">
              <a:lnSpc>
                <a:spcPct val="175000"/>
              </a:lnSpc>
              <a:defRPr/>
            </a:pPr>
            <a:r>
              <a:rPr lang="en-US" altLang="ko-KR" b="1">
                <a:solidFill>
                  <a:schemeClr val="tx1"/>
                </a:solidFill>
                <a:latin typeface="나눔바른고딕OTF Light"/>
                <a:ea typeface="나눔바른고딕OTF Light"/>
              </a:rPr>
              <a:t>2.</a:t>
            </a:r>
            <a:r>
              <a:rPr lang="ko-KR" altLang="en-US" b="1">
                <a:solidFill>
                  <a:schemeClr val="tx1"/>
                </a:solidFill>
                <a:latin typeface="나눔바른고딕OTF Light"/>
                <a:ea typeface="나눔바른고딕OTF Light"/>
              </a:rPr>
              <a:t> 대략적인 기능</a:t>
            </a:r>
            <a:endParaRPr lang="ko-KR" altLang="en-US" b="1">
              <a:solidFill>
                <a:schemeClr val="tx1"/>
              </a:solidFill>
              <a:latin typeface="나눔바른고딕OTF Light"/>
              <a:ea typeface="나눔바른고딕OTF Light"/>
            </a:endParaRPr>
          </a:p>
          <a:p>
            <a:pPr lvl="0">
              <a:lnSpc>
                <a:spcPct val="135000"/>
              </a:lnSpc>
              <a:defRPr/>
            </a:pPr>
            <a:r>
              <a:rPr lang="ko-KR" altLang="en-US" spc="-150">
                <a:solidFill>
                  <a:schemeClr val="tx1"/>
                </a:solidFill>
                <a:latin typeface="나눔바른고딕OTF Light"/>
                <a:ea typeface="나눔바른고딕OTF Light"/>
              </a:rPr>
              <a:t>     ★ </a:t>
            </a:r>
            <a:r>
              <a:rPr lang="ko-KR" altLang="en-US">
                <a:solidFill>
                  <a:schemeClr val="tx1"/>
                </a:solidFill>
                <a:latin typeface="나눔바른고딕OTF Light"/>
                <a:ea typeface="나눔바른고딕OTF Light"/>
              </a:rPr>
              <a:t> 전송과 수신 사이 공통 웹 경로 설정</a:t>
            </a:r>
            <a:endParaRPr lang="ko-KR" altLang="en-US">
              <a:solidFill>
                <a:schemeClr val="tx1"/>
              </a:solidFill>
              <a:latin typeface="나눔바른고딕OTF Light"/>
              <a:ea typeface="나눔바른고딕OTF Light"/>
            </a:endParaRPr>
          </a:p>
          <a:p>
            <a:pPr lvl="0">
              <a:lnSpc>
                <a:spcPct val="135000"/>
              </a:lnSpc>
              <a:defRPr/>
            </a:pPr>
            <a:r>
              <a:rPr lang="ko-KR" altLang="en-US" spc="-150">
                <a:solidFill>
                  <a:schemeClr val="tx1"/>
                </a:solidFill>
                <a:latin typeface="나눔바른고딕OTF Light"/>
                <a:ea typeface="나눔바른고딕OTF Light"/>
              </a:rPr>
              <a:t>     ★ </a:t>
            </a:r>
            <a:r>
              <a:rPr lang="ko-KR" altLang="en-US">
                <a:solidFill>
                  <a:schemeClr val="tx1"/>
                </a:solidFill>
                <a:latin typeface="나눔바른고딕OTF Light"/>
                <a:ea typeface="나눔바른고딕OTF Light"/>
              </a:rPr>
              <a:t> 요청 들어올 때 마다 보안 헤더 추가</a:t>
            </a:r>
            <a:endParaRPr lang="ko-KR" altLang="en-US">
              <a:solidFill>
                <a:schemeClr val="tx1"/>
              </a:solidFill>
              <a:latin typeface="나눔바른고딕OTF Light"/>
              <a:ea typeface="나눔바른고딕OTF Light"/>
            </a:endParaRPr>
          </a:p>
          <a:p>
            <a:pPr lvl="0">
              <a:lnSpc>
                <a:spcPct val="135000"/>
              </a:lnSpc>
              <a:defRPr/>
            </a:pPr>
            <a:r>
              <a:rPr lang="ko-KR" altLang="en-US" spc="-150">
                <a:solidFill>
                  <a:schemeClr val="tx1"/>
                </a:solidFill>
                <a:latin typeface="나눔바른고딕OTF Light"/>
                <a:ea typeface="나눔바른고딕OTF Light"/>
              </a:rPr>
              <a:t>     ★ </a:t>
            </a:r>
            <a:r>
              <a:rPr lang="ko-KR" altLang="en-US">
                <a:solidFill>
                  <a:schemeClr val="tx1"/>
                </a:solidFill>
                <a:latin typeface="나눔바른고딕OTF Light"/>
                <a:ea typeface="나눔바른고딕OTF Light"/>
              </a:rPr>
              <a:t> 파일 이름 뒤 </a:t>
            </a:r>
            <a:r>
              <a:rPr lang="en-US" altLang="ko-KR">
                <a:solidFill>
                  <a:schemeClr val="tx1"/>
                </a:solidFill>
                <a:latin typeface="나눔바른고딕OTF Light"/>
                <a:ea typeface="나눔바른고딕OTF Light"/>
              </a:rPr>
              <a:t>.html, .htm, .xml, .xhtml </a:t>
            </a:r>
            <a:r>
              <a:rPr lang="ko-KR" altLang="en-US">
                <a:solidFill>
                  <a:schemeClr val="tx1"/>
                </a:solidFill>
                <a:latin typeface="나눔바른고딕OTF Light"/>
                <a:ea typeface="나눔바른고딕OTF Light"/>
              </a:rPr>
              <a:t>등 추가시켜 반환</a:t>
            </a:r>
            <a:endParaRPr lang="ko-KR" altLang="en-US">
              <a:solidFill>
                <a:schemeClr val="tx1"/>
              </a:solidFill>
              <a:latin typeface="나눔바른고딕OTF Light"/>
              <a:ea typeface="나눔바른고딕OTF Light"/>
            </a:endParaRPr>
          </a:p>
          <a:p>
            <a:pPr lvl="0">
              <a:lnSpc>
                <a:spcPct val="135000"/>
              </a:lnSpc>
              <a:defRPr/>
            </a:pPr>
            <a:r>
              <a:rPr lang="ko-KR" altLang="en-US" spc="-150">
                <a:solidFill>
                  <a:schemeClr val="tx1"/>
                </a:solidFill>
                <a:latin typeface="나눔바른고딕OTF Light"/>
                <a:ea typeface="나눔바른고딕OTF Light"/>
              </a:rPr>
              <a:t>     ★ </a:t>
            </a:r>
            <a:r>
              <a:rPr lang="ko-KR" altLang="en-US">
                <a:solidFill>
                  <a:schemeClr val="tx1"/>
                </a:solidFill>
                <a:latin typeface="나눔바른고딕OTF Light"/>
                <a:ea typeface="나눔바른고딕OTF Light"/>
              </a:rPr>
              <a:t> </a:t>
            </a:r>
            <a:r>
              <a:rPr lang="en-US" altLang="ko-KR">
                <a:solidFill>
                  <a:schemeClr val="tx1"/>
                </a:solidFill>
                <a:latin typeface="나눔바른고딕OTF Light"/>
                <a:ea typeface="나눔바른고딕OTF Light"/>
              </a:rPr>
              <a:t>GUI</a:t>
            </a:r>
            <a:r>
              <a:rPr lang="ko-KR" altLang="en-US">
                <a:solidFill>
                  <a:schemeClr val="tx1"/>
                </a:solidFill>
                <a:latin typeface="나눔바른고딕OTF Light"/>
                <a:ea typeface="나눔바른고딕OTF Light"/>
              </a:rPr>
              <a:t>와 통신하기 위해 요청을 큐에 추가</a:t>
            </a:r>
            <a:endParaRPr lang="ko-KR" altLang="en-US">
              <a:solidFill>
                <a:schemeClr val="tx1"/>
              </a:solidFill>
              <a:latin typeface="나눔바른고딕OTF Light"/>
              <a:ea typeface="나눔바른고딕OTF Light"/>
            </a:endParaRPr>
          </a:p>
          <a:p>
            <a:pPr lvl="0">
              <a:lnSpc>
                <a:spcPct val="135000"/>
              </a:lnSpc>
              <a:defRPr/>
            </a:pPr>
            <a:r>
              <a:rPr lang="ko-KR" altLang="en-US" spc="-150">
                <a:solidFill>
                  <a:schemeClr val="tx1"/>
                </a:solidFill>
                <a:latin typeface="나눔바른고딕OTF Light"/>
                <a:ea typeface="나눔바른고딕OTF Light"/>
              </a:rPr>
              <a:t>     ★ </a:t>
            </a:r>
            <a:r>
              <a:rPr lang="ko-KR" altLang="en-US">
                <a:solidFill>
                  <a:schemeClr val="tx1"/>
                </a:solidFill>
                <a:latin typeface="나눔바른고딕OTF Light"/>
                <a:ea typeface="나눔바른고딕OTF Light"/>
              </a:rPr>
              <a:t> 플라스크 오류를 기록하는 디버깅 모드 실행</a:t>
            </a:r>
            <a:endParaRPr lang="ko-KR" altLang="en-US">
              <a:solidFill>
                <a:schemeClr val="tx1"/>
              </a:solidFill>
              <a:latin typeface="나눔바른고딕OTF Light"/>
              <a:ea typeface="나눔바른고딕OTF Light"/>
            </a:endParaRPr>
          </a:p>
          <a:p>
            <a:pPr lvl="0">
              <a:lnSpc>
                <a:spcPct val="135000"/>
              </a:lnSpc>
              <a:defRPr/>
            </a:pPr>
            <a:r>
              <a:rPr lang="ko-KR" altLang="en-US" spc="-150">
                <a:solidFill>
                  <a:schemeClr val="tx1"/>
                </a:solidFill>
                <a:latin typeface="나눔바른고딕OTF Light"/>
                <a:ea typeface="나눔바른고딕OTF Light"/>
              </a:rPr>
              <a:t>     ★ </a:t>
            </a:r>
            <a:r>
              <a:rPr lang="ko-KR" altLang="en-US">
                <a:solidFill>
                  <a:schemeClr val="tx1"/>
                </a:solidFill>
                <a:latin typeface="나눔바른고딕OTF Light"/>
                <a:ea typeface="나눔바른고딕OTF Light"/>
              </a:rPr>
              <a:t> 플라스크 앱에서 플라스크 웹서버 중지</a:t>
            </a:r>
            <a:endParaRPr lang="ko-KR" altLang="en-US">
              <a:solidFill>
                <a:schemeClr val="tx1"/>
              </a:solidFill>
              <a:latin typeface="나눔바른고딕OTF Light"/>
              <a:ea typeface="나눔바른고딕OTF Light"/>
            </a:endParaRPr>
          </a:p>
          <a:p>
            <a:pPr lvl="0">
              <a:lnSpc>
                <a:spcPct val="135000"/>
              </a:lnSpc>
              <a:defRPr/>
            </a:pPr>
            <a:r>
              <a:rPr lang="ko-KR" altLang="en-US" spc="-150">
                <a:solidFill>
                  <a:schemeClr val="tx1"/>
                </a:solidFill>
                <a:latin typeface="나눔바른고딕OTF Light"/>
                <a:ea typeface="나눔바른고딕OTF Light"/>
              </a:rPr>
              <a:t>     ★ </a:t>
            </a:r>
            <a:r>
              <a:rPr lang="ko-KR" altLang="en-US">
                <a:solidFill>
                  <a:schemeClr val="tx1"/>
                </a:solidFill>
                <a:latin typeface="나눔바른고딕OTF Light"/>
                <a:ea typeface="나눔바른고딕OTF Light"/>
              </a:rPr>
              <a:t> 플라스크 웹서버 시작 </a:t>
            </a:r>
            <a:r>
              <a:rPr lang="en-US" altLang="ko-KR">
                <a:solidFill>
                  <a:schemeClr val="tx1"/>
                </a:solidFill>
                <a:latin typeface="나눔바른고딕OTF Light"/>
                <a:ea typeface="나눔바른고딕OTF Light"/>
              </a:rPr>
              <a:t>/</a:t>
            </a:r>
            <a:r>
              <a:rPr lang="ko-KR" altLang="en-US">
                <a:solidFill>
                  <a:schemeClr val="tx1"/>
                </a:solidFill>
                <a:latin typeface="나눔바른고딕OTF Light"/>
                <a:ea typeface="나눔바른고딕OTF Light"/>
              </a:rPr>
              <a:t> 플라스크 웹서버 셧다웃을 위한 서버 중지</a:t>
            </a:r>
            <a:endParaRPr lang="ko-KR" altLang="en-US">
              <a:solidFill>
                <a:schemeClr val="tx1"/>
              </a:solidFill>
              <a:latin typeface="나눔바른고딕OTF Light"/>
              <a:ea typeface="나눔바른고딕OTF Light"/>
            </a:endParaRPr>
          </a:p>
          <a:p>
            <a:pPr lvl="0">
              <a:lnSpc>
                <a:spcPct val="135000"/>
              </a:lnSpc>
              <a:defRPr/>
            </a:pPr>
            <a:endParaRPr lang="ko-KR" altLang="en-US">
              <a:solidFill>
                <a:schemeClr val="tx1"/>
              </a:solidFill>
              <a:latin typeface="나눔바른고딕OTF Light"/>
              <a:ea typeface="나눔바른고딕OTF 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>
                <a:solidFill>
                  <a:schemeClr val="bg1"/>
                </a:solidFill>
                <a:latin typeface="HY헤드라인M"/>
                <a:ea typeface="HY헤드라인M"/>
              </a:rPr>
              <a:t>03</a:t>
            </a:r>
            <a:endParaRPr lang="en-US" altLang="ko-KR" sz="2400">
              <a:solidFill>
                <a:schemeClr val="bg1"/>
              </a:solidFill>
              <a:latin typeface="HY헤드라인M"/>
              <a:ea typeface="HY헤드라인M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27434" y="836712"/>
            <a:ext cx="5080670" cy="5710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>
                <a:latin typeface="나눔바른고딕OTF Light"/>
                <a:ea typeface="나눔바른고딕OTF Light"/>
              </a:rPr>
              <a:t>SW </a:t>
            </a:r>
            <a:r>
              <a:rPr lang="ko-KR" altLang="en-US" sz="3200">
                <a:latin typeface="나눔바른고딕OTF Light"/>
                <a:ea typeface="나눔바른고딕OTF Light"/>
              </a:rPr>
              <a:t>향후 분석 계획</a:t>
            </a:r>
            <a:endParaRPr lang="ko-KR" altLang="en-US" sz="3200">
              <a:latin typeface="나눔바른고딕OTF Light"/>
              <a:ea typeface="나눔바른고딕OTF Light"/>
            </a:endParaRPr>
          </a:p>
        </p:txBody>
      </p:sp>
      <p:graphicFrame>
        <p:nvGraphicFramePr>
          <p:cNvPr id="35" name=""/>
          <p:cNvGraphicFramePr>
            <a:graphicFrameLocks noGrp="1"/>
          </p:cNvGraphicFramePr>
          <p:nvPr/>
        </p:nvGraphicFramePr>
        <p:xfrm>
          <a:off x="546100" y="1556792"/>
          <a:ext cx="8055240" cy="4896537"/>
        </p:xfrm>
        <a:graphic>
          <a:graphicData uri="http://schemas.openxmlformats.org/drawingml/2006/table">
            <a:tbl>
              <a:tblPr firstRow="1" bandRow="1"/>
              <a:tblGrid>
                <a:gridCol w="353491"/>
                <a:gridCol w="1947022"/>
                <a:gridCol w="2301449"/>
                <a:gridCol w="576064"/>
                <a:gridCol w="1008112"/>
                <a:gridCol w="1011554"/>
                <a:gridCol w="857548"/>
              </a:tblGrid>
              <a:tr h="1179306">
                <a:tc gridSpan="2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xmlns:mc="http://schemas.openxmlformats.org/markup-compatibility/2006" xmlns:hp="http://schemas.haansoft.com/office/presentation/8.0" lang="ko-KR" altLang="en-US" sz="1600" b="1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구   분</a:t>
                      </a:r>
                      <a:endParaRPr xmlns:mc="http://schemas.openxmlformats.org/markup-compatibility/2006" xmlns:hp="http://schemas.haansoft.com/office/presentation/8.0" lang="ko-KR" altLang="en-US" sz="1600" b="1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fe6f7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xmlns:mc="http://schemas.openxmlformats.org/markup-compatibility/2006" xmlns:hp="http://schemas.haansoft.com/office/presentation/8.0" lang="ko-KR" altLang="en-US" sz="1600" b="1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작업 이름</a:t>
                      </a:r>
                      <a:endParaRPr xmlns:mc="http://schemas.openxmlformats.org/markup-compatibility/2006" xmlns:hp="http://schemas.haansoft.com/office/presentation/8.0" lang="ko-KR" altLang="en-US" sz="1600" b="1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xmlns:mc="http://schemas.openxmlformats.org/markup-compatibility/2006" xmlns:hp="http://schemas.haansoft.com/office/presentation/8.0" lang="ko-KR" altLang="en-US" sz="1600" b="1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기간</a:t>
                      </a:r>
                      <a:endParaRPr xmlns:mc="http://schemas.openxmlformats.org/markup-compatibility/2006" xmlns:hp="http://schemas.haansoft.com/office/presentation/8.0" lang="ko-KR" altLang="en-US" sz="1600" b="1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xmlns:mc="http://schemas.openxmlformats.org/markup-compatibility/2006" xmlns:hp="http://schemas.haansoft.com/office/presentation/8.0" lang="ko-KR" altLang="en-US" sz="1600" b="1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시작</a:t>
                      </a:r>
                      <a:endParaRPr xmlns:mc="http://schemas.openxmlformats.org/markup-compatibility/2006" xmlns:hp="http://schemas.haansoft.com/office/presentation/8.0" lang="ko-KR" altLang="en-US" sz="1600" b="1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defRPr/>
                      </a:pPr>
                      <a:r>
                        <a:rPr xmlns:mc="http://schemas.openxmlformats.org/markup-compatibility/2006" xmlns:hp="http://schemas.haansoft.com/office/presentation/8.0" lang="ko-KR" altLang="en-US" sz="1600" b="1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날짜</a:t>
                      </a:r>
                      <a:endParaRPr xmlns:mc="http://schemas.openxmlformats.org/markup-compatibility/2006" xmlns:hp="http://schemas.haansoft.com/office/presentation/8.0" lang="ko-KR" altLang="en-US" sz="1600" b="1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xmlns:mc="http://schemas.openxmlformats.org/markup-compatibility/2006" xmlns:hp="http://schemas.haansoft.com/office/presentation/8.0" lang="ko-KR" altLang="en-US" sz="1600" b="1" i="0" u="none" strike="noStrike" spc="-200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완료</a:t>
                      </a:r>
                      <a:endParaRPr xmlns:mc="http://schemas.openxmlformats.org/markup-compatibility/2006" xmlns:hp="http://schemas.haansoft.com/office/presentation/8.0" lang="ko-KR" altLang="en-US" sz="1600" b="1" i="0" u="none" strike="noStrike" spc="-200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defRPr/>
                      </a:pPr>
                      <a:r>
                        <a:rPr xmlns:mc="http://schemas.openxmlformats.org/markup-compatibility/2006" xmlns:hp="http://schemas.haansoft.com/office/presentation/8.0" lang="ko-KR" altLang="en-US" sz="1600" b="1" i="0" u="none" strike="noStrike" spc="-200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날짜</a:t>
                      </a:r>
                      <a:endParaRPr xmlns:mc="http://schemas.openxmlformats.org/markup-compatibility/2006" xmlns:hp="http://schemas.haansoft.com/office/presentation/8.0" lang="ko-KR" altLang="en-US" sz="1600" b="1" i="0" u="none" strike="noStrike" spc="-200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xmlns:mc="http://schemas.openxmlformats.org/markup-compatibility/2006" xmlns:hp="http://schemas.haansoft.com/office/presentation/8.0" lang="ko-KR" altLang="en-US" sz="1600" b="1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완료 유무</a:t>
                      </a:r>
                      <a:endParaRPr xmlns:mc="http://schemas.openxmlformats.org/markup-compatibility/2006" xmlns:hp="http://schemas.haansoft.com/office/presentation/8.0" lang="ko-KR" altLang="en-US" sz="1600" b="1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fe6f7"/>
                    </a:solidFill>
                  </a:tcPr>
                </a:tc>
              </a:tr>
              <a:tr h="370633">
                <a:tc rowSpan="2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xmlns:mc="http://schemas.openxmlformats.org/markup-compatibility/2006" xmlns:hp="http://schemas.haansoft.com/office/presentation/8.0" lang="ko-KR" altLang="en-US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</a:t>
                      </a:r>
                      <a:endParaRPr xmlns:mc="http://schemas.openxmlformats.org/markup-compatibility/2006" xmlns:hp="http://schemas.haansoft.com/office/presentation/8.0" lang="ko-KR" altLang="en-US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rowSpan="2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xmlns:mc="http://schemas.openxmlformats.org/markup-compatibility/2006" xmlns:hp="http://schemas.haansoft.com/office/presentation/8.0" lang="ko-KR" altLang="en-US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프로그램 기능 분석 및 검토</a:t>
                      </a:r>
                      <a:endParaRPr xmlns:mc="http://schemas.openxmlformats.org/markup-compatibility/2006" xmlns:hp="http://schemas.haansoft.com/office/presentation/8.0" lang="ko-KR" altLang="en-US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xmlns:mc="http://schemas.openxmlformats.org/markup-compatibility/2006" xmlns:hp="http://schemas.haansoft.com/office/presentation/8.0" lang="ko-KR" altLang="en-US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총괄적 기능 분석</a:t>
                      </a:r>
                      <a:endParaRPr xmlns:mc="http://schemas.openxmlformats.org/markup-compatibility/2006" xmlns:hp="http://schemas.haansoft.com/office/presentation/8.0" lang="ko-KR" altLang="en-US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xmlns:mc="http://schemas.openxmlformats.org/markup-compatibility/2006" xmlns:hp="http://schemas.haansoft.com/office/presentation/8.0" lang="ko-KR" altLang="en-US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14</a:t>
                      </a:r>
                      <a:endParaRPr xmlns:mc="http://schemas.openxmlformats.org/markup-compatibility/2006" xmlns:hp="http://schemas.haansoft.com/office/presentation/8.0" lang="ko-KR" altLang="en-US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xmlns:mc="http://schemas.openxmlformats.org/markup-compatibility/2006" xmlns:hp="http://schemas.haansoft.com/office/presentation/8.0" lang="ko-KR" altLang="en-US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10월 25일</a:t>
                      </a:r>
                      <a:endParaRPr xmlns:mc="http://schemas.openxmlformats.org/markup-compatibility/2006" xmlns:hp="http://schemas.haansoft.com/office/presentation/8.0" lang="ko-KR" altLang="en-US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xmlns:mc="http://schemas.openxmlformats.org/markup-compatibility/2006" xmlns:hp="http://schemas.haansoft.com/office/presentation/8.0" lang="ko-KR" altLang="en-US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11월 7일</a:t>
                      </a:r>
                      <a:endParaRPr xmlns:mc="http://schemas.openxmlformats.org/markup-compatibility/2006" xmlns:hp="http://schemas.haansoft.com/office/presentation/8.0" lang="ko-KR" altLang="en-US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xmlns:mc="http://schemas.openxmlformats.org/markup-compatibility/2006" xmlns:hp="http://schemas.haansoft.com/office/presentation/8.0" lang="ko-KR" altLang="en-US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O</a:t>
                      </a:r>
                      <a:endParaRPr xmlns:mc="http://schemas.openxmlformats.org/markup-compatibility/2006" xmlns:hp="http://schemas.haansoft.com/office/presentation/8.0" lang="ko-KR" altLang="en-US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70633">
                <a:tc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xmlns:mc="http://schemas.openxmlformats.org/markup-compatibility/2006" xmlns:hp="http://schemas.haansoft.com/office/presentation/8.0" lang="ko-KR" altLang="en-US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총괄적 기능 검토</a:t>
                      </a:r>
                      <a:endParaRPr xmlns:mc="http://schemas.openxmlformats.org/markup-compatibility/2006" xmlns:hp="http://schemas.haansoft.com/office/presentation/8.0" lang="ko-KR" altLang="en-US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xmlns:mc="http://schemas.openxmlformats.org/markup-compatibility/2006" xmlns:hp="http://schemas.haansoft.com/office/presentation/8.0" lang="ko-KR" altLang="en-US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4</a:t>
                      </a:r>
                      <a:endParaRPr xmlns:mc="http://schemas.openxmlformats.org/markup-compatibility/2006" xmlns:hp="http://schemas.haansoft.com/office/presentation/8.0" lang="ko-KR" altLang="en-US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xmlns:mc="http://schemas.openxmlformats.org/markup-compatibility/2006" xmlns:hp="http://schemas.haansoft.com/office/presentation/8.0" lang="ko-KR" altLang="en-US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11월 8일</a:t>
                      </a:r>
                      <a:endParaRPr xmlns:mc="http://schemas.openxmlformats.org/markup-compatibility/2006" xmlns:hp="http://schemas.haansoft.com/office/presentation/8.0" lang="ko-KR" altLang="en-US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xmlns:mc="http://schemas.openxmlformats.org/markup-compatibility/2006" xmlns:hp="http://schemas.haansoft.com/office/presentation/8.0" lang="ko-KR" altLang="en-US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11월 11일</a:t>
                      </a:r>
                      <a:endParaRPr xmlns:mc="http://schemas.openxmlformats.org/markup-compatibility/2006" xmlns:hp="http://schemas.haansoft.com/office/presentation/8.0" lang="ko-KR" altLang="en-US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xmlns:mc="http://schemas.openxmlformats.org/markup-compatibility/2006" xmlns:hp="http://schemas.haansoft.com/office/presentation/8.0" lang="ko-KR" altLang="en-US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O</a:t>
                      </a:r>
                      <a:endParaRPr xmlns:mc="http://schemas.openxmlformats.org/markup-compatibility/2006" xmlns:hp="http://schemas.haansoft.com/office/presentation/8.0" lang="ko-KR" altLang="en-US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7063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xmlns:mc="http://schemas.openxmlformats.org/markup-compatibility/2006" xmlns:hp="http://schemas.haansoft.com/office/presentation/8.0" lang="ko-KR" altLang="en-US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2</a:t>
                      </a:r>
                      <a:endParaRPr xmlns:mc="http://schemas.openxmlformats.org/markup-compatibility/2006" xmlns:hp="http://schemas.haansoft.com/office/presentation/8.0" lang="ko-KR" altLang="en-US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xmlns:mc="http://schemas.openxmlformats.org/markup-compatibility/2006" xmlns:hp="http://schemas.haansoft.com/office/presentation/8.0" lang="ko-KR" altLang="en-US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발표 준비</a:t>
                      </a:r>
                      <a:endParaRPr xmlns:mc="http://schemas.openxmlformats.org/markup-compatibility/2006" xmlns:hp="http://schemas.haansoft.com/office/presentation/8.0" lang="ko-KR" altLang="en-US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xmlns:mc="http://schemas.openxmlformats.org/markup-compatibility/2006" xmlns:hp="http://schemas.haansoft.com/office/presentation/8.0" lang="ko-KR" altLang="en-US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PPT 작성 및 발표 준비</a:t>
                      </a:r>
                      <a:endParaRPr xmlns:mc="http://schemas.openxmlformats.org/markup-compatibility/2006" xmlns:hp="http://schemas.haansoft.com/office/presentation/8.0" lang="ko-KR" altLang="en-US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xmlns:mc="http://schemas.openxmlformats.org/markup-compatibility/2006" xmlns:hp="http://schemas.haansoft.com/office/presentation/8.0" lang="ko-KR" altLang="en-US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2</a:t>
                      </a:r>
                      <a:endParaRPr xmlns:mc="http://schemas.openxmlformats.org/markup-compatibility/2006" xmlns:hp="http://schemas.haansoft.com/office/presentation/8.0" lang="ko-KR" altLang="en-US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xmlns:mc="http://schemas.openxmlformats.org/markup-compatibility/2006" xmlns:hp="http://schemas.haansoft.com/office/presentation/8.0" lang="ko-KR" altLang="en-US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11월 12일</a:t>
                      </a:r>
                      <a:endParaRPr xmlns:mc="http://schemas.openxmlformats.org/markup-compatibility/2006" xmlns:hp="http://schemas.haansoft.com/office/presentation/8.0" lang="ko-KR" altLang="en-US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xmlns:mc="http://schemas.openxmlformats.org/markup-compatibility/2006" xmlns:hp="http://schemas.haansoft.com/office/presentation/8.0" lang="ko-KR" altLang="en-US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11월 13일</a:t>
                      </a:r>
                      <a:endParaRPr xmlns:mc="http://schemas.openxmlformats.org/markup-compatibility/2006" xmlns:hp="http://schemas.haansoft.com/office/presentation/8.0" lang="ko-KR" altLang="en-US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xmlns:mc="http://schemas.openxmlformats.org/markup-compatibility/2006" xmlns:hp="http://schemas.haansoft.com/office/presentation/8.0" lang="ko-KR" altLang="en-US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O</a:t>
                      </a:r>
                      <a:endParaRPr xmlns:mc="http://schemas.openxmlformats.org/markup-compatibility/2006" xmlns:hp="http://schemas.haansoft.com/office/presentation/8.0" lang="ko-KR" altLang="en-US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70633">
                <a:tc rowSpan="3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xmlns:mc="http://schemas.openxmlformats.org/markup-compatibility/2006" xmlns:hp="http://schemas.haansoft.com/office/presentation/8.0" lang="ko-KR" altLang="en-US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3</a:t>
                      </a:r>
                      <a:endParaRPr xmlns:mc="http://schemas.openxmlformats.org/markup-compatibility/2006" xmlns:hp="http://schemas.haansoft.com/office/presentation/8.0" lang="ko-KR" altLang="en-US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rowSpan="3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xmlns:mc="http://schemas.openxmlformats.org/markup-compatibility/2006" xmlns:hp="http://schemas.haansoft.com/office/presentation/8.0" lang="ko-KR" altLang="en-US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프로그램 기능 분석 및 검토</a:t>
                      </a:r>
                      <a:endParaRPr xmlns:mc="http://schemas.openxmlformats.org/markup-compatibility/2006" xmlns:hp="http://schemas.haansoft.com/office/presentation/8.0" lang="ko-KR" altLang="en-US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xmlns:mc="http://schemas.openxmlformats.org/markup-compatibility/2006" xmlns:hp="http://schemas.haansoft.com/office/presentation/8.0" lang="ko-KR" altLang="en-US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세부적 기능 분석</a:t>
                      </a:r>
                      <a:endParaRPr xmlns:mc="http://schemas.openxmlformats.org/markup-compatibility/2006" xmlns:hp="http://schemas.haansoft.com/office/presentation/8.0" lang="ko-KR" altLang="en-US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xmlns:mc="http://schemas.openxmlformats.org/markup-compatibility/2006" xmlns:hp="http://schemas.haansoft.com/office/presentation/8.0" lang="ko-KR" altLang="en-US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7</a:t>
                      </a:r>
                      <a:endParaRPr xmlns:mc="http://schemas.openxmlformats.org/markup-compatibility/2006" xmlns:hp="http://schemas.haansoft.com/office/presentation/8.0" lang="ko-KR" altLang="en-US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xmlns:mc="http://schemas.openxmlformats.org/markup-compatibility/2006" xmlns:hp="http://schemas.haansoft.com/office/presentation/8.0" lang="ko-KR" altLang="en-US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11월 14일</a:t>
                      </a:r>
                      <a:endParaRPr xmlns:mc="http://schemas.openxmlformats.org/markup-compatibility/2006" xmlns:hp="http://schemas.haansoft.com/office/presentation/8.0" lang="ko-KR" altLang="en-US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xmlns:mc="http://schemas.openxmlformats.org/markup-compatibility/2006" xmlns:hp="http://schemas.haansoft.com/office/presentation/8.0" lang="ko-KR" altLang="en-US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11월 20일</a:t>
                      </a:r>
                      <a:endParaRPr xmlns:mc="http://schemas.openxmlformats.org/markup-compatibility/2006" xmlns:hp="http://schemas.haansoft.com/office/presentation/8.0" lang="ko-KR" altLang="en-US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xmlns:mc="http://schemas.openxmlformats.org/markup-compatibility/2006" xmlns:hp="http://schemas.haansoft.com/office/presentation/8.0" lang="ko-KR" altLang="en-US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xmlns:mc="http://schemas.openxmlformats.org/markup-compatibility/2006" xmlns:hp="http://schemas.haansoft.com/office/presentation/8.0" lang="ko-KR" altLang="en-US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70633">
                <a:tc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xmlns:mc="http://schemas.openxmlformats.org/markup-compatibility/2006" xmlns:hp="http://schemas.haansoft.com/office/presentation/8.0" lang="ko-KR" altLang="en-US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세부적 기능 검토</a:t>
                      </a:r>
                      <a:endParaRPr xmlns:mc="http://schemas.openxmlformats.org/markup-compatibility/2006" xmlns:hp="http://schemas.haansoft.com/office/presentation/8.0" lang="ko-KR" altLang="en-US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xmlns:mc="http://schemas.openxmlformats.org/markup-compatibility/2006" xmlns:hp="http://schemas.haansoft.com/office/presentation/8.0" lang="ko-KR" altLang="en-US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5</a:t>
                      </a:r>
                      <a:endParaRPr xmlns:mc="http://schemas.openxmlformats.org/markup-compatibility/2006" xmlns:hp="http://schemas.haansoft.com/office/presentation/8.0" lang="ko-KR" altLang="en-US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xmlns:mc="http://schemas.openxmlformats.org/markup-compatibility/2006" xmlns:hp="http://schemas.haansoft.com/office/presentation/8.0" lang="ko-KR" altLang="en-US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11월 21일</a:t>
                      </a:r>
                      <a:endParaRPr xmlns:mc="http://schemas.openxmlformats.org/markup-compatibility/2006" xmlns:hp="http://schemas.haansoft.com/office/presentation/8.0" lang="ko-KR" altLang="en-US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xmlns:mc="http://schemas.openxmlformats.org/markup-compatibility/2006" xmlns:hp="http://schemas.haansoft.com/office/presentation/8.0" lang="ko-KR" altLang="en-US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11월 25일</a:t>
                      </a:r>
                      <a:endParaRPr xmlns:mc="http://schemas.openxmlformats.org/markup-compatibility/2006" xmlns:hp="http://schemas.haansoft.com/office/presentation/8.0" lang="ko-KR" altLang="en-US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xmlns:mc="http://schemas.openxmlformats.org/markup-compatibility/2006" xmlns:hp="http://schemas.haansoft.com/office/presentation/8.0" lang="ko-KR" altLang="en-US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xmlns:mc="http://schemas.openxmlformats.org/markup-compatibility/2006" xmlns:hp="http://schemas.haansoft.com/office/presentation/8.0" lang="ko-KR" altLang="en-US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70633">
                <a:tc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xmlns:mc="http://schemas.openxmlformats.org/markup-compatibility/2006" xmlns:hp="http://schemas.haansoft.com/office/presentation/8.0" lang="ko-KR" altLang="en-US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추가 기능 아이디어 토의</a:t>
                      </a:r>
                      <a:endParaRPr xmlns:mc="http://schemas.openxmlformats.org/markup-compatibility/2006" xmlns:hp="http://schemas.haansoft.com/office/presentation/8.0" lang="ko-KR" altLang="en-US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xmlns:mc="http://schemas.openxmlformats.org/markup-compatibility/2006" xmlns:hp="http://schemas.haansoft.com/office/presentation/8.0" lang="ko-KR" altLang="en-US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5</a:t>
                      </a:r>
                      <a:endParaRPr xmlns:mc="http://schemas.openxmlformats.org/markup-compatibility/2006" xmlns:hp="http://schemas.haansoft.com/office/presentation/8.0" lang="ko-KR" altLang="en-US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xmlns:mc="http://schemas.openxmlformats.org/markup-compatibility/2006" xmlns:hp="http://schemas.haansoft.com/office/presentation/8.0" lang="ko-KR" altLang="en-US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11월 21일</a:t>
                      </a:r>
                      <a:endParaRPr xmlns:mc="http://schemas.openxmlformats.org/markup-compatibility/2006" xmlns:hp="http://schemas.haansoft.com/office/presentation/8.0" lang="ko-KR" altLang="en-US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xmlns:mc="http://schemas.openxmlformats.org/markup-compatibility/2006" xmlns:hp="http://schemas.haansoft.com/office/presentation/8.0" lang="ko-KR" altLang="en-US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11월 25일</a:t>
                      </a:r>
                      <a:endParaRPr xmlns:mc="http://schemas.openxmlformats.org/markup-compatibility/2006" xmlns:hp="http://schemas.haansoft.com/office/presentation/8.0" lang="ko-KR" altLang="en-US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xmlns:mc="http://schemas.openxmlformats.org/markup-compatibility/2006" xmlns:hp="http://schemas.haansoft.com/office/presentation/8.0" lang="ko-KR" altLang="en-US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xmlns:mc="http://schemas.openxmlformats.org/markup-compatibility/2006" xmlns:hp="http://schemas.haansoft.com/office/presentation/8.0" lang="ko-KR" altLang="en-US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7063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xmlns:mc="http://schemas.openxmlformats.org/markup-compatibility/2006" xmlns:hp="http://schemas.haansoft.com/office/presentation/8.0" lang="ko-KR" altLang="en-US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4</a:t>
                      </a:r>
                      <a:endParaRPr xmlns:mc="http://schemas.openxmlformats.org/markup-compatibility/2006" xmlns:hp="http://schemas.haansoft.com/office/presentation/8.0" lang="ko-KR" altLang="en-US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xmlns:mc="http://schemas.openxmlformats.org/markup-compatibility/2006" xmlns:hp="http://schemas.haansoft.com/office/presentation/8.0" lang="ko-KR" altLang="en-US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발표 준비</a:t>
                      </a:r>
                      <a:endParaRPr xmlns:mc="http://schemas.openxmlformats.org/markup-compatibility/2006" xmlns:hp="http://schemas.haansoft.com/office/presentation/8.0" lang="ko-KR" altLang="en-US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xmlns:mc="http://schemas.openxmlformats.org/markup-compatibility/2006" xmlns:hp="http://schemas.haansoft.com/office/presentation/8.0" lang="ko-KR" altLang="en-US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PPT 작성 및 발표 준비</a:t>
                      </a:r>
                      <a:endParaRPr xmlns:mc="http://schemas.openxmlformats.org/markup-compatibility/2006" xmlns:hp="http://schemas.haansoft.com/office/presentation/8.0" lang="ko-KR" altLang="en-US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xmlns:mc="http://schemas.openxmlformats.org/markup-compatibility/2006" xmlns:hp="http://schemas.haansoft.com/office/presentation/8.0" lang="ko-KR" altLang="en-US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2</a:t>
                      </a:r>
                      <a:endParaRPr xmlns:mc="http://schemas.openxmlformats.org/markup-compatibility/2006" xmlns:hp="http://schemas.haansoft.com/office/presentation/8.0" lang="ko-KR" altLang="en-US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xmlns:mc="http://schemas.openxmlformats.org/markup-compatibility/2006" xmlns:hp="http://schemas.haansoft.com/office/presentation/8.0" lang="ko-KR" altLang="en-US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11월 26일</a:t>
                      </a:r>
                      <a:endParaRPr xmlns:mc="http://schemas.openxmlformats.org/markup-compatibility/2006" xmlns:hp="http://schemas.haansoft.com/office/presentation/8.0" lang="ko-KR" altLang="en-US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xmlns:mc="http://schemas.openxmlformats.org/markup-compatibility/2006" xmlns:hp="http://schemas.haansoft.com/office/presentation/8.0" lang="ko-KR" altLang="en-US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11월 27일</a:t>
                      </a:r>
                      <a:endParaRPr xmlns:mc="http://schemas.openxmlformats.org/markup-compatibility/2006" xmlns:hp="http://schemas.haansoft.com/office/presentation/8.0" lang="ko-KR" altLang="en-US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xmlns:mc="http://schemas.openxmlformats.org/markup-compatibility/2006" xmlns:hp="http://schemas.haansoft.com/office/presentation/8.0" lang="ko-KR" altLang="en-US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xmlns:mc="http://schemas.openxmlformats.org/markup-compatibility/2006" xmlns:hp="http://schemas.haansoft.com/office/presentation/8.0" lang="ko-KR" altLang="en-US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70633">
                <a:tc rowSpan="2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xmlns:mc="http://schemas.openxmlformats.org/markup-compatibility/2006" xmlns:hp="http://schemas.haansoft.com/office/presentation/8.0" lang="ko-KR" altLang="en-US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5</a:t>
                      </a:r>
                      <a:endParaRPr xmlns:mc="http://schemas.openxmlformats.org/markup-compatibility/2006" xmlns:hp="http://schemas.haansoft.com/office/presentation/8.0" lang="ko-KR" altLang="en-US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rowSpan="2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xmlns:mc="http://schemas.openxmlformats.org/markup-compatibility/2006" xmlns:hp="http://schemas.haansoft.com/office/presentation/8.0" lang="ko-KR" altLang="en-US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프로그램 기능 추가 및 검토</a:t>
                      </a:r>
                      <a:endParaRPr xmlns:mc="http://schemas.openxmlformats.org/markup-compatibility/2006" xmlns:hp="http://schemas.haansoft.com/office/presentation/8.0" lang="ko-KR" altLang="en-US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xmlns:mc="http://schemas.openxmlformats.org/markup-compatibility/2006" xmlns:hp="http://schemas.haansoft.com/office/presentation/8.0" lang="ko-KR" altLang="en-US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공개SW 추가 세부적 기능 토의</a:t>
                      </a:r>
                      <a:endParaRPr xmlns:mc="http://schemas.openxmlformats.org/markup-compatibility/2006" xmlns:hp="http://schemas.haansoft.com/office/presentation/8.0" lang="ko-KR" altLang="en-US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xmlns:mc="http://schemas.openxmlformats.org/markup-compatibility/2006" xmlns:hp="http://schemas.haansoft.com/office/presentation/8.0" lang="ko-KR" altLang="en-US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3</a:t>
                      </a:r>
                      <a:endParaRPr xmlns:mc="http://schemas.openxmlformats.org/markup-compatibility/2006" xmlns:hp="http://schemas.haansoft.com/office/presentation/8.0" lang="ko-KR" altLang="en-US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xmlns:mc="http://schemas.openxmlformats.org/markup-compatibility/2006" xmlns:hp="http://schemas.haansoft.com/office/presentation/8.0" lang="ko-KR" altLang="en-US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11월 28일</a:t>
                      </a:r>
                      <a:endParaRPr xmlns:mc="http://schemas.openxmlformats.org/markup-compatibility/2006" xmlns:hp="http://schemas.haansoft.com/office/presentation/8.0" lang="ko-KR" altLang="en-US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xmlns:mc="http://schemas.openxmlformats.org/markup-compatibility/2006" xmlns:hp="http://schemas.haansoft.com/office/presentation/8.0" lang="ko-KR" altLang="en-US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11월 30일</a:t>
                      </a:r>
                      <a:endParaRPr xmlns:mc="http://schemas.openxmlformats.org/markup-compatibility/2006" xmlns:hp="http://schemas.haansoft.com/office/presentation/8.0" lang="ko-KR" altLang="en-US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xmlns:mc="http://schemas.openxmlformats.org/markup-compatibility/2006" xmlns:hp="http://schemas.haansoft.com/office/presentation/8.0" lang="ko-KR" altLang="en-US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xmlns:mc="http://schemas.openxmlformats.org/markup-compatibility/2006" xmlns:hp="http://schemas.haansoft.com/office/presentation/8.0" lang="ko-KR" altLang="en-US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70633">
                <a:tc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xmlns:mc="http://schemas.openxmlformats.org/markup-compatibility/2006" xmlns:hp="http://schemas.haansoft.com/office/presentation/8.0" lang="ko-KR" altLang="en-US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공개SW 추가 세부적 기능 추가</a:t>
                      </a:r>
                      <a:endParaRPr xmlns:mc="http://schemas.openxmlformats.org/markup-compatibility/2006" xmlns:hp="http://schemas.haansoft.com/office/presentation/8.0" lang="ko-KR" altLang="en-US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xmlns:mc="http://schemas.openxmlformats.org/markup-compatibility/2006" xmlns:hp="http://schemas.haansoft.com/office/presentation/8.0" lang="ko-KR" altLang="en-US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9</a:t>
                      </a:r>
                      <a:endParaRPr xmlns:mc="http://schemas.openxmlformats.org/markup-compatibility/2006" xmlns:hp="http://schemas.haansoft.com/office/presentation/8.0" lang="ko-KR" altLang="en-US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xmlns:mc="http://schemas.openxmlformats.org/markup-compatibility/2006" xmlns:hp="http://schemas.haansoft.com/office/presentation/8.0" lang="ko-KR" altLang="en-US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12월 1일</a:t>
                      </a:r>
                      <a:endParaRPr xmlns:mc="http://schemas.openxmlformats.org/markup-compatibility/2006" xmlns:hp="http://schemas.haansoft.com/office/presentation/8.0" lang="ko-KR" altLang="en-US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xmlns:mc="http://schemas.openxmlformats.org/markup-compatibility/2006" xmlns:hp="http://schemas.haansoft.com/office/presentation/8.0" lang="ko-KR" altLang="en-US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12월 9일</a:t>
                      </a:r>
                      <a:endParaRPr xmlns:mc="http://schemas.openxmlformats.org/markup-compatibility/2006" xmlns:hp="http://schemas.haansoft.com/office/presentation/8.0" lang="ko-KR" altLang="en-US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xmlns:mc="http://schemas.openxmlformats.org/markup-compatibility/2006" xmlns:hp="http://schemas.haansoft.com/office/presentation/8.0" lang="ko-KR" altLang="en-US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xmlns:mc="http://schemas.openxmlformats.org/markup-compatibility/2006" xmlns:hp="http://schemas.haansoft.com/office/presentation/8.0" lang="ko-KR" altLang="en-US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8153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xmlns:mc="http://schemas.openxmlformats.org/markup-compatibility/2006" xmlns:hp="http://schemas.haansoft.com/office/presentation/8.0" lang="ko-KR" altLang="en-US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6</a:t>
                      </a:r>
                      <a:endParaRPr xmlns:mc="http://schemas.openxmlformats.org/markup-compatibility/2006" xmlns:hp="http://schemas.haansoft.com/office/presentation/8.0" lang="ko-KR" altLang="en-US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xmlns:mc="http://schemas.openxmlformats.org/markup-compatibility/2006" xmlns:hp="http://schemas.haansoft.com/office/presentation/8.0" lang="ko-KR" altLang="en-US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발표 준비</a:t>
                      </a:r>
                      <a:endParaRPr xmlns:mc="http://schemas.openxmlformats.org/markup-compatibility/2006" xmlns:hp="http://schemas.haansoft.com/office/presentation/8.0" lang="ko-KR" altLang="en-US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xmlns:mc="http://schemas.openxmlformats.org/markup-compatibility/2006" xmlns:hp="http://schemas.haansoft.com/office/presentation/8.0" lang="ko-KR" altLang="en-US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PPT 작성 및 발표 준비</a:t>
                      </a:r>
                      <a:endParaRPr xmlns:mc="http://schemas.openxmlformats.org/markup-compatibility/2006" xmlns:hp="http://schemas.haansoft.com/office/presentation/8.0" lang="ko-KR" altLang="en-US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xmlns:mc="http://schemas.openxmlformats.org/markup-compatibility/2006" xmlns:hp="http://schemas.haansoft.com/office/presentation/8.0" lang="ko-KR" altLang="en-US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2</a:t>
                      </a:r>
                      <a:endParaRPr xmlns:mc="http://schemas.openxmlformats.org/markup-compatibility/2006" xmlns:hp="http://schemas.haansoft.com/office/presentation/8.0" lang="ko-KR" altLang="en-US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xmlns:mc="http://schemas.openxmlformats.org/markup-compatibility/2006" xmlns:hp="http://schemas.haansoft.com/office/presentation/8.0" lang="ko-KR" altLang="en-US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12월 10일</a:t>
                      </a:r>
                      <a:endParaRPr xmlns:mc="http://schemas.openxmlformats.org/markup-compatibility/2006" xmlns:hp="http://schemas.haansoft.com/office/presentation/8.0" lang="ko-KR" altLang="en-US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xmlns:mc="http://schemas.openxmlformats.org/markup-compatibility/2006" xmlns:hp="http://schemas.haansoft.com/office/presentation/8.0" lang="ko-KR" altLang="en-US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12월 11일</a:t>
                      </a:r>
                      <a:endParaRPr xmlns:mc="http://schemas.openxmlformats.org/markup-compatibility/2006" xmlns:hp="http://schemas.haansoft.com/office/presentation/8.0" lang="ko-KR" altLang="en-US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xmlns:mc="http://schemas.openxmlformats.org/markup-compatibility/2006" xmlns:hp="http://schemas.haansoft.com/office/presentation/8.0" lang="ko-KR" altLang="en-US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xmlns:mc="http://schemas.openxmlformats.org/markup-compatibility/2006" xmlns:hp="http://schemas.haansoft.com/office/presentation/8.0" lang="ko-KR" altLang="en-US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>
                <a:solidFill>
                  <a:schemeClr val="bg1"/>
                </a:solidFill>
                <a:latin typeface="HY헤드라인M"/>
                <a:ea typeface="HY헤드라인M"/>
              </a:rPr>
              <a:t>04</a:t>
            </a:r>
            <a:endParaRPr lang="en-US" altLang="ko-KR" sz="2400">
              <a:solidFill>
                <a:schemeClr val="bg1"/>
              </a:solidFill>
              <a:latin typeface="HY헤드라인M"/>
              <a:ea typeface="HY헤드라인M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499717" y="2348880"/>
            <a:ext cx="4144566" cy="161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10000">
                <a:latin typeface="나눔바른고딕OTF Light"/>
                <a:ea typeface="나눔바른고딕OTF Light"/>
              </a:rPr>
              <a:t>Q &amp; A</a:t>
            </a:r>
            <a:endParaRPr lang="en-US" altLang="ko-KR" sz="10000">
              <a:latin typeface="나눔바른고딕OTF Light"/>
              <a:ea typeface="나눔바른고딕OTF 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3528" y="548680"/>
            <a:ext cx="4176464" cy="449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>
                <a:latin typeface="나눔바른고딕OTF Light"/>
                <a:ea typeface="나눔바른고딕OTF Light"/>
              </a:rPr>
              <a:t>목차</a:t>
            </a:r>
            <a:endParaRPr lang="ko-KR" altLang="en-US" sz="2400">
              <a:latin typeface="나눔바른고딕OTF Light"/>
              <a:ea typeface="나눔바른고딕OTF Ligh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9495" y="2394621"/>
            <a:ext cx="8496944" cy="9086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5400">
                <a:latin typeface="HY헤드라인M"/>
                <a:ea typeface="HY헤드라인M"/>
              </a:rPr>
              <a:t>01    02    03    04 </a:t>
            </a:r>
            <a:endParaRPr lang="en-US" altLang="ko-KR" sz="5400">
              <a:latin typeface="HY헤드라인M"/>
              <a:ea typeface="HY헤드라인M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393015" y="3330725"/>
            <a:ext cx="11521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3059832" y="3330725"/>
            <a:ext cx="11521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4788024" y="3330725"/>
            <a:ext cx="11521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6516216" y="3330725"/>
            <a:ext cx="11521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257209" y="3465449"/>
            <a:ext cx="1368152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pc="-150">
                <a:latin typeface="나눔바른고딕OTF Light"/>
                <a:ea typeface="나눔바른고딕OTF Light"/>
              </a:rPr>
              <a:t>SW</a:t>
            </a:r>
            <a:r>
              <a:rPr lang="ko-KR" altLang="en-US" spc="-150">
                <a:latin typeface="나눔바른고딕OTF Light"/>
                <a:ea typeface="나눔바른고딕OTF Light"/>
              </a:rPr>
              <a:t> 소개</a:t>
            </a:r>
            <a:endParaRPr lang="ko-KR" altLang="en-US" spc="-150">
              <a:latin typeface="나눔바른고딕OTF Light"/>
              <a:ea typeface="나눔바른고딕OTF Ligh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915816" y="3465449"/>
            <a:ext cx="1656184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pc="-150">
                <a:latin typeface="나눔바른고딕OTF Light"/>
                <a:ea typeface="나눔바른고딕OTF Light"/>
              </a:rPr>
              <a:t>SW</a:t>
            </a:r>
            <a:r>
              <a:rPr lang="ko-KR" altLang="en-US" spc="-150">
                <a:latin typeface="나눔바른고딕OTF Light"/>
                <a:ea typeface="나눔바른고딕OTF Light"/>
              </a:rPr>
              <a:t>기능분석</a:t>
            </a:r>
            <a:endParaRPr lang="ko-KR" altLang="en-US" spc="-150">
              <a:latin typeface="나눔바른고딕OTF Light"/>
              <a:ea typeface="나눔바른고딕OTF Ligh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572000" y="3465449"/>
            <a:ext cx="1656184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pc="-150">
                <a:latin typeface="나눔바른고딕OTF Light"/>
                <a:ea typeface="나눔바른고딕OTF Light"/>
              </a:rPr>
              <a:t>향후분석계획</a:t>
            </a:r>
            <a:endParaRPr lang="ko-KR" altLang="en-US" spc="-150">
              <a:latin typeface="나눔바른고딕OTF Light"/>
              <a:ea typeface="나눔바른고딕OTF Ligh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156176" y="3474741"/>
            <a:ext cx="1872208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pc="-150">
                <a:latin typeface="나눔바른고딕OTF Light"/>
                <a:ea typeface="나눔바른고딕OTF Light"/>
              </a:rPr>
              <a:t>Q&amp;A</a:t>
            </a:r>
            <a:endParaRPr lang="en-US" altLang="ko-KR" spc="-150">
              <a:latin typeface="나눔바른고딕OTF Light"/>
              <a:ea typeface="나눔바른고딕OTF Light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7452320" y="5229200"/>
            <a:ext cx="1296144" cy="129614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0" y="5877272"/>
            <a:ext cx="9144000" cy="10801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539552" y="5229200"/>
            <a:ext cx="1296144" cy="129614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18"/>
          <p:cNvSpPr txBox="1"/>
          <p:nvPr/>
        </p:nvSpPr>
        <p:spPr>
          <a:xfrm>
            <a:off x="899593" y="2852936"/>
            <a:ext cx="7128791" cy="364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pc="-150">
                <a:latin typeface="나눔바른고딕OTF Light"/>
                <a:ea typeface="나눔바른고딕OTF Light"/>
              </a:rPr>
              <a:t>웹 서버를 자체적으로 시작함으로 써 작동된다</a:t>
            </a:r>
            <a:r>
              <a:rPr lang="en-US" altLang="ko-KR" spc="-150">
                <a:latin typeface="나눔바른고딕OTF Light"/>
                <a:ea typeface="나눔바른고딕OTF Light"/>
              </a:rPr>
              <a:t>.</a:t>
            </a:r>
            <a:endParaRPr lang="ko-KR" altLang="en-US" spc="-150">
              <a:latin typeface="나눔바른고딕OTF Light"/>
              <a:ea typeface="나눔바른고딕OTF Light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>
                <a:solidFill>
                  <a:schemeClr val="bg1"/>
                </a:solidFill>
                <a:latin typeface="HY헤드라인M"/>
                <a:ea typeface="HY헤드라인M"/>
              </a:rPr>
              <a:t>01</a:t>
            </a:r>
            <a:endParaRPr lang="en-US" altLang="ko-KR" sz="2400">
              <a:solidFill>
                <a:schemeClr val="bg1"/>
              </a:solidFill>
              <a:latin typeface="HY헤드라인M"/>
              <a:ea typeface="HY헤드라인M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99593" y="1909609"/>
            <a:ext cx="6768751" cy="3672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pc="-150">
                <a:latin typeface="나눔바른고딕OTF Light"/>
                <a:ea typeface="나눔바른고딕OTF Light"/>
              </a:rPr>
              <a:t>모든 크기의 파일을 안전하게 익명 </a:t>
            </a:r>
            <a:r>
              <a:rPr lang="ko-KR" altLang="en-US" spc="-150">
                <a:latin typeface="나눔바른고딕OTF Light"/>
                <a:ea typeface="나눔바른고딕OTF Light"/>
              </a:rPr>
              <a:t>공유</a:t>
            </a:r>
            <a:endParaRPr lang="ko-KR" altLang="en-US" spc="-150">
              <a:latin typeface="나눔바른고딕OTF Light"/>
              <a:ea typeface="나눔바른고딕OTF Ligh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27434" y="836712"/>
            <a:ext cx="2416373" cy="5710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>
                <a:latin typeface="나눔바른고딕OTF Light"/>
                <a:ea typeface="나눔바른고딕OTF Light"/>
              </a:rPr>
              <a:t>SW</a:t>
            </a:r>
            <a:r>
              <a:rPr lang="ko-KR" altLang="en-US" sz="3200">
                <a:latin typeface="나눔바른고딕OTF Light"/>
                <a:ea typeface="나눔바른고딕OTF Light"/>
              </a:rPr>
              <a:t>소개</a:t>
            </a:r>
            <a:endParaRPr lang="ko-KR" altLang="en-US" sz="3200">
              <a:latin typeface="나눔바른고딕OTF Light"/>
              <a:ea typeface="나눔바른고딕OTF Light"/>
            </a:endParaRPr>
          </a:p>
        </p:txBody>
      </p:sp>
      <p:sp>
        <p:nvSpPr>
          <p:cNvPr id="35" name="TextBox 18"/>
          <p:cNvSpPr txBox="1"/>
          <p:nvPr/>
        </p:nvSpPr>
        <p:spPr>
          <a:xfrm>
            <a:off x="467544" y="2348880"/>
            <a:ext cx="6768751" cy="363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en-US" altLang="ko-KR" spc="-150">
              <a:latin typeface="나눔바른고딕OTF Light"/>
              <a:ea typeface="나눔바른고딕OTF Light"/>
            </a:endParaRPr>
          </a:p>
        </p:txBody>
      </p:sp>
      <p:sp>
        <p:nvSpPr>
          <p:cNvPr id="36" name=""/>
          <p:cNvSpPr txBox="1"/>
          <p:nvPr/>
        </p:nvSpPr>
        <p:spPr>
          <a:xfrm>
            <a:off x="539551" y="1484784"/>
            <a:ext cx="3384376" cy="36116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b="1"/>
              <a:t>1.</a:t>
            </a:r>
            <a:r>
              <a:rPr lang="ko-KR" altLang="en-US" b="1"/>
              <a:t> 총괄 기능</a:t>
            </a:r>
            <a:endParaRPr lang="ko-KR" altLang="en-US" b="1"/>
          </a:p>
        </p:txBody>
      </p:sp>
      <p:sp>
        <p:nvSpPr>
          <p:cNvPr id="40" name=""/>
          <p:cNvSpPr txBox="1"/>
          <p:nvPr/>
        </p:nvSpPr>
        <p:spPr>
          <a:xfrm>
            <a:off x="539534" y="2414416"/>
            <a:ext cx="6192695" cy="364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/>
              <a:t>2.</a:t>
            </a:r>
            <a:r>
              <a:rPr lang="ko-KR" altLang="en-US" b="1"/>
              <a:t> 별도의 서버 설치나 제</a:t>
            </a:r>
            <a:r>
              <a:rPr lang="en-US" altLang="ko-KR" b="1"/>
              <a:t>3</a:t>
            </a:r>
            <a:r>
              <a:rPr lang="ko-KR" altLang="en-US" b="1"/>
              <a:t>자의 파일 공유 서비스</a:t>
            </a:r>
            <a:endParaRPr lang="ko-KR" altLang="en-US" b="1"/>
          </a:p>
        </p:txBody>
      </p:sp>
      <p:sp>
        <p:nvSpPr>
          <p:cNvPr id="43" name="TextBox 18"/>
          <p:cNvSpPr txBox="1"/>
          <p:nvPr/>
        </p:nvSpPr>
        <p:spPr>
          <a:xfrm>
            <a:off x="899592" y="3356992"/>
            <a:ext cx="7920880" cy="366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pc="-150">
                <a:latin typeface="나눔바른고딕OTF Light"/>
                <a:ea typeface="나눔바른고딕OTF Light"/>
              </a:rPr>
              <a:t>Tor Onion Service</a:t>
            </a:r>
            <a:r>
              <a:rPr lang="ko-KR" altLang="en-US" spc="-150">
                <a:latin typeface="나눔바른고딕OTF Light"/>
                <a:ea typeface="나눔바른고딕OTF Light"/>
              </a:rPr>
              <a:t>를 통해 파일에 접근하고</a:t>
            </a:r>
            <a:r>
              <a:rPr lang="en-US" altLang="ko-KR" spc="-150">
                <a:latin typeface="나눔바른고딕OTF Light"/>
                <a:ea typeface="나눔바른고딕OTF Light"/>
              </a:rPr>
              <a:t>,</a:t>
            </a:r>
            <a:r>
              <a:rPr lang="ko-KR" altLang="en-US" spc="-150">
                <a:latin typeface="나눔바른고딕OTF Light"/>
                <a:ea typeface="나눔바른고딕OTF Light"/>
              </a:rPr>
              <a:t> 예측할 수 없는 </a:t>
            </a:r>
            <a:r>
              <a:rPr lang="en-US" altLang="ko-KR" spc="-150">
                <a:latin typeface="나눔바른고딕OTF Light"/>
                <a:ea typeface="나눔바른고딕OTF Light"/>
              </a:rPr>
              <a:t>URL</a:t>
            </a:r>
            <a:r>
              <a:rPr lang="ko-KR" altLang="en-US" spc="-150">
                <a:latin typeface="나눔바른고딕OTF Light"/>
                <a:ea typeface="나눔바른고딕OTF Light"/>
              </a:rPr>
              <a:t> 생성하여 작동된다</a:t>
            </a:r>
            <a:r>
              <a:rPr lang="en-US" altLang="ko-KR" spc="-150">
                <a:latin typeface="나눔바른고딕OTF Light"/>
                <a:ea typeface="나눔바른고딕OTF Light"/>
              </a:rPr>
              <a:t>.</a:t>
            </a:r>
            <a:endParaRPr lang="en-US" altLang="ko-KR" spc="-150">
              <a:latin typeface="나눔바른고딕OTF Light"/>
              <a:ea typeface="나눔바른고딕OTF Light"/>
            </a:endParaRPr>
          </a:p>
        </p:txBody>
      </p:sp>
      <p:sp>
        <p:nvSpPr>
          <p:cNvPr id="45" name="TextBox 18"/>
          <p:cNvSpPr txBox="1"/>
          <p:nvPr/>
        </p:nvSpPr>
        <p:spPr>
          <a:xfrm>
            <a:off x="1043608" y="3950558"/>
            <a:ext cx="7920880" cy="414546"/>
          </a:xfrm>
          <a:prstGeom prst="rect">
            <a:avLst/>
          </a:prstGeom>
          <a:solidFill>
            <a:schemeClr val="lt1"/>
          </a:solidFill>
        </p:spPr>
        <p:txBody>
          <a:bodyPr vert="horz" wrap="square" lIns="91440" tIns="45720" rIns="91440" bIns="45720" anchor="t">
            <a:spAutoFit/>
          </a:bodyPr>
          <a:lstStyle/>
          <a:p>
            <a:pPr lvl="0">
              <a:buClr>
                <a:srgbClr val="0000ff"/>
              </a:buClr>
              <a:buNone/>
              <a:defRPr/>
            </a:pPr>
            <a:r>
              <a:rPr lang="ko-KR" altLang="en-US" sz="2100" b="1" spc="-150">
                <a:solidFill>
                  <a:schemeClr val="dk1"/>
                </a:solidFill>
                <a:latin typeface="나눔바른고딕OTF Light"/>
                <a:ea typeface="나눔바른고딕OTF Light"/>
              </a:rPr>
              <a:t>사용자는 파일 다운로드 시 </a:t>
            </a:r>
            <a:r>
              <a:rPr lang="en-US" altLang="ko-KR" sz="2100" b="1" spc="-150">
                <a:solidFill>
                  <a:schemeClr val="dk1"/>
                </a:solidFill>
                <a:latin typeface="나눔바른고딕OTF Light"/>
                <a:ea typeface="나눔바른고딕OTF Light"/>
              </a:rPr>
              <a:t>Tor Browser</a:t>
            </a:r>
            <a:r>
              <a:rPr lang="ko-KR" altLang="en-US" sz="2100" b="1" spc="-150">
                <a:solidFill>
                  <a:schemeClr val="dk1"/>
                </a:solidFill>
                <a:latin typeface="나눔바른고딕OTF Light"/>
                <a:ea typeface="나눔바른고딕OTF Light"/>
              </a:rPr>
              <a:t>에서 </a:t>
            </a:r>
            <a:r>
              <a:rPr lang="en-US" altLang="ko-KR" sz="2100" b="1" spc="-150">
                <a:solidFill>
                  <a:schemeClr val="dk1"/>
                </a:solidFill>
                <a:latin typeface="나눔바른고딕OTF Light"/>
                <a:ea typeface="나눔바른고딕OTF Light"/>
              </a:rPr>
              <a:t>URL</a:t>
            </a:r>
            <a:r>
              <a:rPr lang="ko-KR" altLang="en-US" sz="2100" b="1" spc="-150">
                <a:solidFill>
                  <a:schemeClr val="dk1"/>
                </a:solidFill>
                <a:latin typeface="나눔바른고딕OTF Light"/>
                <a:ea typeface="나눔바른고딕OTF Light"/>
              </a:rPr>
              <a:t> 열기만 하면 됨</a:t>
            </a:r>
            <a:endParaRPr lang="ko-KR" altLang="en-US" sz="2100" b="1" spc="-150">
              <a:solidFill>
                <a:schemeClr val="dk1"/>
              </a:solidFill>
              <a:latin typeface="나눔바른고딕OTF Light"/>
            </a:endParaRPr>
          </a:p>
        </p:txBody>
      </p:sp>
      <p:sp>
        <p:nvSpPr>
          <p:cNvPr id="47" name=""/>
          <p:cNvSpPr/>
          <p:nvPr/>
        </p:nvSpPr>
        <p:spPr>
          <a:xfrm>
            <a:off x="539552" y="3933056"/>
            <a:ext cx="432048" cy="43204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48" name=""/>
          <p:cNvSpPr txBox="1"/>
          <p:nvPr/>
        </p:nvSpPr>
        <p:spPr>
          <a:xfrm>
            <a:off x="5724128" y="2367216"/>
            <a:ext cx="1368152" cy="4137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100" b="1">
                <a:solidFill>
                  <a:srgbClr val="ff0000"/>
                </a:solidFill>
              </a:rPr>
              <a:t>불필요</a:t>
            </a:r>
            <a:endParaRPr lang="ko-KR" altLang="en-US" sz="2100" b="1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>
                <a:solidFill>
                  <a:schemeClr val="bg1"/>
                </a:solidFill>
                <a:latin typeface="HY헤드라인M"/>
                <a:ea typeface="HY헤드라인M"/>
              </a:rPr>
              <a:t>02</a:t>
            </a:r>
            <a:endParaRPr lang="en-US" altLang="ko-KR" sz="2400">
              <a:solidFill>
                <a:schemeClr val="bg1"/>
              </a:solidFill>
              <a:latin typeface="HY헤드라인M"/>
              <a:ea typeface="HY헤드라인M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27434" y="836712"/>
            <a:ext cx="3064446" cy="5710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>
                <a:latin typeface="나눔바른고딕OTF Light"/>
                <a:ea typeface="나눔바른고딕OTF Light"/>
              </a:rPr>
              <a:t>SW</a:t>
            </a:r>
            <a:r>
              <a:rPr lang="ko-KR" altLang="en-US" sz="3200">
                <a:latin typeface="나눔바른고딕OTF Light"/>
                <a:ea typeface="나눔바른고딕OTF Light"/>
              </a:rPr>
              <a:t> 기능 분석</a:t>
            </a:r>
            <a:endParaRPr lang="ko-KR" altLang="en-US" sz="3200">
              <a:latin typeface="나눔바른고딕OTF Light"/>
              <a:ea typeface="나눔바른고딕OTF Light"/>
            </a:endParaRPr>
          </a:p>
        </p:txBody>
      </p:sp>
      <p:pic>
        <p:nvPicPr>
          <p:cNvPr id="41" name="그래픽 4" descr="종이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39552" y="1484784"/>
            <a:ext cx="504056" cy="504056"/>
          </a:xfrm>
          <a:prstGeom prst="rect">
            <a:avLst/>
          </a:prstGeom>
        </p:spPr>
      </p:pic>
      <p:pic>
        <p:nvPicPr>
          <p:cNvPr id="42" name="그래픽 4" descr="종이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39552" y="2132856"/>
            <a:ext cx="504056" cy="504056"/>
          </a:xfrm>
          <a:prstGeom prst="rect">
            <a:avLst/>
          </a:prstGeom>
        </p:spPr>
      </p:pic>
      <p:pic>
        <p:nvPicPr>
          <p:cNvPr id="43" name="그래픽 4" descr="종이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39552" y="2780928"/>
            <a:ext cx="504056" cy="504056"/>
          </a:xfrm>
          <a:prstGeom prst="rect">
            <a:avLst/>
          </a:prstGeom>
        </p:spPr>
      </p:pic>
      <p:pic>
        <p:nvPicPr>
          <p:cNvPr id="44" name="그래픽 4" descr="종이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539552" y="3382141"/>
            <a:ext cx="504056" cy="504056"/>
          </a:xfrm>
          <a:prstGeom prst="rect">
            <a:avLst/>
          </a:prstGeom>
        </p:spPr>
      </p:pic>
      <p:pic>
        <p:nvPicPr>
          <p:cNvPr id="45" name="그래픽 4" descr="종이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539552" y="4051922"/>
            <a:ext cx="504056" cy="504056"/>
          </a:xfrm>
          <a:prstGeom prst="rect">
            <a:avLst/>
          </a:prstGeom>
        </p:spPr>
      </p:pic>
      <p:pic>
        <p:nvPicPr>
          <p:cNvPr id="46" name="그래픽 4" descr="종이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539552" y="4653136"/>
            <a:ext cx="504056" cy="504056"/>
          </a:xfrm>
          <a:prstGeom prst="rect">
            <a:avLst/>
          </a:prstGeom>
        </p:spPr>
      </p:pic>
      <p:pic>
        <p:nvPicPr>
          <p:cNvPr id="47" name="그래픽 4" descr="종이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539552" y="5301208"/>
            <a:ext cx="504056" cy="504056"/>
          </a:xfrm>
          <a:prstGeom prst="rect">
            <a:avLst/>
          </a:prstGeom>
        </p:spPr>
      </p:pic>
      <p:pic>
        <p:nvPicPr>
          <p:cNvPr id="49" name="그래픽 2" descr="열린 폴더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5292080" y="2276872"/>
            <a:ext cx="576064" cy="576064"/>
          </a:xfrm>
          <a:prstGeom prst="rect">
            <a:avLst/>
          </a:prstGeom>
        </p:spPr>
      </p:pic>
      <p:pic>
        <p:nvPicPr>
          <p:cNvPr id="50" name="그래픽 4" descr="종이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6516216" y="1675659"/>
            <a:ext cx="504056" cy="504056"/>
          </a:xfrm>
          <a:prstGeom prst="rect">
            <a:avLst/>
          </a:prstGeom>
        </p:spPr>
      </p:pic>
      <p:pic>
        <p:nvPicPr>
          <p:cNvPr id="51" name="그래픽 4" descr="종이"/>
          <p:cNvPicPr>
            <a:picLocks noChangeAspect="1"/>
          </p:cNvPicPr>
          <p:nvPr/>
        </p:nvPicPr>
        <p:blipFill rotWithShape="1">
          <a:blip r:embed="rId12"/>
          <a:stretch>
            <a:fillRect/>
          </a:stretch>
        </p:blipFill>
        <p:spPr>
          <a:xfrm>
            <a:off x="6516216" y="2323731"/>
            <a:ext cx="504056" cy="504056"/>
          </a:xfrm>
          <a:prstGeom prst="rect">
            <a:avLst/>
          </a:prstGeom>
        </p:spPr>
      </p:pic>
      <p:pic>
        <p:nvPicPr>
          <p:cNvPr id="52" name="그래픽 4" descr="종이"/>
          <p:cNvPicPr>
            <a:picLocks noChangeAspect="1"/>
          </p:cNvPicPr>
          <p:nvPr/>
        </p:nvPicPr>
        <p:blipFill rotWithShape="1">
          <a:blip r:embed="rId13"/>
          <a:stretch>
            <a:fillRect/>
          </a:stretch>
        </p:blipFill>
        <p:spPr>
          <a:xfrm>
            <a:off x="6516216" y="2924944"/>
            <a:ext cx="504056" cy="504056"/>
          </a:xfrm>
          <a:prstGeom prst="rect">
            <a:avLst/>
          </a:prstGeom>
        </p:spPr>
      </p:pic>
      <p:sp>
        <p:nvSpPr>
          <p:cNvPr id="53" name="TextBox 5"/>
          <p:cNvSpPr txBox="1"/>
          <p:nvPr/>
        </p:nvSpPr>
        <p:spPr>
          <a:xfrm>
            <a:off x="4932040" y="2924944"/>
            <a:ext cx="1350650" cy="3592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Web folder</a:t>
            </a:r>
            <a:endParaRPr lang="en-US" altLang="ko-KR"/>
          </a:p>
        </p:txBody>
      </p:sp>
      <p:sp>
        <p:nvSpPr>
          <p:cNvPr id="54" name="TextBox 5"/>
          <p:cNvSpPr txBox="1"/>
          <p:nvPr/>
        </p:nvSpPr>
        <p:spPr>
          <a:xfrm>
            <a:off x="1115616" y="2204864"/>
            <a:ext cx="140889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common.py</a:t>
            </a:r>
            <a:endParaRPr lang="en-US" altLang="ko-KR"/>
          </a:p>
        </p:txBody>
      </p:sp>
      <p:sp>
        <p:nvSpPr>
          <p:cNvPr id="55" name="TextBox 5"/>
          <p:cNvSpPr txBox="1"/>
          <p:nvPr/>
        </p:nvSpPr>
        <p:spPr>
          <a:xfrm>
            <a:off x="1115616" y="2915652"/>
            <a:ext cx="1085041" cy="35904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onion.py</a:t>
            </a:r>
            <a:endParaRPr lang="en-US" altLang="ko-KR"/>
          </a:p>
        </p:txBody>
      </p:sp>
      <p:sp>
        <p:nvSpPr>
          <p:cNvPr id="56" name="TextBox 5"/>
          <p:cNvSpPr txBox="1"/>
          <p:nvPr/>
        </p:nvSpPr>
        <p:spPr>
          <a:xfrm>
            <a:off x="1115616" y="3491716"/>
            <a:ext cx="140889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onionkey.py</a:t>
            </a:r>
            <a:endParaRPr lang="en-US" altLang="ko-KR"/>
          </a:p>
        </p:txBody>
      </p:sp>
      <p:sp>
        <p:nvSpPr>
          <p:cNvPr id="57" name="TextBox 5"/>
          <p:cNvSpPr txBox="1"/>
          <p:nvPr/>
        </p:nvSpPr>
        <p:spPr>
          <a:xfrm>
            <a:off x="1115616" y="4149913"/>
            <a:ext cx="1627966" cy="3630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onionshare.py</a:t>
            </a:r>
            <a:endParaRPr lang="en-US" altLang="ko-KR"/>
          </a:p>
        </p:txBody>
      </p:sp>
      <p:sp>
        <p:nvSpPr>
          <p:cNvPr id="58" name="TextBox 5"/>
          <p:cNvSpPr txBox="1"/>
          <p:nvPr/>
        </p:nvSpPr>
        <p:spPr>
          <a:xfrm>
            <a:off x="1115616" y="4789571"/>
            <a:ext cx="1294591" cy="3676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settings.py</a:t>
            </a:r>
            <a:endParaRPr lang="en-US" altLang="ko-KR"/>
          </a:p>
        </p:txBody>
      </p:sp>
      <p:sp>
        <p:nvSpPr>
          <p:cNvPr id="59" name="TextBox 5"/>
          <p:cNvSpPr txBox="1"/>
          <p:nvPr/>
        </p:nvSpPr>
        <p:spPr>
          <a:xfrm>
            <a:off x="1115616" y="5438154"/>
            <a:ext cx="1170766" cy="367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strings.py</a:t>
            </a:r>
            <a:endParaRPr lang="en-US" altLang="ko-KR"/>
          </a:p>
        </p:txBody>
      </p:sp>
      <p:sp>
        <p:nvSpPr>
          <p:cNvPr id="61" name="TextBox 5"/>
          <p:cNvSpPr txBox="1"/>
          <p:nvPr/>
        </p:nvSpPr>
        <p:spPr>
          <a:xfrm>
            <a:off x="1115616" y="1619508"/>
            <a:ext cx="1199341" cy="3597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__init__.py</a:t>
            </a:r>
            <a:endParaRPr lang="en-US" altLang="ko-KR"/>
          </a:p>
        </p:txBody>
      </p:sp>
      <p:sp>
        <p:nvSpPr>
          <p:cNvPr id="62" name="TextBox 5"/>
          <p:cNvSpPr txBox="1"/>
          <p:nvPr/>
        </p:nvSpPr>
        <p:spPr>
          <a:xfrm>
            <a:off x="7164288" y="1772816"/>
            <a:ext cx="1194852" cy="35887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__init__.py</a:t>
            </a:r>
            <a:endParaRPr lang="en-US" altLang="ko-KR"/>
          </a:p>
        </p:txBody>
      </p:sp>
      <p:sp>
        <p:nvSpPr>
          <p:cNvPr id="63" name="TextBox 5"/>
          <p:cNvSpPr txBox="1"/>
          <p:nvPr/>
        </p:nvSpPr>
        <p:spPr>
          <a:xfrm>
            <a:off x="7164288" y="2420888"/>
            <a:ext cx="1899702" cy="35850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receive_mode.py</a:t>
            </a:r>
            <a:endParaRPr lang="en-US" altLang="ko-KR"/>
          </a:p>
        </p:txBody>
      </p:sp>
      <p:sp>
        <p:nvSpPr>
          <p:cNvPr id="64" name="TextBox 5"/>
          <p:cNvSpPr txBox="1"/>
          <p:nvPr/>
        </p:nvSpPr>
        <p:spPr>
          <a:xfrm>
            <a:off x="7164288" y="2996952"/>
            <a:ext cx="172825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share_mode.py</a:t>
            </a:r>
            <a:endParaRPr lang="en-US" altLang="ko-KR"/>
          </a:p>
        </p:txBody>
      </p:sp>
      <p:pic>
        <p:nvPicPr>
          <p:cNvPr id="65" name="그래픽 4" descr="종이"/>
          <p:cNvPicPr>
            <a:picLocks noChangeAspect="1"/>
          </p:cNvPicPr>
          <p:nvPr/>
        </p:nvPicPr>
        <p:blipFill rotWithShape="1">
          <a:blip r:embed="rId14"/>
          <a:stretch>
            <a:fillRect/>
          </a:stretch>
        </p:blipFill>
        <p:spPr>
          <a:xfrm>
            <a:off x="6510763" y="3501008"/>
            <a:ext cx="504056" cy="504056"/>
          </a:xfrm>
          <a:prstGeom prst="rect">
            <a:avLst/>
          </a:prstGeom>
        </p:spPr>
      </p:pic>
      <p:sp>
        <p:nvSpPr>
          <p:cNvPr id="66" name="TextBox 5"/>
          <p:cNvSpPr txBox="1"/>
          <p:nvPr/>
        </p:nvSpPr>
        <p:spPr>
          <a:xfrm>
            <a:off x="7158835" y="3573016"/>
            <a:ext cx="1733645" cy="3589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web.py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>
                <a:solidFill>
                  <a:schemeClr val="bg1"/>
                </a:solidFill>
                <a:latin typeface="HY헤드라인M"/>
                <a:ea typeface="HY헤드라인M"/>
              </a:rPr>
              <a:t>02</a:t>
            </a:r>
            <a:endParaRPr lang="en-US" altLang="ko-KR" sz="2400">
              <a:solidFill>
                <a:schemeClr val="bg1"/>
              </a:solidFill>
              <a:latin typeface="HY헤드라인M"/>
              <a:ea typeface="HY헤드라인M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61665" y="1556792"/>
            <a:ext cx="8220670" cy="4977362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lvl="0">
              <a:lnSpc>
                <a:spcPct val="175000"/>
              </a:lnSpc>
              <a:defRPr/>
            </a:pPr>
            <a:r>
              <a:rPr lang="en-US" altLang="ko-KR" b="1">
                <a:solidFill>
                  <a:schemeClr val="tx1"/>
                </a:solidFill>
                <a:latin typeface="나눔바른고딕OTF Light"/>
                <a:ea typeface="나눔바른고딕OTF Light"/>
              </a:rPr>
              <a:t>1.</a:t>
            </a:r>
            <a:r>
              <a:rPr lang="ko-KR" altLang="en-US" b="1">
                <a:solidFill>
                  <a:schemeClr val="tx1"/>
                </a:solidFill>
                <a:latin typeface="나눔바른고딕OTF Light"/>
                <a:ea typeface="나눔바른고딕OTF Light"/>
              </a:rPr>
              <a:t> 총 괄</a:t>
            </a:r>
            <a:endParaRPr lang="ko-KR" altLang="en-US" b="1">
              <a:solidFill>
                <a:schemeClr val="tx1"/>
              </a:solidFill>
              <a:latin typeface="나눔바른고딕OTF Light"/>
              <a:ea typeface="나눔바른고딕OTF Light"/>
            </a:endParaRPr>
          </a:p>
          <a:p>
            <a:pPr lvl="0">
              <a:lnSpc>
                <a:spcPct val="175000"/>
              </a:lnSpc>
              <a:defRPr/>
            </a:pPr>
            <a:r>
              <a:rPr lang="ko-KR" altLang="en-US">
                <a:solidFill>
                  <a:schemeClr val="tx1"/>
                </a:solidFill>
                <a:latin typeface="나눔바른고딕OTF Light"/>
                <a:ea typeface="나눔바른고딕OTF Light"/>
              </a:rPr>
              <a:t>    </a:t>
            </a:r>
            <a:r>
              <a:rPr lang="en-US" altLang="ko-KR">
                <a:solidFill>
                  <a:schemeClr val="tx1"/>
                </a:solidFill>
                <a:latin typeface="나눔바른고딕OTF Light"/>
                <a:ea typeface="나눔바른고딕OTF Light"/>
              </a:rPr>
              <a:t>OnionShare</a:t>
            </a:r>
            <a:r>
              <a:rPr lang="ko-KR" altLang="en-US">
                <a:solidFill>
                  <a:schemeClr val="tx1"/>
                </a:solidFill>
                <a:latin typeface="나눔바른고딕OTF Light"/>
                <a:ea typeface="나눔바른고딕OTF Light"/>
              </a:rPr>
              <a:t>을 사용하면서 필요한 모든 기본적인 로직을 구현하는 파일</a:t>
            </a:r>
            <a:endParaRPr lang="ko-KR" altLang="en-US">
              <a:solidFill>
                <a:schemeClr val="tx1"/>
              </a:solidFill>
              <a:latin typeface="나눔바른고딕OTF Light"/>
              <a:ea typeface="나눔바른고딕OTF Light"/>
            </a:endParaRPr>
          </a:p>
          <a:p>
            <a:pPr lvl="0">
              <a:lnSpc>
                <a:spcPct val="175000"/>
              </a:lnSpc>
              <a:defRPr/>
            </a:pPr>
            <a:r>
              <a:rPr lang="en-US" altLang="ko-KR" b="1">
                <a:solidFill>
                  <a:schemeClr val="tx1"/>
                </a:solidFill>
                <a:latin typeface="나눔바른고딕OTF Light"/>
                <a:ea typeface="나눔바른고딕OTF Light"/>
              </a:rPr>
              <a:t>2.</a:t>
            </a:r>
            <a:r>
              <a:rPr lang="ko-KR" altLang="en-US" b="1">
                <a:solidFill>
                  <a:schemeClr val="tx1"/>
                </a:solidFill>
                <a:latin typeface="나눔바른고딕OTF Light"/>
                <a:ea typeface="나눔바른고딕OTF Light"/>
              </a:rPr>
              <a:t> 대략적인 기능</a:t>
            </a:r>
            <a:endParaRPr lang="ko-KR" altLang="en-US" b="1">
              <a:solidFill>
                <a:schemeClr val="tx1"/>
              </a:solidFill>
              <a:latin typeface="나눔바른고딕OTF Light"/>
              <a:ea typeface="나눔바른고딕OTF Light"/>
            </a:endParaRPr>
          </a:p>
          <a:p>
            <a:pPr lvl="0">
              <a:lnSpc>
                <a:spcPct val="135000"/>
              </a:lnSpc>
              <a:defRPr/>
            </a:pPr>
            <a:r>
              <a:rPr lang="ko-KR" altLang="en-US" spc="-150">
                <a:solidFill>
                  <a:schemeClr val="tx1"/>
                </a:solidFill>
                <a:latin typeface="나눔바른고딕OTF Light"/>
                <a:ea typeface="나눔바른고딕OTF Light"/>
              </a:rPr>
              <a:t>     ★ </a:t>
            </a:r>
            <a:r>
              <a:rPr lang="ko-KR" altLang="en-US">
                <a:solidFill>
                  <a:schemeClr val="tx1"/>
                </a:solidFill>
                <a:latin typeface="나눔바른고딕OTF Light"/>
                <a:ea typeface="나눔바른고딕OTF Light"/>
              </a:rPr>
              <a:t> 구문 분석할 수 있도록 기본 설정과 문자열 초기 로드</a:t>
            </a:r>
            <a:endParaRPr lang="ko-KR" altLang="en-US">
              <a:solidFill>
                <a:schemeClr val="tx1"/>
              </a:solidFill>
              <a:latin typeface="나눔바른고딕OTF Light"/>
              <a:ea typeface="나눔바른고딕OTF Light"/>
            </a:endParaRPr>
          </a:p>
          <a:p>
            <a:pPr lvl="0">
              <a:lnSpc>
                <a:spcPct val="135000"/>
              </a:lnSpc>
              <a:defRPr/>
            </a:pPr>
            <a:r>
              <a:rPr lang="ko-KR" altLang="en-US" spc="-150">
                <a:solidFill>
                  <a:schemeClr val="tx1"/>
                </a:solidFill>
                <a:latin typeface="나눔바른고딕OTF Light"/>
                <a:ea typeface="나눔바른고딕OTF Light"/>
              </a:rPr>
              <a:t>     ★ </a:t>
            </a:r>
            <a:r>
              <a:rPr lang="ko-KR" altLang="en-US">
                <a:solidFill>
                  <a:schemeClr val="tx1"/>
                </a:solidFill>
                <a:latin typeface="나눔바른고딕OTF Light"/>
                <a:ea typeface="나눔바른고딕OTF Light"/>
              </a:rPr>
              <a:t> </a:t>
            </a:r>
            <a:r>
              <a:rPr lang="en-US" altLang="ko-KR">
                <a:solidFill>
                  <a:schemeClr val="tx1"/>
                </a:solidFill>
                <a:latin typeface="나눔바른고딕OTF Light"/>
                <a:ea typeface="나눔바른고딕OTF Light"/>
              </a:rPr>
              <a:t>OSX</a:t>
            </a:r>
            <a:r>
              <a:rPr lang="ko-KR" altLang="en-US">
                <a:solidFill>
                  <a:schemeClr val="tx1"/>
                </a:solidFill>
                <a:latin typeface="나눔바른고딕OTF Light"/>
                <a:ea typeface="나눔바른고딕OTF Light"/>
              </a:rPr>
              <a:t>의 </a:t>
            </a:r>
            <a:r>
              <a:rPr lang="en-US" altLang="ko-KR">
                <a:solidFill>
                  <a:schemeClr val="tx1"/>
                </a:solidFill>
                <a:latin typeface="나눔바른고딕OTF Light"/>
                <a:ea typeface="나눔바른고딕OTF Light"/>
              </a:rPr>
              <a:t>OnionShare CLI</a:t>
            </a:r>
            <a:r>
              <a:rPr lang="ko-KR" altLang="en-US">
                <a:solidFill>
                  <a:schemeClr val="tx1"/>
                </a:solidFill>
                <a:latin typeface="나눔바른고딕OTF Light"/>
                <a:ea typeface="나눔바른고딕OTF Light"/>
              </a:rPr>
              <a:t>의 현재 작업 디렉토리 변경</a:t>
            </a:r>
            <a:endParaRPr lang="ko-KR" altLang="en-US">
              <a:solidFill>
                <a:schemeClr val="tx1"/>
              </a:solidFill>
              <a:latin typeface="나눔바른고딕OTF Light"/>
              <a:ea typeface="나눔바른고딕OTF Light"/>
            </a:endParaRPr>
          </a:p>
          <a:p>
            <a:pPr lvl="0">
              <a:lnSpc>
                <a:spcPct val="135000"/>
              </a:lnSpc>
              <a:defRPr/>
            </a:pPr>
            <a:r>
              <a:rPr lang="ko-KR" altLang="en-US" spc="-150">
                <a:solidFill>
                  <a:schemeClr val="tx1"/>
                </a:solidFill>
                <a:latin typeface="나눔바른고딕OTF Light"/>
                <a:ea typeface="나눔바른고딕OTF Light"/>
              </a:rPr>
              <a:t>     ★ </a:t>
            </a:r>
            <a:r>
              <a:rPr lang="ko-KR" altLang="en-US">
                <a:solidFill>
                  <a:schemeClr val="tx1"/>
                </a:solidFill>
                <a:latin typeface="나눔바른고딕OTF Light"/>
                <a:ea typeface="나눔바른고딕OTF Light"/>
              </a:rPr>
              <a:t> 구문 분석</a:t>
            </a:r>
            <a:endParaRPr lang="ko-KR" altLang="en-US">
              <a:solidFill>
                <a:schemeClr val="tx1"/>
              </a:solidFill>
              <a:latin typeface="나눔바른고딕OTF Light"/>
              <a:ea typeface="나눔바른고딕OTF Light"/>
            </a:endParaRPr>
          </a:p>
          <a:p>
            <a:pPr lvl="0">
              <a:lnSpc>
                <a:spcPct val="135000"/>
              </a:lnSpc>
              <a:defRPr/>
            </a:pPr>
            <a:r>
              <a:rPr lang="ko-KR" altLang="en-US" spc="-150">
                <a:solidFill>
                  <a:schemeClr val="tx1"/>
                </a:solidFill>
                <a:latin typeface="나눔바른고딕OTF Light"/>
                <a:ea typeface="나눔바른고딕OTF Light"/>
              </a:rPr>
              <a:t>     ★ </a:t>
            </a:r>
            <a:r>
              <a:rPr lang="ko-KR" altLang="en-US">
                <a:solidFill>
                  <a:schemeClr val="tx1"/>
                </a:solidFill>
                <a:latin typeface="나눔바른고딕OTF Light"/>
                <a:ea typeface="나눔바른고딕OTF Light"/>
              </a:rPr>
              <a:t> 디버그</a:t>
            </a:r>
            <a:endParaRPr lang="ko-KR" altLang="en-US">
              <a:solidFill>
                <a:schemeClr val="tx1"/>
              </a:solidFill>
              <a:latin typeface="나눔바른고딕OTF Light"/>
              <a:ea typeface="나눔바른고딕OTF Light"/>
            </a:endParaRPr>
          </a:p>
          <a:p>
            <a:pPr lvl="0">
              <a:lnSpc>
                <a:spcPct val="135000"/>
              </a:lnSpc>
              <a:defRPr/>
            </a:pPr>
            <a:r>
              <a:rPr lang="ko-KR" altLang="en-US" spc="-150">
                <a:solidFill>
                  <a:schemeClr val="tx1"/>
                </a:solidFill>
                <a:latin typeface="나눔바른고딕OTF Light"/>
                <a:ea typeface="나눔바른고딕OTF Light"/>
              </a:rPr>
              <a:t>     ★ </a:t>
            </a:r>
            <a:r>
              <a:rPr lang="ko-KR" altLang="en-US">
                <a:solidFill>
                  <a:schemeClr val="tx1"/>
                </a:solidFill>
                <a:latin typeface="나눔바른고딕OTF Light"/>
                <a:ea typeface="나눔바른고딕OTF Light"/>
              </a:rPr>
              <a:t> </a:t>
            </a:r>
            <a:r>
              <a:rPr lang="en-US" altLang="ko-KR">
                <a:solidFill>
                  <a:schemeClr val="tx1"/>
                </a:solidFill>
                <a:latin typeface="나눔바른고딕OTF Light"/>
                <a:ea typeface="나눔바른고딕OTF Light"/>
              </a:rPr>
              <a:t>Web object, Onion object</a:t>
            </a:r>
            <a:r>
              <a:rPr lang="ko-KR" altLang="en-US">
                <a:solidFill>
                  <a:schemeClr val="tx1"/>
                </a:solidFill>
                <a:latin typeface="나눔바른고딕OTF Light"/>
                <a:ea typeface="나눔바른고딕OTF Light"/>
              </a:rPr>
              <a:t> 생성 이후 애플리케이션 시작</a:t>
            </a:r>
            <a:endParaRPr lang="ko-KR" altLang="en-US">
              <a:solidFill>
                <a:schemeClr val="tx1"/>
              </a:solidFill>
              <a:latin typeface="나눔바른고딕OTF Light"/>
              <a:ea typeface="나눔바른고딕OTF Light"/>
            </a:endParaRPr>
          </a:p>
          <a:p>
            <a:pPr lvl="0">
              <a:lnSpc>
                <a:spcPct val="135000"/>
              </a:lnSpc>
              <a:defRPr/>
            </a:pPr>
            <a:r>
              <a:rPr lang="ko-KR" altLang="en-US" spc="-150">
                <a:solidFill>
                  <a:schemeClr val="tx1"/>
                </a:solidFill>
                <a:latin typeface="나눔바른고딕OTF Light"/>
                <a:ea typeface="나눔바른고딕OTF Light"/>
              </a:rPr>
              <a:t>     ★ </a:t>
            </a:r>
            <a:r>
              <a:rPr lang="ko-KR" altLang="en-US">
                <a:solidFill>
                  <a:schemeClr val="tx1"/>
                </a:solidFill>
                <a:latin typeface="나눔바른고딕OTF Light"/>
                <a:ea typeface="나눔바른고딕OTF Light"/>
              </a:rPr>
              <a:t> 새 쓰레드에서 </a:t>
            </a:r>
            <a:r>
              <a:rPr lang="en-US" altLang="ko-KR">
                <a:solidFill>
                  <a:schemeClr val="tx1"/>
                </a:solidFill>
                <a:latin typeface="나눔바른고딕OTF Light"/>
                <a:ea typeface="나눔바른고딕OTF Light"/>
              </a:rPr>
              <a:t>OnionShare http </a:t>
            </a:r>
            <a:r>
              <a:rPr lang="ko-KR" altLang="en-US">
                <a:solidFill>
                  <a:schemeClr val="tx1"/>
                </a:solidFill>
                <a:latin typeface="나눔바른고딕OTF Light"/>
                <a:ea typeface="나눔바른고딕OTF Light"/>
              </a:rPr>
              <a:t>서비스 시작</a:t>
            </a:r>
            <a:endParaRPr lang="ko-KR" altLang="en-US">
              <a:solidFill>
                <a:schemeClr val="tx1"/>
              </a:solidFill>
              <a:latin typeface="나눔바른고딕OTF Light"/>
              <a:ea typeface="나눔바른고딕OTF Light"/>
            </a:endParaRPr>
          </a:p>
          <a:p>
            <a:pPr lvl="0">
              <a:lnSpc>
                <a:spcPct val="135000"/>
              </a:lnSpc>
              <a:defRPr/>
            </a:pPr>
            <a:r>
              <a:rPr lang="ko-KR" altLang="en-US" spc="-150">
                <a:solidFill>
                  <a:schemeClr val="tx1"/>
                </a:solidFill>
                <a:latin typeface="나눔바른고딕OTF Light"/>
                <a:ea typeface="나눔바른고딕OTF Light"/>
              </a:rPr>
              <a:t>     ★ </a:t>
            </a:r>
            <a:r>
              <a:rPr lang="ko-KR" altLang="en-US">
                <a:solidFill>
                  <a:schemeClr val="tx1"/>
                </a:solidFill>
                <a:latin typeface="나눔바른고딕OTF Light"/>
                <a:ea typeface="나눔바른고딕OTF Light"/>
              </a:rPr>
              <a:t> </a:t>
            </a:r>
            <a:r>
              <a:rPr lang="en-US" altLang="ko-KR">
                <a:solidFill>
                  <a:schemeClr val="tx1"/>
                </a:solidFill>
                <a:latin typeface="나눔바른고딕OTF Light"/>
                <a:ea typeface="나눔바른고딕OTF Light"/>
              </a:rPr>
              <a:t>URL </a:t>
            </a:r>
            <a:r>
              <a:rPr lang="ko-KR" altLang="en-US">
                <a:solidFill>
                  <a:schemeClr val="tx1"/>
                </a:solidFill>
                <a:latin typeface="나눔바른고딕OTF Light"/>
                <a:ea typeface="나눔바른고딕OTF Light"/>
              </a:rPr>
              <a:t>생성</a:t>
            </a:r>
            <a:endParaRPr lang="ko-KR" altLang="en-US">
              <a:solidFill>
                <a:schemeClr val="tx1"/>
              </a:solidFill>
              <a:latin typeface="나눔바른고딕OTF Light"/>
              <a:ea typeface="나눔바른고딕OTF Light"/>
            </a:endParaRPr>
          </a:p>
          <a:p>
            <a:pPr lvl="0">
              <a:lnSpc>
                <a:spcPct val="135000"/>
              </a:lnSpc>
              <a:defRPr/>
            </a:pPr>
            <a:r>
              <a:rPr lang="ko-KR" altLang="en-US" spc="-150">
                <a:solidFill>
                  <a:schemeClr val="tx1"/>
                </a:solidFill>
                <a:latin typeface="나눔바른고딕OTF Light"/>
                <a:ea typeface="나눔바른고딕OTF Light"/>
              </a:rPr>
              <a:t>     ★ </a:t>
            </a:r>
            <a:r>
              <a:rPr lang="ko-KR" altLang="en-US">
                <a:solidFill>
                  <a:schemeClr val="tx1"/>
                </a:solidFill>
                <a:latin typeface="나눔바른고딕OTF Light"/>
                <a:ea typeface="나눔바른고딕OTF Light"/>
              </a:rPr>
              <a:t> 시스템 종료</a:t>
            </a:r>
            <a:endParaRPr lang="ko-KR" altLang="en-US">
              <a:solidFill>
                <a:schemeClr val="tx1"/>
              </a:solidFill>
              <a:latin typeface="나눔바른고딕OTF Light"/>
              <a:ea typeface="나눔바른고딕OTF Light"/>
            </a:endParaRPr>
          </a:p>
          <a:p>
            <a:pPr lvl="0">
              <a:lnSpc>
                <a:spcPct val="175000"/>
              </a:lnSpc>
              <a:defRPr/>
            </a:pPr>
            <a:endParaRPr lang="ko-KR" altLang="en-US">
              <a:solidFill>
                <a:schemeClr val="tx1"/>
              </a:solidFill>
              <a:latin typeface="나눔바른고딕OTF Light"/>
              <a:ea typeface="나눔바른고딕OTF Ligh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27434" y="836712"/>
            <a:ext cx="7600950" cy="5710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>
                <a:latin typeface="나눔바른고딕OTF Light"/>
                <a:ea typeface="나눔바른고딕OTF Light"/>
              </a:rPr>
              <a:t>__init__.py(main)</a:t>
            </a:r>
            <a:endParaRPr lang="en-US" altLang="ko-KR" sz="3200">
              <a:latin typeface="나눔바른고딕OTF Light"/>
              <a:ea typeface="나눔바른고딕OTF 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>
                <a:solidFill>
                  <a:schemeClr val="bg1"/>
                </a:solidFill>
                <a:latin typeface="HY헤드라인M"/>
                <a:ea typeface="HY헤드라인M"/>
              </a:rPr>
              <a:t>02</a:t>
            </a:r>
            <a:endParaRPr lang="ko-KR" altLang="en-US" sz="2400">
              <a:solidFill>
                <a:schemeClr val="bg1"/>
              </a:solidFill>
              <a:latin typeface="HY헤드라인M"/>
              <a:ea typeface="HY헤드라인M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27434" y="836712"/>
            <a:ext cx="7600950" cy="5710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>
                <a:latin typeface="나눔바른고딕OTF Light"/>
                <a:ea typeface="나눔바른고딕OTF Light"/>
              </a:rPr>
              <a:t>common.py</a:t>
            </a:r>
            <a:endParaRPr lang="en-US" altLang="ko-KR" sz="3200">
              <a:latin typeface="나눔바른고딕OTF Light"/>
              <a:ea typeface="나눔바른고딕OTF Light"/>
            </a:endParaRPr>
          </a:p>
        </p:txBody>
      </p:sp>
      <p:sp>
        <p:nvSpPr>
          <p:cNvPr id="35" name="TextBox 18"/>
          <p:cNvSpPr txBox="1"/>
          <p:nvPr/>
        </p:nvSpPr>
        <p:spPr>
          <a:xfrm>
            <a:off x="461665" y="1597115"/>
            <a:ext cx="8220671" cy="253483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lvl="0">
              <a:lnSpc>
                <a:spcPct val="175000"/>
              </a:lnSpc>
              <a:defRPr/>
            </a:pPr>
            <a:r>
              <a:rPr lang="en-US" altLang="ko-KR" b="1">
                <a:solidFill>
                  <a:schemeClr val="tx1"/>
                </a:solidFill>
                <a:latin typeface="나눔바른고딕OTF Light"/>
                <a:ea typeface="나눔바른고딕OTF Light"/>
              </a:rPr>
              <a:t>1.</a:t>
            </a:r>
            <a:r>
              <a:rPr lang="ko-KR" altLang="en-US" b="1">
                <a:solidFill>
                  <a:schemeClr val="tx1"/>
                </a:solidFill>
                <a:latin typeface="나눔바른고딕OTF Light"/>
                <a:ea typeface="나눔바른고딕OTF Light"/>
              </a:rPr>
              <a:t> 총 괄</a:t>
            </a:r>
            <a:endParaRPr lang="ko-KR" altLang="en-US" b="1">
              <a:solidFill>
                <a:schemeClr val="tx1"/>
              </a:solidFill>
              <a:latin typeface="나눔바른고딕OTF Light"/>
              <a:ea typeface="나눔바른고딕OTF Light"/>
            </a:endParaRPr>
          </a:p>
          <a:p>
            <a:pPr lvl="0">
              <a:lnSpc>
                <a:spcPct val="135000"/>
              </a:lnSpc>
              <a:defRPr/>
            </a:pPr>
            <a:r>
              <a:rPr lang="ko-KR" altLang="en-US" spc="-150">
                <a:solidFill>
                  <a:schemeClr val="tx1"/>
                </a:solidFill>
                <a:latin typeface="나눔바른고딕OTF Light"/>
                <a:ea typeface="나눔바른고딕OTF Light"/>
              </a:rPr>
              <a:t>     ★ </a:t>
            </a:r>
            <a:r>
              <a:rPr lang="ko-KR" altLang="en-US">
                <a:solidFill>
                  <a:schemeClr val="tx1"/>
                </a:solidFill>
                <a:latin typeface="나눔바른고딕OTF Light"/>
                <a:ea typeface="나눔바른고딕OTF Light"/>
              </a:rPr>
              <a:t> </a:t>
            </a:r>
            <a:r>
              <a:rPr lang="en-US" altLang="ko-KR">
                <a:solidFill>
                  <a:schemeClr val="tx1"/>
                </a:solidFill>
                <a:latin typeface="나눔바른고딕OTF Light"/>
                <a:ea typeface="나눔바른고딕OTF Light"/>
              </a:rPr>
              <a:t>OnionShare</a:t>
            </a:r>
            <a:r>
              <a:rPr lang="ko-KR" altLang="en-US">
                <a:solidFill>
                  <a:schemeClr val="tx1"/>
                </a:solidFill>
                <a:latin typeface="나눔바른고딕OTF Light"/>
                <a:ea typeface="나눔바른고딕OTF Light"/>
              </a:rPr>
              <a:t>의 모든 소스 파일에서 쓰이는 클래스 및 메소드 정의</a:t>
            </a:r>
            <a:endParaRPr lang="ko-KR" altLang="en-US">
              <a:solidFill>
                <a:schemeClr val="tx1"/>
              </a:solidFill>
              <a:latin typeface="나눔바른고딕OTF Light"/>
              <a:ea typeface="나눔바른고딕OTF Light"/>
            </a:endParaRPr>
          </a:p>
          <a:p>
            <a:pPr lvl="0">
              <a:lnSpc>
                <a:spcPct val="175000"/>
              </a:lnSpc>
              <a:defRPr/>
            </a:pPr>
            <a:r>
              <a:rPr lang="en-US" altLang="ko-KR" b="1">
                <a:solidFill>
                  <a:schemeClr val="tx1"/>
                </a:solidFill>
                <a:latin typeface="나눔바른고딕OTF Light"/>
                <a:ea typeface="나눔바른고딕OTF Light"/>
              </a:rPr>
              <a:t>2.</a:t>
            </a:r>
            <a:r>
              <a:rPr lang="ko-KR" altLang="en-US" b="1">
                <a:solidFill>
                  <a:schemeClr val="tx1"/>
                </a:solidFill>
                <a:latin typeface="나눔바른고딕OTF Light"/>
                <a:ea typeface="나눔바른고딕OTF Light"/>
              </a:rPr>
              <a:t> 대략적인 기능</a:t>
            </a:r>
            <a:endParaRPr lang="ko-KR" altLang="en-US" b="1">
              <a:solidFill>
                <a:schemeClr val="tx1"/>
              </a:solidFill>
              <a:latin typeface="나눔바른고딕OTF Light"/>
              <a:ea typeface="나눔바른고딕OTF Light"/>
            </a:endParaRPr>
          </a:p>
          <a:p>
            <a:pPr lvl="0">
              <a:lnSpc>
                <a:spcPct val="135000"/>
              </a:lnSpc>
              <a:defRPr/>
            </a:pPr>
            <a:r>
              <a:rPr lang="ko-KR" altLang="en-US" spc="-150">
                <a:solidFill>
                  <a:schemeClr val="tx1"/>
                </a:solidFill>
                <a:latin typeface="나눔바른고딕OTF Light"/>
                <a:ea typeface="나눔바른고딕OTF Light"/>
              </a:rPr>
              <a:t>     ★ </a:t>
            </a:r>
            <a:r>
              <a:rPr lang="ko-KR" altLang="en-US">
                <a:solidFill>
                  <a:schemeClr val="tx1"/>
                </a:solidFill>
                <a:latin typeface="나눔바른고딕OTF Light"/>
                <a:ea typeface="나눔바른고딕OTF Light"/>
              </a:rPr>
              <a:t> 에러 다운로드 디렉토리를 생성</a:t>
            </a:r>
            <a:endParaRPr lang="ko-KR" altLang="en-US">
              <a:solidFill>
                <a:schemeClr val="tx1"/>
              </a:solidFill>
              <a:latin typeface="나눔바른고딕OTF Light"/>
              <a:ea typeface="나눔바른고딕OTF Light"/>
            </a:endParaRPr>
          </a:p>
          <a:p>
            <a:pPr lvl="0">
              <a:lnSpc>
                <a:spcPct val="135000"/>
              </a:lnSpc>
              <a:defRPr/>
            </a:pPr>
            <a:r>
              <a:rPr lang="ko-KR" altLang="en-US" spc="-150">
                <a:solidFill>
                  <a:schemeClr val="tx1"/>
                </a:solidFill>
                <a:latin typeface="나눔바른고딕OTF Light"/>
                <a:ea typeface="나눔바른고딕OTF Light"/>
              </a:rPr>
              <a:t>     ★ </a:t>
            </a:r>
            <a:r>
              <a:rPr lang="ko-KR" altLang="en-US">
                <a:solidFill>
                  <a:schemeClr val="tx1"/>
                </a:solidFill>
                <a:latin typeface="나눔바른고딕OTF Light"/>
                <a:ea typeface="나눔바른고딕OTF Light"/>
              </a:rPr>
              <a:t> 쓸 수 없는 형식으로 다운로드 디렉토리 생성</a:t>
            </a:r>
            <a:endParaRPr lang="ko-KR" altLang="en-US">
              <a:solidFill>
                <a:schemeClr val="tx1"/>
              </a:solidFill>
              <a:latin typeface="나눔바른고딕OTF Light"/>
              <a:ea typeface="나눔바른고딕OTF Light"/>
            </a:endParaRPr>
          </a:p>
          <a:p>
            <a:pPr lvl="0">
              <a:lnSpc>
                <a:spcPct val="135000"/>
              </a:lnSpc>
              <a:defRPr/>
            </a:pPr>
            <a:r>
              <a:rPr lang="ko-KR" altLang="en-US" spc="-150">
                <a:solidFill>
                  <a:schemeClr val="tx1"/>
                </a:solidFill>
                <a:latin typeface="나눔바른고딕OTF Light"/>
                <a:ea typeface="나눔바른고딕OTF Light"/>
              </a:rPr>
              <a:t>     ★ </a:t>
            </a:r>
            <a:r>
              <a:rPr lang="ko-KR" altLang="en-US">
                <a:solidFill>
                  <a:schemeClr val="tx1"/>
                </a:solidFill>
                <a:latin typeface="나눔바른고딕OTF Light"/>
                <a:ea typeface="나눔바른고딕OTF Light"/>
              </a:rPr>
              <a:t> 일반적으로 사용되는 메소드 정의</a:t>
            </a:r>
            <a:endParaRPr lang="ko-KR" altLang="en-US">
              <a:solidFill>
                <a:schemeClr val="tx1"/>
              </a:solidFill>
              <a:latin typeface="나눔바른고딕OTF Light"/>
              <a:ea typeface="나눔바른고딕OTF 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>
                <a:solidFill>
                  <a:schemeClr val="bg1"/>
                </a:solidFill>
                <a:latin typeface="HY헤드라인M"/>
                <a:ea typeface="HY헤드라인M"/>
              </a:rPr>
              <a:t>02</a:t>
            </a:r>
            <a:endParaRPr lang="ko-KR" altLang="en-US" sz="2400">
              <a:solidFill>
                <a:schemeClr val="bg1"/>
              </a:solidFill>
              <a:latin typeface="HY헤드라인M"/>
              <a:ea typeface="HY헤드라인M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27434" y="836712"/>
            <a:ext cx="7600950" cy="5710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>
                <a:latin typeface="나눔바른고딕OTF Light"/>
                <a:ea typeface="나눔바른고딕OTF Light"/>
              </a:rPr>
              <a:t>onion.py</a:t>
            </a:r>
            <a:endParaRPr lang="en-US" altLang="ko-KR" sz="3200">
              <a:latin typeface="나눔바른고딕OTF Light"/>
              <a:ea typeface="나눔바른고딕OTF Light"/>
            </a:endParaRPr>
          </a:p>
        </p:txBody>
      </p:sp>
      <p:sp>
        <p:nvSpPr>
          <p:cNvPr id="35" name="TextBox 18"/>
          <p:cNvSpPr txBox="1"/>
          <p:nvPr/>
        </p:nvSpPr>
        <p:spPr>
          <a:xfrm>
            <a:off x="461664" y="1570018"/>
            <a:ext cx="8220672" cy="4381202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lvl="0">
              <a:lnSpc>
                <a:spcPct val="175000"/>
              </a:lnSpc>
              <a:defRPr/>
            </a:pPr>
            <a:r>
              <a:rPr lang="en-US" altLang="ko-KR" b="1">
                <a:solidFill>
                  <a:schemeClr val="tx1"/>
                </a:solidFill>
                <a:latin typeface="나눔바른고딕OTF Light"/>
                <a:ea typeface="나눔바른고딕OTF Light"/>
              </a:rPr>
              <a:t>1.</a:t>
            </a:r>
            <a:r>
              <a:rPr lang="ko-KR" altLang="en-US" b="1">
                <a:solidFill>
                  <a:schemeClr val="tx1"/>
                </a:solidFill>
                <a:latin typeface="나눔바른고딕OTF Light"/>
                <a:ea typeface="나눔바른고딕OTF Light"/>
              </a:rPr>
              <a:t> 총 괄</a:t>
            </a:r>
            <a:endParaRPr lang="ko-KR" altLang="en-US" b="1">
              <a:solidFill>
                <a:schemeClr val="tx1"/>
              </a:solidFill>
              <a:latin typeface="나눔바른고딕OTF Light"/>
              <a:ea typeface="나눔바른고딕OTF Light"/>
            </a:endParaRPr>
          </a:p>
          <a:p>
            <a:pPr lvl="0">
              <a:lnSpc>
                <a:spcPct val="135000"/>
              </a:lnSpc>
              <a:defRPr/>
            </a:pPr>
            <a:r>
              <a:rPr lang="ko-KR" altLang="en-US" spc="-150">
                <a:solidFill>
                  <a:schemeClr val="tx1"/>
                </a:solidFill>
                <a:latin typeface="나눔바른고딕OTF Light"/>
                <a:ea typeface="나눔바른고딕OTF Light"/>
              </a:rPr>
              <a:t>     ★ </a:t>
            </a:r>
            <a:r>
              <a:rPr lang="ko-KR" altLang="en-US">
                <a:solidFill>
                  <a:schemeClr val="tx1"/>
                </a:solidFill>
                <a:latin typeface="나눔바른고딕OTF Light"/>
                <a:ea typeface="나눔바른고딕OTF Light"/>
              </a:rPr>
              <a:t> 애플리케이션 실행 간 발생하는 예외 처리</a:t>
            </a:r>
            <a:endParaRPr lang="ko-KR" altLang="en-US">
              <a:solidFill>
                <a:schemeClr val="tx1"/>
              </a:solidFill>
              <a:latin typeface="나눔바른고딕OTF Light"/>
              <a:ea typeface="나눔바른고딕OTF Light"/>
            </a:endParaRPr>
          </a:p>
          <a:p>
            <a:pPr lvl="0">
              <a:lnSpc>
                <a:spcPct val="135000"/>
              </a:lnSpc>
              <a:defRPr/>
            </a:pPr>
            <a:r>
              <a:rPr lang="ko-KR" altLang="en-US" spc="-150">
                <a:solidFill>
                  <a:schemeClr val="tx1"/>
                </a:solidFill>
                <a:latin typeface="나눔바른고딕OTF Light"/>
                <a:ea typeface="나눔바른고딕OTF Light"/>
              </a:rPr>
              <a:t>     ★ </a:t>
            </a:r>
            <a:r>
              <a:rPr lang="ko-KR" altLang="en-US">
                <a:solidFill>
                  <a:schemeClr val="tx1"/>
                </a:solidFill>
                <a:latin typeface="나눔바른고딕OTF Light"/>
                <a:ea typeface="나눔바른고딕OTF Light"/>
              </a:rPr>
              <a:t> </a:t>
            </a:r>
            <a:r>
              <a:rPr lang="en-US" altLang="ko-KR">
                <a:solidFill>
                  <a:schemeClr val="tx1"/>
                </a:solidFill>
                <a:latin typeface="나눔바른고딕OTF Light"/>
                <a:ea typeface="나눔바른고딕OTF Light"/>
              </a:rPr>
              <a:t>Tor Controller</a:t>
            </a:r>
            <a:r>
              <a:rPr lang="ko-KR" altLang="en-US">
                <a:solidFill>
                  <a:schemeClr val="tx1"/>
                </a:solidFill>
                <a:latin typeface="나눔바른고딕OTF Light"/>
                <a:ea typeface="나눔바른고딕OTF Light"/>
              </a:rPr>
              <a:t>에 연결할 </a:t>
            </a:r>
            <a:r>
              <a:rPr lang="en-US" altLang="ko-KR">
                <a:solidFill>
                  <a:schemeClr val="tx1"/>
                </a:solidFill>
                <a:latin typeface="나눔바른고딕OTF Light"/>
                <a:ea typeface="나눔바른고딕OTF Light"/>
              </a:rPr>
              <a:t>Onion Service</a:t>
            </a:r>
            <a:r>
              <a:rPr lang="ko-KR" altLang="en-US">
                <a:solidFill>
                  <a:schemeClr val="tx1"/>
                </a:solidFill>
                <a:latin typeface="나눔바른고딕OTF Light"/>
                <a:ea typeface="나눔바른고딕OTF Light"/>
              </a:rPr>
              <a:t> 생성</a:t>
            </a:r>
            <a:endParaRPr lang="ko-KR" altLang="en-US">
              <a:solidFill>
                <a:schemeClr val="tx1"/>
              </a:solidFill>
              <a:latin typeface="나눔바른고딕OTF Light"/>
              <a:ea typeface="나눔바른고딕OTF Light"/>
            </a:endParaRPr>
          </a:p>
          <a:p>
            <a:pPr lvl="0">
              <a:lnSpc>
                <a:spcPct val="135000"/>
              </a:lnSpc>
              <a:defRPr/>
            </a:pPr>
            <a:endParaRPr lang="ko-KR" altLang="en-US">
              <a:solidFill>
                <a:schemeClr val="tx1"/>
              </a:solidFill>
              <a:latin typeface="나눔바른고딕OTF Light"/>
              <a:ea typeface="나눔바른고딕OTF Light"/>
            </a:endParaRPr>
          </a:p>
          <a:p>
            <a:pPr lvl="0">
              <a:lnSpc>
                <a:spcPct val="175000"/>
              </a:lnSpc>
              <a:defRPr/>
            </a:pPr>
            <a:r>
              <a:rPr lang="en-US" altLang="ko-KR" b="1">
                <a:solidFill>
                  <a:schemeClr val="tx1"/>
                </a:solidFill>
                <a:latin typeface="나눔바른고딕OTF Light"/>
                <a:ea typeface="나눔바른고딕OTF Light"/>
              </a:rPr>
              <a:t>2.</a:t>
            </a:r>
            <a:r>
              <a:rPr lang="ko-KR" altLang="en-US" b="1">
                <a:solidFill>
                  <a:schemeClr val="tx1"/>
                </a:solidFill>
                <a:latin typeface="나눔바른고딕OTF Light"/>
                <a:ea typeface="나눔바른고딕OTF Light"/>
              </a:rPr>
              <a:t> 대략적인 기능</a:t>
            </a:r>
            <a:endParaRPr lang="ko-KR" altLang="en-US" b="1">
              <a:solidFill>
                <a:schemeClr val="tx1"/>
              </a:solidFill>
              <a:latin typeface="나눔바른고딕OTF Light"/>
              <a:ea typeface="나눔바른고딕OTF Light"/>
            </a:endParaRPr>
          </a:p>
          <a:p>
            <a:pPr lvl="0">
              <a:lnSpc>
                <a:spcPct val="135000"/>
              </a:lnSpc>
              <a:defRPr/>
            </a:pPr>
            <a:r>
              <a:rPr lang="ko-KR" altLang="en-US" spc="-150">
                <a:solidFill>
                  <a:schemeClr val="tx1"/>
                </a:solidFill>
                <a:latin typeface="나눔바른고딕OTF Light"/>
                <a:ea typeface="나눔바른고딕OTF Light"/>
              </a:rPr>
              <a:t>     ★ </a:t>
            </a:r>
            <a:r>
              <a:rPr lang="ko-KR" altLang="en-US">
                <a:solidFill>
                  <a:schemeClr val="tx1"/>
                </a:solidFill>
                <a:latin typeface="나눔바른고딕OTF Light"/>
                <a:ea typeface="나눔바른고딕OTF Light"/>
              </a:rPr>
              <a:t> </a:t>
            </a:r>
            <a:r>
              <a:rPr lang="en-US" altLang="ko-KR">
                <a:solidFill>
                  <a:schemeClr val="tx1"/>
                </a:solidFill>
                <a:latin typeface="나눔바른고딕OTF Light"/>
                <a:ea typeface="나눔바른고딕OTF Light"/>
              </a:rPr>
              <a:t>OnionShare</a:t>
            </a:r>
            <a:r>
              <a:rPr lang="ko-KR" altLang="en-US">
                <a:solidFill>
                  <a:schemeClr val="tx1"/>
                </a:solidFill>
                <a:latin typeface="나눔바른고딕OTF Light"/>
                <a:ea typeface="나눔바른고딕OTF Light"/>
              </a:rPr>
              <a:t>와 </a:t>
            </a:r>
            <a:r>
              <a:rPr lang="en-US" altLang="ko-KR">
                <a:solidFill>
                  <a:schemeClr val="tx1"/>
                </a:solidFill>
                <a:latin typeface="나눔바른고딕OTF Light"/>
                <a:ea typeface="나눔바른고딕OTF Light"/>
              </a:rPr>
              <a:t>Tor Controller</a:t>
            </a:r>
            <a:r>
              <a:rPr lang="ko-KR" altLang="en-US">
                <a:solidFill>
                  <a:schemeClr val="tx1"/>
                </a:solidFill>
                <a:latin typeface="나눔바른고딕OTF Light"/>
                <a:ea typeface="나눔바른고딕OTF Light"/>
              </a:rPr>
              <a:t> 연결이나 인증 실패시 예외 처리</a:t>
            </a:r>
            <a:endParaRPr lang="ko-KR" altLang="en-US">
              <a:solidFill>
                <a:schemeClr val="tx1"/>
              </a:solidFill>
              <a:latin typeface="나눔바른고딕OTF Light"/>
              <a:ea typeface="나눔바른고딕OTF Light"/>
            </a:endParaRPr>
          </a:p>
          <a:p>
            <a:pPr lvl="0">
              <a:lnSpc>
                <a:spcPct val="135000"/>
              </a:lnSpc>
              <a:defRPr/>
            </a:pPr>
            <a:r>
              <a:rPr lang="ko-KR" altLang="en-US" spc="-150">
                <a:solidFill>
                  <a:schemeClr val="tx1"/>
                </a:solidFill>
                <a:latin typeface="나눔바른고딕OTF Light"/>
                <a:ea typeface="나눔바른고딕OTF Light"/>
              </a:rPr>
              <a:t>     ★ </a:t>
            </a:r>
            <a:r>
              <a:rPr lang="ko-KR" altLang="en-US">
                <a:solidFill>
                  <a:schemeClr val="tx1"/>
                </a:solidFill>
                <a:latin typeface="나눔바른고딕OTF Light"/>
                <a:ea typeface="나눔바른고딕OTF Light"/>
              </a:rPr>
              <a:t> </a:t>
            </a:r>
            <a:r>
              <a:rPr lang="en-US" altLang="ko-KR">
                <a:solidFill>
                  <a:schemeClr val="tx1"/>
                </a:solidFill>
                <a:latin typeface="나눔바른고딕OTF Light"/>
                <a:ea typeface="나눔바른고딕OTF Light"/>
              </a:rPr>
              <a:t>Setting</a:t>
            </a:r>
            <a:r>
              <a:rPr lang="ko-KR" altLang="en-US">
                <a:solidFill>
                  <a:schemeClr val="tx1"/>
                </a:solidFill>
                <a:latin typeface="나눔바른고딕OTF Light"/>
                <a:ea typeface="나눔바른고딕OTF Light"/>
              </a:rPr>
              <a:t>이 잘못되었을 때 예외 처리</a:t>
            </a:r>
            <a:endParaRPr lang="ko-KR" altLang="en-US">
              <a:solidFill>
                <a:schemeClr val="tx1"/>
              </a:solidFill>
              <a:latin typeface="나눔바른고딕OTF Light"/>
              <a:ea typeface="나눔바른고딕OTF Light"/>
            </a:endParaRPr>
          </a:p>
          <a:p>
            <a:pPr lvl="0">
              <a:lnSpc>
                <a:spcPct val="135000"/>
              </a:lnSpc>
              <a:defRPr/>
            </a:pPr>
            <a:r>
              <a:rPr lang="ko-KR" altLang="en-US" spc="-150">
                <a:solidFill>
                  <a:schemeClr val="tx1"/>
                </a:solidFill>
                <a:latin typeface="나눔바른고딕OTF Light"/>
                <a:ea typeface="나눔바른고딕OTF Light"/>
              </a:rPr>
              <a:t>     ★ </a:t>
            </a:r>
            <a:r>
              <a:rPr lang="ko-KR" altLang="en-US">
                <a:solidFill>
                  <a:schemeClr val="tx1"/>
                </a:solidFill>
                <a:latin typeface="나눔바른고딕OTF Light"/>
                <a:ea typeface="나눔바른고딕OTF Light"/>
              </a:rPr>
              <a:t> 주어진 주소와 포트로 </a:t>
            </a:r>
            <a:r>
              <a:rPr lang="en-US" altLang="ko-KR">
                <a:solidFill>
                  <a:schemeClr val="tx1"/>
                </a:solidFill>
                <a:latin typeface="나눔바른고딕OTF Light"/>
                <a:ea typeface="나눔바른고딕OTF Light"/>
              </a:rPr>
              <a:t>Tor Controller</a:t>
            </a:r>
            <a:r>
              <a:rPr lang="ko-KR" altLang="en-US">
                <a:solidFill>
                  <a:schemeClr val="tx1"/>
                </a:solidFill>
                <a:latin typeface="나눔바른고딕OTF Light"/>
                <a:ea typeface="나눔바른고딕OTF Light"/>
              </a:rPr>
              <a:t>에 연결 실패했을 시 예외 처리</a:t>
            </a:r>
            <a:endParaRPr lang="ko-KR" altLang="en-US">
              <a:solidFill>
                <a:schemeClr val="tx1"/>
              </a:solidFill>
              <a:latin typeface="나눔바른고딕OTF Light"/>
              <a:ea typeface="나눔바른고딕OTF Light"/>
            </a:endParaRPr>
          </a:p>
          <a:p>
            <a:pPr lvl="0">
              <a:lnSpc>
                <a:spcPct val="135000"/>
              </a:lnSpc>
              <a:defRPr/>
            </a:pPr>
            <a:r>
              <a:rPr lang="ko-KR" altLang="en-US" spc="-150">
                <a:solidFill>
                  <a:schemeClr val="tx1"/>
                </a:solidFill>
                <a:latin typeface="나눔바른고딕OTF Light"/>
                <a:ea typeface="나눔바른고딕OTF Light"/>
              </a:rPr>
              <a:t>     ★ </a:t>
            </a:r>
            <a:r>
              <a:rPr lang="ko-KR" altLang="en-US">
                <a:solidFill>
                  <a:schemeClr val="tx1"/>
                </a:solidFill>
                <a:latin typeface="나눔바른고딕OTF Light"/>
                <a:ea typeface="나눔바른고딕OTF Light"/>
              </a:rPr>
              <a:t> 쿠키파일에 접근 권한이 없거나</a:t>
            </a:r>
            <a:r>
              <a:rPr lang="en-US" altLang="ko-KR">
                <a:solidFill>
                  <a:schemeClr val="tx1"/>
                </a:solidFill>
                <a:latin typeface="나눔바른고딕OTF Light"/>
                <a:ea typeface="나눔바른고딕OTF Light"/>
              </a:rPr>
              <a:t>,</a:t>
            </a:r>
            <a:r>
              <a:rPr lang="ko-KR" altLang="en-US">
                <a:solidFill>
                  <a:schemeClr val="tx1"/>
                </a:solidFill>
                <a:latin typeface="나눔바른고딕OTF Light"/>
                <a:ea typeface="나눔바른고딕OTF Light"/>
              </a:rPr>
              <a:t> 인증 실패했거나</a:t>
            </a:r>
            <a:r>
              <a:rPr lang="en-US" altLang="ko-KR">
                <a:solidFill>
                  <a:schemeClr val="tx1"/>
                </a:solidFill>
                <a:latin typeface="나눔바른고딕OTF Light"/>
                <a:ea typeface="나눔바른고딕OTF Light"/>
              </a:rPr>
              <a:t>,</a:t>
            </a:r>
            <a:r>
              <a:rPr lang="ko-KR" altLang="en-US">
                <a:solidFill>
                  <a:schemeClr val="tx1"/>
                </a:solidFill>
                <a:latin typeface="나눔바른고딕OTF Light"/>
                <a:ea typeface="나눔바른고딕OTF Light"/>
              </a:rPr>
              <a:t> </a:t>
            </a:r>
            <a:r>
              <a:rPr lang="en-US" altLang="ko-KR">
                <a:solidFill>
                  <a:schemeClr val="tx1"/>
                </a:solidFill>
                <a:latin typeface="나눔바른고딕OTF Light"/>
                <a:ea typeface="나눔바른고딕OTF Light"/>
              </a:rPr>
              <a:t>Tor</a:t>
            </a:r>
            <a:r>
              <a:rPr lang="ko-KR" altLang="en-US">
                <a:solidFill>
                  <a:schemeClr val="tx1"/>
                </a:solidFill>
                <a:latin typeface="나눔바른고딕OTF Light"/>
                <a:ea typeface="나눔바른고딕OTF Light"/>
              </a:rPr>
              <a:t> 또는 </a:t>
            </a:r>
            <a:r>
              <a:rPr lang="en-US" altLang="ko-KR">
                <a:solidFill>
                  <a:schemeClr val="tx1"/>
                </a:solidFill>
                <a:latin typeface="나눔바른고딕OTF Light"/>
                <a:ea typeface="나눔바른고딕OTF Light"/>
              </a:rPr>
              <a:t>Stem </a:t>
            </a:r>
            <a:r>
              <a:rPr lang="ko-KR" altLang="en-US">
                <a:solidFill>
                  <a:schemeClr val="tx1"/>
                </a:solidFill>
                <a:latin typeface="나눔바른고딕OTF Light"/>
                <a:ea typeface="나눔바른고딕OTF Light"/>
              </a:rPr>
              <a:t>버전</a:t>
            </a:r>
            <a:endParaRPr lang="ko-KR" altLang="en-US">
              <a:solidFill>
                <a:schemeClr val="tx1"/>
              </a:solidFill>
              <a:latin typeface="나눔바른고딕OTF Light"/>
              <a:ea typeface="나눔바른고딕OTF Light"/>
            </a:endParaRPr>
          </a:p>
          <a:p>
            <a:pPr lvl="0">
              <a:lnSpc>
                <a:spcPct val="135000"/>
              </a:lnSpc>
              <a:defRPr/>
            </a:pPr>
            <a:r>
              <a:rPr lang="ko-KR" altLang="en-US">
                <a:solidFill>
                  <a:schemeClr val="tx1"/>
                </a:solidFill>
                <a:latin typeface="나눔바른고딕OTF Light"/>
                <a:ea typeface="나눔바른고딕OTF Light"/>
              </a:rPr>
              <a:t>        오래된 경우 예외 처리</a:t>
            </a:r>
            <a:endParaRPr lang="ko-KR" altLang="en-US">
              <a:solidFill>
                <a:schemeClr val="tx1"/>
              </a:solidFill>
              <a:latin typeface="나눔바른고딕OTF Light"/>
              <a:ea typeface="나눔바른고딕OTF Light"/>
            </a:endParaRPr>
          </a:p>
          <a:p>
            <a:pPr lvl="0">
              <a:lnSpc>
                <a:spcPct val="135000"/>
              </a:lnSpc>
              <a:defRPr/>
            </a:pPr>
            <a:r>
              <a:rPr lang="ko-KR" altLang="en-US" spc="-150">
                <a:solidFill>
                  <a:schemeClr val="tx1"/>
                </a:solidFill>
                <a:latin typeface="나눔바른고딕OTF Light"/>
                <a:ea typeface="나눔바른고딕OTF Light"/>
              </a:rPr>
              <a:t>     ★ </a:t>
            </a:r>
            <a:r>
              <a:rPr lang="ko-KR" altLang="en-US">
                <a:solidFill>
                  <a:schemeClr val="tx1"/>
                </a:solidFill>
                <a:latin typeface="나눔바른고딕OTF Light"/>
                <a:ea typeface="나눔바른고딕OTF Light"/>
              </a:rPr>
              <a:t> </a:t>
            </a:r>
            <a:r>
              <a:rPr lang="en-US" altLang="ko-KR">
                <a:solidFill>
                  <a:schemeClr val="tx1"/>
                </a:solidFill>
                <a:latin typeface="나눔바른고딕OTF Light"/>
                <a:ea typeface="나눔바른고딕OTF Light"/>
              </a:rPr>
              <a:t>Onion</a:t>
            </a:r>
            <a:r>
              <a:rPr lang="ko-KR" altLang="en-US">
                <a:solidFill>
                  <a:schemeClr val="tx1"/>
                </a:solidFill>
                <a:latin typeface="나눔바른고딕OTF Light"/>
                <a:ea typeface="나눔바른고딕OTF Light"/>
              </a:rPr>
              <a:t>클래스를 통해 </a:t>
            </a:r>
            <a:r>
              <a:rPr lang="en-US" altLang="ko-KR">
                <a:solidFill>
                  <a:schemeClr val="tx1"/>
                </a:solidFill>
                <a:latin typeface="나눔바른고딕OTF Light"/>
                <a:ea typeface="나눔바른고딕OTF Light"/>
              </a:rPr>
              <a:t>Onion Service</a:t>
            </a:r>
            <a:r>
              <a:rPr lang="ko-KR" altLang="en-US">
                <a:solidFill>
                  <a:schemeClr val="tx1"/>
                </a:solidFill>
                <a:latin typeface="나눔바른고딕OTF Light"/>
                <a:ea typeface="나눔바른고딕OTF Light"/>
              </a:rPr>
              <a:t> 생성하여 </a:t>
            </a:r>
            <a:r>
              <a:rPr lang="en-US" altLang="ko-KR">
                <a:solidFill>
                  <a:schemeClr val="tx1"/>
                </a:solidFill>
                <a:latin typeface="나눔바른고딕OTF Light"/>
                <a:ea typeface="나눔바른고딕OTF Light"/>
              </a:rPr>
              <a:t>Tor Controller</a:t>
            </a:r>
            <a:r>
              <a:rPr lang="ko-KR" altLang="en-US">
                <a:solidFill>
                  <a:schemeClr val="tx1"/>
                </a:solidFill>
                <a:latin typeface="나눔바른고딕OTF Light"/>
                <a:ea typeface="나눔바른고딕OTF Light"/>
              </a:rPr>
              <a:t>에 연결</a:t>
            </a:r>
            <a:endParaRPr lang="ko-KR" altLang="en-US">
              <a:solidFill>
                <a:schemeClr val="tx1"/>
              </a:solidFill>
              <a:latin typeface="나눔바른고딕OTF Light"/>
              <a:ea typeface="나눔바른고딕OTF 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>
                <a:solidFill>
                  <a:schemeClr val="bg1"/>
                </a:solidFill>
                <a:latin typeface="HY헤드라인M"/>
                <a:ea typeface="HY헤드라인M"/>
              </a:rPr>
              <a:t>02</a:t>
            </a:r>
            <a:endParaRPr lang="ko-KR" altLang="en-US" sz="2400">
              <a:solidFill>
                <a:schemeClr val="bg1"/>
              </a:solidFill>
              <a:latin typeface="HY헤드라인M"/>
              <a:ea typeface="HY헤드라인M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27434" y="836712"/>
            <a:ext cx="7600950" cy="5710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>
                <a:latin typeface="나눔바른고딕OTF Light"/>
                <a:ea typeface="나눔바른고딕OTF Light"/>
              </a:rPr>
              <a:t>onionkey.py</a:t>
            </a:r>
            <a:endParaRPr lang="en-US" altLang="ko-KR" sz="3200">
              <a:latin typeface="나눔바른고딕OTF Light"/>
              <a:ea typeface="나눔바른고딕OTF Light"/>
            </a:endParaRPr>
          </a:p>
        </p:txBody>
      </p:sp>
      <p:sp>
        <p:nvSpPr>
          <p:cNvPr id="35" name="TextBox 18"/>
          <p:cNvSpPr txBox="1"/>
          <p:nvPr/>
        </p:nvSpPr>
        <p:spPr>
          <a:xfrm>
            <a:off x="461664" y="1628800"/>
            <a:ext cx="8220672" cy="2896102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lvl="0">
              <a:lnSpc>
                <a:spcPct val="175000"/>
              </a:lnSpc>
              <a:defRPr/>
            </a:pPr>
            <a:r>
              <a:rPr lang="en-US" altLang="ko-KR" b="1">
                <a:solidFill>
                  <a:schemeClr val="tx1"/>
                </a:solidFill>
                <a:latin typeface="나눔바른고딕OTF Light"/>
                <a:ea typeface="나눔바른고딕OTF Light"/>
              </a:rPr>
              <a:t>1.</a:t>
            </a:r>
            <a:r>
              <a:rPr lang="ko-KR" altLang="en-US" b="1">
                <a:solidFill>
                  <a:schemeClr val="tx1"/>
                </a:solidFill>
                <a:latin typeface="나눔바른고딕OTF Light"/>
                <a:ea typeface="나눔바른고딕OTF Light"/>
              </a:rPr>
              <a:t> 총 괄</a:t>
            </a:r>
            <a:endParaRPr lang="ko-KR" altLang="en-US" b="1">
              <a:solidFill>
                <a:schemeClr val="tx1"/>
              </a:solidFill>
              <a:latin typeface="나눔바른고딕OTF Light"/>
              <a:ea typeface="나눔바른고딕OTF Light"/>
            </a:endParaRPr>
          </a:p>
          <a:p>
            <a:pPr lvl="0">
              <a:lnSpc>
                <a:spcPct val="135000"/>
              </a:lnSpc>
              <a:defRPr/>
            </a:pPr>
            <a:r>
              <a:rPr lang="ko-KR" altLang="en-US" spc="-150">
                <a:solidFill>
                  <a:schemeClr val="tx1"/>
                </a:solidFill>
                <a:latin typeface="나눔바른고딕OTF Light"/>
                <a:ea typeface="나눔바른고딕OTF Light"/>
              </a:rPr>
              <a:t>     ★ </a:t>
            </a:r>
            <a:r>
              <a:rPr lang="ko-KR" altLang="en-US">
                <a:solidFill>
                  <a:schemeClr val="tx1"/>
                </a:solidFill>
                <a:latin typeface="나눔바른고딕OTF Light"/>
                <a:ea typeface="나눔바른고딕OTF Light"/>
              </a:rPr>
              <a:t> 개인키와 공용키를 생성 및 관리하는 파일</a:t>
            </a:r>
            <a:endParaRPr lang="ko-KR" altLang="en-US">
              <a:solidFill>
                <a:schemeClr val="tx1"/>
              </a:solidFill>
              <a:latin typeface="나눔바른고딕OTF Light"/>
              <a:ea typeface="나눔바른고딕OTF Light"/>
            </a:endParaRPr>
          </a:p>
          <a:p>
            <a:pPr lvl="0">
              <a:lnSpc>
                <a:spcPct val="135000"/>
              </a:lnSpc>
              <a:defRPr/>
            </a:pPr>
            <a:endParaRPr lang="ko-KR" altLang="en-US">
              <a:solidFill>
                <a:schemeClr val="tx1"/>
              </a:solidFill>
              <a:latin typeface="나눔바른고딕OTF Light"/>
              <a:ea typeface="나눔바른고딕OTF Light"/>
            </a:endParaRPr>
          </a:p>
          <a:p>
            <a:pPr lvl="0">
              <a:lnSpc>
                <a:spcPct val="175000"/>
              </a:lnSpc>
              <a:defRPr/>
            </a:pPr>
            <a:r>
              <a:rPr lang="en-US" altLang="ko-KR" b="1">
                <a:solidFill>
                  <a:schemeClr val="tx1"/>
                </a:solidFill>
                <a:latin typeface="나눔바른고딕OTF Light"/>
                <a:ea typeface="나눔바른고딕OTF Light"/>
              </a:rPr>
              <a:t>2.</a:t>
            </a:r>
            <a:r>
              <a:rPr lang="ko-KR" altLang="en-US" b="1">
                <a:solidFill>
                  <a:schemeClr val="tx1"/>
                </a:solidFill>
                <a:latin typeface="나눔바른고딕OTF Light"/>
                <a:ea typeface="나눔바른고딕OTF Light"/>
              </a:rPr>
              <a:t> 대략적인 기능</a:t>
            </a:r>
            <a:endParaRPr lang="ko-KR" altLang="en-US" b="1">
              <a:solidFill>
                <a:schemeClr val="tx1"/>
              </a:solidFill>
              <a:latin typeface="나눔바른고딕OTF Light"/>
              <a:ea typeface="나눔바른고딕OTF Light"/>
            </a:endParaRPr>
          </a:p>
          <a:p>
            <a:pPr lvl="0">
              <a:lnSpc>
                <a:spcPct val="135000"/>
              </a:lnSpc>
              <a:defRPr/>
            </a:pPr>
            <a:r>
              <a:rPr lang="ko-KR" altLang="en-US" spc="-150">
                <a:solidFill>
                  <a:schemeClr val="tx1"/>
                </a:solidFill>
                <a:latin typeface="나눔바른고딕OTF Light"/>
                <a:ea typeface="나눔바른고딕OTF Light"/>
              </a:rPr>
              <a:t>     ★ </a:t>
            </a:r>
            <a:r>
              <a:rPr lang="ko-KR" altLang="en-US">
                <a:solidFill>
                  <a:schemeClr val="tx1"/>
                </a:solidFill>
                <a:latin typeface="나눔바른고딕OTF Light"/>
                <a:ea typeface="나눔바른고딕OTF Light"/>
              </a:rPr>
              <a:t> </a:t>
            </a:r>
            <a:r>
              <a:rPr lang="en-US" altLang="ko-KR">
                <a:solidFill>
                  <a:schemeClr val="tx1"/>
                </a:solidFill>
                <a:latin typeface="나눔바른고딕OTF Light"/>
                <a:ea typeface="나눔바른고딕OTF Light"/>
              </a:rPr>
              <a:t>v3 Style Onion</a:t>
            </a:r>
            <a:r>
              <a:rPr lang="ko-KR" altLang="en-US">
                <a:solidFill>
                  <a:schemeClr val="tx1"/>
                </a:solidFill>
                <a:latin typeface="나눔바른고딕OTF Light"/>
                <a:ea typeface="나눔바른고딕OTF Light"/>
              </a:rPr>
              <a:t>에 대한 </a:t>
            </a:r>
            <a:r>
              <a:rPr lang="en-US" altLang="ko-KR">
                <a:solidFill>
                  <a:schemeClr val="tx1"/>
                </a:solidFill>
                <a:latin typeface="나눔바른고딕OTF Light"/>
                <a:ea typeface="나눔바른고딕OTF Light"/>
              </a:rPr>
              <a:t>base64 </a:t>
            </a:r>
            <a:r>
              <a:rPr lang="ko-KR" altLang="en-US">
                <a:solidFill>
                  <a:schemeClr val="tx1"/>
                </a:solidFill>
                <a:latin typeface="나눔바른고딕OTF Light"/>
                <a:ea typeface="나눔바른고딕OTF Light"/>
              </a:rPr>
              <a:t>인코딩 개인키를 제공</a:t>
            </a:r>
            <a:endParaRPr lang="ko-KR" altLang="en-US">
              <a:solidFill>
                <a:schemeClr val="tx1"/>
              </a:solidFill>
              <a:latin typeface="나눔바른고딕OTF Light"/>
              <a:ea typeface="나눔바른고딕OTF Light"/>
            </a:endParaRPr>
          </a:p>
          <a:p>
            <a:pPr lvl="0">
              <a:lnSpc>
                <a:spcPct val="135000"/>
              </a:lnSpc>
              <a:defRPr/>
            </a:pPr>
            <a:r>
              <a:rPr lang="ko-KR" altLang="en-US" spc="-150">
                <a:solidFill>
                  <a:schemeClr val="tx1"/>
                </a:solidFill>
                <a:latin typeface="나눔바른고딕OTF Light"/>
                <a:ea typeface="나눔바른고딕OTF Light"/>
              </a:rPr>
              <a:t>     ★ </a:t>
            </a:r>
            <a:r>
              <a:rPr lang="ko-KR" altLang="en-US">
                <a:solidFill>
                  <a:schemeClr val="tx1"/>
                </a:solidFill>
                <a:latin typeface="나눔바른고딕OTF Light"/>
                <a:ea typeface="나눔바른고딕OTF Light"/>
              </a:rPr>
              <a:t> 개인키를 사용하여 </a:t>
            </a:r>
            <a:r>
              <a:rPr lang="en-US" altLang="ko-KR">
                <a:solidFill>
                  <a:schemeClr val="tx1"/>
                </a:solidFill>
                <a:latin typeface="나눔바른고딕OTF Light"/>
                <a:ea typeface="나눔바른고딕OTF Light"/>
              </a:rPr>
              <a:t>URL</a:t>
            </a:r>
            <a:r>
              <a:rPr lang="ko-KR" altLang="en-US">
                <a:solidFill>
                  <a:schemeClr val="tx1"/>
                </a:solidFill>
                <a:latin typeface="나눔바른고딕OTF Light"/>
                <a:ea typeface="나눔바른고딕OTF Light"/>
              </a:rPr>
              <a:t> 주소 변환</a:t>
            </a:r>
            <a:endParaRPr lang="ko-KR" altLang="en-US">
              <a:solidFill>
                <a:schemeClr val="tx1"/>
              </a:solidFill>
              <a:latin typeface="나눔바른고딕OTF Light"/>
              <a:ea typeface="나눔바른고딕OTF Light"/>
            </a:endParaRPr>
          </a:p>
          <a:p>
            <a:pPr lvl="0">
              <a:lnSpc>
                <a:spcPct val="135000"/>
              </a:lnSpc>
              <a:defRPr/>
            </a:pPr>
            <a:r>
              <a:rPr lang="ko-KR" altLang="en-US" spc="-150">
                <a:solidFill>
                  <a:schemeClr val="tx1"/>
                </a:solidFill>
                <a:latin typeface="나눔바른고딕OTF Light"/>
                <a:ea typeface="나눔바른고딕OTF Light"/>
              </a:rPr>
              <a:t>     ★ </a:t>
            </a:r>
            <a:r>
              <a:rPr lang="ko-KR" altLang="en-US">
                <a:solidFill>
                  <a:schemeClr val="tx1"/>
                </a:solidFill>
                <a:latin typeface="나눔바른고딕OTF Light"/>
                <a:ea typeface="나눔바른고딕OTF Light"/>
              </a:rPr>
              <a:t> </a:t>
            </a:r>
            <a:r>
              <a:rPr lang="en-US" altLang="ko-KR">
                <a:solidFill>
                  <a:schemeClr val="tx1"/>
                </a:solidFill>
                <a:latin typeface="나눔바른고딕OTF Light"/>
                <a:ea typeface="나눔바른고딕OTF Light"/>
              </a:rPr>
              <a:t>v2 Style Onion</a:t>
            </a:r>
            <a:r>
              <a:rPr lang="ko-KR" altLang="en-US">
                <a:solidFill>
                  <a:schemeClr val="tx1"/>
                </a:solidFill>
                <a:latin typeface="나눔바른고딕OTF Light"/>
                <a:ea typeface="나눔바른고딕OTF Light"/>
              </a:rPr>
              <a:t>에 사용할 개인 </a:t>
            </a:r>
            <a:r>
              <a:rPr lang="en-US" altLang="ko-KR">
                <a:solidFill>
                  <a:schemeClr val="tx1"/>
                </a:solidFill>
                <a:latin typeface="나눔바른고딕OTF Light"/>
                <a:ea typeface="나눔바른고딕OTF Light"/>
              </a:rPr>
              <a:t>/</a:t>
            </a:r>
            <a:r>
              <a:rPr lang="ko-KR" altLang="en-US">
                <a:solidFill>
                  <a:schemeClr val="tx1"/>
                </a:solidFill>
                <a:latin typeface="나눔바른고딕OTF Light"/>
                <a:ea typeface="나눔바른고딕OTF Light"/>
              </a:rPr>
              <a:t> 공용키 생성</a:t>
            </a:r>
            <a:endParaRPr lang="ko-KR" altLang="en-US">
              <a:solidFill>
                <a:schemeClr val="tx1"/>
              </a:solidFill>
              <a:latin typeface="나눔바른고딕OTF Light"/>
              <a:ea typeface="나눔바른고딕OTF 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>
                <a:solidFill>
                  <a:schemeClr val="bg1"/>
                </a:solidFill>
                <a:latin typeface="HY헤드라인M"/>
                <a:ea typeface="HY헤드라인M"/>
              </a:rPr>
              <a:t>02</a:t>
            </a:r>
            <a:endParaRPr lang="ko-KR" altLang="en-US" sz="2400">
              <a:solidFill>
                <a:schemeClr val="bg1"/>
              </a:solidFill>
              <a:latin typeface="HY헤드라인M"/>
              <a:ea typeface="HY헤드라인M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27434" y="836712"/>
            <a:ext cx="7600950" cy="5710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>
                <a:latin typeface="나눔바른고딕OTF Light"/>
                <a:ea typeface="나눔바른고딕OTF Light"/>
              </a:rPr>
              <a:t>onionshare.py</a:t>
            </a:r>
            <a:endParaRPr lang="en-US" altLang="ko-KR" sz="3200">
              <a:latin typeface="나눔바른고딕OTF Light"/>
              <a:ea typeface="나눔바른고딕OTF Light"/>
            </a:endParaRPr>
          </a:p>
        </p:txBody>
      </p:sp>
      <p:sp>
        <p:nvSpPr>
          <p:cNvPr id="35" name="TextBox 18"/>
          <p:cNvSpPr txBox="1"/>
          <p:nvPr/>
        </p:nvSpPr>
        <p:spPr>
          <a:xfrm>
            <a:off x="461664" y="1556792"/>
            <a:ext cx="8220672" cy="3270478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lvl="0">
              <a:lnSpc>
                <a:spcPct val="175000"/>
              </a:lnSpc>
              <a:defRPr/>
            </a:pPr>
            <a:r>
              <a:rPr lang="en-US" altLang="ko-KR" b="1">
                <a:solidFill>
                  <a:schemeClr val="tx1"/>
                </a:solidFill>
                <a:latin typeface="나눔바른고딕OTF Light"/>
                <a:ea typeface="나눔바른고딕OTF Light"/>
              </a:rPr>
              <a:t>1.</a:t>
            </a:r>
            <a:r>
              <a:rPr lang="ko-KR" altLang="en-US" b="1">
                <a:solidFill>
                  <a:schemeClr val="tx1"/>
                </a:solidFill>
                <a:latin typeface="나눔바른고딕OTF Light"/>
                <a:ea typeface="나눔바른고딕OTF Light"/>
              </a:rPr>
              <a:t> 총 괄</a:t>
            </a:r>
            <a:endParaRPr lang="ko-KR" altLang="en-US" b="1">
              <a:solidFill>
                <a:schemeClr val="tx1"/>
              </a:solidFill>
              <a:latin typeface="나눔바른고딕OTF Light"/>
              <a:ea typeface="나눔바른고딕OTF Light"/>
            </a:endParaRPr>
          </a:p>
          <a:p>
            <a:pPr lvl="0">
              <a:lnSpc>
                <a:spcPct val="135000"/>
              </a:lnSpc>
              <a:defRPr/>
            </a:pPr>
            <a:r>
              <a:rPr lang="ko-KR" altLang="en-US" spc="-150">
                <a:solidFill>
                  <a:schemeClr val="tx1"/>
                </a:solidFill>
                <a:latin typeface="나눔바른고딕OTF Light"/>
                <a:ea typeface="나눔바른고딕OTF Light"/>
              </a:rPr>
              <a:t>     ★ </a:t>
            </a:r>
            <a:r>
              <a:rPr lang="ko-KR" altLang="en-US">
                <a:solidFill>
                  <a:schemeClr val="tx1"/>
                </a:solidFill>
                <a:latin typeface="나눔바른고딕OTF Light"/>
                <a:ea typeface="나눔바른고딕OTF Light"/>
              </a:rPr>
              <a:t> 메인 에플리케이션을 작동</a:t>
            </a:r>
            <a:endParaRPr lang="ko-KR" altLang="en-US">
              <a:solidFill>
                <a:schemeClr val="tx1"/>
              </a:solidFill>
              <a:latin typeface="나눔바른고딕OTF Light"/>
              <a:ea typeface="나눔바른고딕OTF Light"/>
            </a:endParaRPr>
          </a:p>
          <a:p>
            <a:pPr lvl="0">
              <a:lnSpc>
                <a:spcPct val="135000"/>
              </a:lnSpc>
              <a:defRPr/>
            </a:pPr>
            <a:endParaRPr lang="ko-KR" altLang="en-US">
              <a:solidFill>
                <a:schemeClr val="tx1"/>
              </a:solidFill>
              <a:latin typeface="나눔바른고딕OTF Light"/>
              <a:ea typeface="나눔바른고딕OTF Light"/>
            </a:endParaRPr>
          </a:p>
          <a:p>
            <a:pPr lvl="0">
              <a:lnSpc>
                <a:spcPct val="175000"/>
              </a:lnSpc>
              <a:defRPr/>
            </a:pPr>
            <a:r>
              <a:rPr lang="en-US" altLang="ko-KR" b="1">
                <a:solidFill>
                  <a:schemeClr val="tx1"/>
                </a:solidFill>
                <a:latin typeface="나눔바른고딕OTF Light"/>
                <a:ea typeface="나눔바른고딕OTF Light"/>
              </a:rPr>
              <a:t>2.</a:t>
            </a:r>
            <a:r>
              <a:rPr lang="ko-KR" altLang="en-US" b="1">
                <a:solidFill>
                  <a:schemeClr val="tx1"/>
                </a:solidFill>
                <a:latin typeface="나눔바른고딕OTF Light"/>
                <a:ea typeface="나눔바른고딕OTF Light"/>
              </a:rPr>
              <a:t> 대략적인 기능</a:t>
            </a:r>
            <a:endParaRPr lang="ko-KR" altLang="en-US" b="1">
              <a:solidFill>
                <a:schemeClr val="tx1"/>
              </a:solidFill>
              <a:latin typeface="나눔바른고딕OTF Light"/>
              <a:ea typeface="나눔바른고딕OTF Light"/>
            </a:endParaRPr>
          </a:p>
          <a:p>
            <a:pPr lvl="0">
              <a:lnSpc>
                <a:spcPct val="135000"/>
              </a:lnSpc>
              <a:defRPr/>
            </a:pPr>
            <a:r>
              <a:rPr lang="ko-KR" altLang="en-US" spc="-150">
                <a:solidFill>
                  <a:schemeClr val="tx1"/>
                </a:solidFill>
                <a:latin typeface="나눔바른고딕OTF Light"/>
                <a:ea typeface="나눔바른고딕OTF Light"/>
              </a:rPr>
              <a:t>     ★ </a:t>
            </a:r>
            <a:r>
              <a:rPr lang="ko-KR" altLang="en-US">
                <a:solidFill>
                  <a:schemeClr val="tx1"/>
                </a:solidFill>
                <a:latin typeface="나눔바른고딕OTF Light"/>
                <a:ea typeface="나눔바른고딕OTF Light"/>
              </a:rPr>
              <a:t> </a:t>
            </a:r>
            <a:r>
              <a:rPr lang="en-US" altLang="ko-KR">
                <a:solidFill>
                  <a:schemeClr val="tx1"/>
                </a:solidFill>
                <a:latin typeface="나눔바른고딕OTF Light"/>
                <a:ea typeface="나눔바른고딕OTF Light"/>
              </a:rPr>
              <a:t>stealth </a:t>
            </a:r>
            <a:r>
              <a:rPr lang="ko-KR" altLang="en-US">
                <a:solidFill>
                  <a:schemeClr val="tx1"/>
                </a:solidFill>
                <a:latin typeface="나눔바른고딕OTF Light"/>
                <a:ea typeface="나눔바른고딕OTF Light"/>
              </a:rPr>
              <a:t>세팅</a:t>
            </a:r>
            <a:endParaRPr lang="ko-KR" altLang="en-US">
              <a:solidFill>
                <a:schemeClr val="tx1"/>
              </a:solidFill>
              <a:latin typeface="나눔바른고딕OTF Light"/>
              <a:ea typeface="나눔바른고딕OTF Light"/>
            </a:endParaRPr>
          </a:p>
          <a:p>
            <a:pPr lvl="0">
              <a:lnSpc>
                <a:spcPct val="135000"/>
              </a:lnSpc>
              <a:defRPr/>
            </a:pPr>
            <a:r>
              <a:rPr lang="ko-KR" altLang="en-US" spc="-150">
                <a:solidFill>
                  <a:schemeClr val="tx1"/>
                </a:solidFill>
                <a:latin typeface="나눔바른고딕OTF Light"/>
                <a:ea typeface="나눔바른고딕OTF Light"/>
              </a:rPr>
              <a:t>     ★ </a:t>
            </a:r>
            <a:r>
              <a:rPr lang="ko-KR" altLang="en-US">
                <a:solidFill>
                  <a:schemeClr val="tx1"/>
                </a:solidFill>
                <a:latin typeface="나눔바른고딕OTF Light"/>
                <a:ea typeface="나눔바른고딕OTF Light"/>
              </a:rPr>
              <a:t> 사용할 포트 무작위 설정</a:t>
            </a:r>
            <a:endParaRPr lang="ko-KR" altLang="en-US">
              <a:solidFill>
                <a:schemeClr val="tx1"/>
              </a:solidFill>
              <a:latin typeface="나눔바른고딕OTF Light"/>
              <a:ea typeface="나눔바른고딕OTF Light"/>
            </a:endParaRPr>
          </a:p>
          <a:p>
            <a:pPr lvl="0">
              <a:lnSpc>
                <a:spcPct val="135000"/>
              </a:lnSpc>
              <a:defRPr/>
            </a:pPr>
            <a:r>
              <a:rPr lang="ko-KR" altLang="en-US" spc="-150">
                <a:solidFill>
                  <a:schemeClr val="tx1"/>
                </a:solidFill>
                <a:latin typeface="나눔바른고딕OTF Light"/>
                <a:ea typeface="나눔바른고딕OTF Light"/>
              </a:rPr>
              <a:t>     ★ </a:t>
            </a:r>
            <a:r>
              <a:rPr lang="ko-KR" altLang="en-US">
                <a:solidFill>
                  <a:schemeClr val="tx1"/>
                </a:solidFill>
                <a:latin typeface="나눔바른고딕OTF Light"/>
                <a:ea typeface="나눔바른고딕OTF Light"/>
              </a:rPr>
              <a:t> </a:t>
            </a:r>
            <a:r>
              <a:rPr lang="en-US" altLang="ko-KR">
                <a:solidFill>
                  <a:schemeClr val="tx1"/>
                </a:solidFill>
                <a:latin typeface="나눔바른고딕OTF Light"/>
                <a:ea typeface="나눔바른고딕OTF Light"/>
              </a:rPr>
              <a:t>Onion Service</a:t>
            </a:r>
            <a:r>
              <a:rPr lang="ko-KR" altLang="en-US">
                <a:solidFill>
                  <a:schemeClr val="tx1"/>
                </a:solidFill>
                <a:latin typeface="나눔바른고딕OTF Light"/>
                <a:ea typeface="나눔바른고딕OTF Light"/>
              </a:rPr>
              <a:t> 실행</a:t>
            </a:r>
            <a:endParaRPr lang="ko-KR" altLang="en-US">
              <a:solidFill>
                <a:schemeClr val="tx1"/>
              </a:solidFill>
              <a:latin typeface="나눔바른고딕OTF Light"/>
              <a:ea typeface="나눔바른고딕OTF Light"/>
            </a:endParaRPr>
          </a:p>
          <a:p>
            <a:pPr lvl="0">
              <a:lnSpc>
                <a:spcPct val="135000"/>
              </a:lnSpc>
              <a:defRPr/>
            </a:pPr>
            <a:r>
              <a:rPr lang="ko-KR" altLang="en-US" spc="-150">
                <a:solidFill>
                  <a:schemeClr val="tx1"/>
                </a:solidFill>
                <a:latin typeface="나눔바른고딕OTF Light"/>
                <a:ea typeface="나눔바른고딕OTF Light"/>
              </a:rPr>
              <a:t>     ★ </a:t>
            </a:r>
            <a:r>
              <a:rPr lang="ko-KR" altLang="en-US">
                <a:solidFill>
                  <a:schemeClr val="tx1"/>
                </a:solidFill>
                <a:latin typeface="나눔바른고딕OTF Light"/>
                <a:ea typeface="나눔바른고딕OTF Light"/>
              </a:rPr>
              <a:t> 전체 셧다운 및 임시 파일 삭제</a:t>
            </a:r>
            <a:endParaRPr lang="ko-KR" altLang="en-US">
              <a:solidFill>
                <a:schemeClr val="tx1"/>
              </a:solidFill>
              <a:latin typeface="나눔바른고딕OTF Light"/>
              <a:ea typeface="나눔바른고딕OTF 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LG</ep:Company>
  <ep:Words>925</ep:Words>
  <ep:PresentationFormat>화면 슬라이드 쇼(4:3)</ep:PresentationFormat>
  <ep:Paragraphs>188</ep:Paragraphs>
  <ep:Slides>16</ep:Slides>
  <ep:Notes>20</ep:Notes>
  <ep:TotalTime>0</ep:TotalTime>
  <ep:HiddenSlides>2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ep:HeadingPairs>
  <ep:TitlesOfParts>
    <vt:vector size="17" baseType="lpstr">
      <vt:lpstr>Office 테마</vt:lpstr>
      <vt:lpstr>PowerPoint 프레젠테이션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2016-11-03T20:47:04.000</dcterms:created>
  <dc:creator>minhee park</dc:creator>
  <cp:lastModifiedBy>tkdal</cp:lastModifiedBy>
  <dcterms:modified xsi:type="dcterms:W3CDTF">2018-11-11T12:22:39.611</dcterms:modified>
  <cp:revision>61</cp:revision>
  <dc:title>슬라이드 1</dc:title>
  <cp:version>1000.0000.01</cp:version>
</cp:coreProperties>
</file>