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651" r:id="rId3"/>
    <p:sldId id="652" r:id="rId4"/>
    <p:sldId id="659" r:id="rId5"/>
    <p:sldId id="653" r:id="rId6"/>
    <p:sldId id="662" r:id="rId7"/>
    <p:sldId id="660" r:id="rId8"/>
    <p:sldId id="655" r:id="rId9"/>
    <p:sldId id="657" r:id="rId10"/>
    <p:sldId id="669" r:id="rId11"/>
    <p:sldId id="665" r:id="rId12"/>
    <p:sldId id="668" r:id="rId13"/>
    <p:sldId id="664" r:id="rId14"/>
    <p:sldId id="666" r:id="rId15"/>
    <p:sldId id="667" r:id="rId16"/>
    <p:sldId id="658" r:id="rId17"/>
    <p:sldId id="663" r:id="rId18"/>
    <p:sldId id="670" r:id="rId19"/>
    <p:sldId id="513" r:id="rId20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197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49" userDrawn="1">
          <p15:clr>
            <a:srgbClr val="A4A3A4"/>
          </p15:clr>
        </p15:guide>
        <p15:guide id="6" pos="5511">
          <p15:clr>
            <a:srgbClr val="A4A3A4"/>
          </p15:clr>
        </p15:guide>
        <p15:guide id="7" pos="22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C3399"/>
    <a:srgbClr val="FF0000"/>
    <a:srgbClr val="17375E"/>
    <a:srgbClr val="385D8A"/>
    <a:srgbClr val="FFFFCC"/>
    <a:srgbClr val="996600"/>
    <a:srgbClr val="0000FF"/>
    <a:srgbClr val="FDFDFD"/>
    <a:srgbClr val="D7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88807" autoAdjust="0"/>
  </p:normalViewPr>
  <p:slideViewPr>
    <p:cSldViewPr>
      <p:cViewPr varScale="1">
        <p:scale>
          <a:sx n="109" d="100"/>
          <a:sy n="109" d="100"/>
        </p:scale>
        <p:origin x="378" y="114"/>
      </p:cViewPr>
      <p:guideLst>
        <p:guide orient="horz" pos="4110"/>
        <p:guide orient="horz" pos="663"/>
        <p:guide orient="horz" pos="1979"/>
        <p:guide pos="2880"/>
        <p:guide pos="249"/>
        <p:guide pos="5511"/>
        <p:guide pos="22"/>
        <p:guide orient="horz" pos="890"/>
        <p:guide orient="horz" pos="2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06"/>
    </p:cViewPr>
  </p:sorterViewPr>
  <p:notesViewPr>
    <p:cSldViewPr showGuides="1">
      <p:cViewPr varScale="1">
        <p:scale>
          <a:sx n="81" d="100"/>
          <a:sy n="81" d="100"/>
        </p:scale>
        <p:origin x="3990" y="102"/>
      </p:cViewPr>
      <p:guideLst>
        <p:guide orient="horz" pos="3125"/>
        <p:guide pos="2140"/>
        <p:guide orient="horz" pos="312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6DA2E849-AF27-453A-BC43-06C5F5F2206E}" type="datetimeFigureOut">
              <a:rPr lang="ko-KR" altLang="en-US" smtClean="0"/>
              <a:pPr/>
              <a:t>2018-10-20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8A811DD5-0251-442D-A9F1-A7378B0ABF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28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41" y="2"/>
            <a:ext cx="2949577" cy="496888"/>
          </a:xfrm>
          <a:prstGeom prst="rect">
            <a:avLst/>
          </a:prstGeom>
        </p:spPr>
        <p:txBody>
          <a:bodyPr vert="horz" lIns="91376" tIns="45687" rIns="91376" bIns="45687" rtlCol="0"/>
          <a:lstStyle>
            <a:lvl1pPr algn="r">
              <a:defRPr sz="1200"/>
            </a:lvl1pPr>
          </a:lstStyle>
          <a:p>
            <a:fld id="{227CE259-9B0C-4220-89D0-89CDE6778022}" type="datetimeFigureOut">
              <a:rPr lang="ko-KR" altLang="en-US" smtClean="0"/>
              <a:pPr/>
              <a:t>2018-10-20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7" rIns="91376" bIns="4568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9" y="4721225"/>
            <a:ext cx="5445125" cy="4471988"/>
          </a:xfrm>
          <a:prstGeom prst="rect">
            <a:avLst/>
          </a:prstGeom>
        </p:spPr>
        <p:txBody>
          <a:bodyPr vert="horz" lIns="91376" tIns="45687" rIns="91376" bIns="4568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41" y="9440864"/>
            <a:ext cx="2949577" cy="496887"/>
          </a:xfrm>
          <a:prstGeom prst="rect">
            <a:avLst/>
          </a:prstGeom>
        </p:spPr>
        <p:txBody>
          <a:bodyPr vert="horz" lIns="91376" tIns="45687" rIns="91376" bIns="45687" rtlCol="0" anchor="b"/>
          <a:lstStyle>
            <a:lvl1pPr algn="r">
              <a:defRPr sz="1200"/>
            </a:lvl1pPr>
          </a:lstStyle>
          <a:p>
            <a:fld id="{67097EF4-DAEF-49C6-92D0-E14997174D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19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7EF4-DAEF-49C6-92D0-E14997174DB4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764704"/>
            <a:ext cx="9144000" cy="2448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7"/>
          <p:cNvSpPr>
            <a:spLocks noGrp="1"/>
          </p:cNvSpPr>
          <p:nvPr>
            <p:ph sz="quarter" idx="13" hasCustomPrompt="1"/>
          </p:nvPr>
        </p:nvSpPr>
        <p:spPr bwMode="gray">
          <a:xfrm>
            <a:off x="0" y="764704"/>
            <a:ext cx="9144000" cy="2448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4"/>
          </p:nvPr>
        </p:nvSpPr>
        <p:spPr bwMode="gray">
          <a:xfrm>
            <a:off x="3563888" y="4221088"/>
            <a:ext cx="5580112" cy="2088232"/>
          </a:xfrm>
        </p:spPr>
        <p:txBody>
          <a:bodyPr rIns="36000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3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26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44408" y="260648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4F2D00B-2AF2-4DEC-A67D-91EE52B9AFBC}"/>
              </a:ext>
            </a:extLst>
          </p:cNvPr>
          <p:cNvGrpSpPr/>
          <p:nvPr userDrawn="1"/>
        </p:nvGrpSpPr>
        <p:grpSpPr>
          <a:xfrm>
            <a:off x="0" y="6417166"/>
            <a:ext cx="9144000" cy="440834"/>
            <a:chOff x="0" y="6417166"/>
            <a:chExt cx="9144000" cy="44083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E5DD0E4-AF4F-4BED-8DC1-624CB8541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758275"/>
              <a:ext cx="9144000" cy="997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9D888D-1A69-4605-9ACD-F0CA32BF1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669360"/>
              <a:ext cx="9144000" cy="997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609879-9294-422B-A2E5-010578C0A9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597352"/>
              <a:ext cx="9144000" cy="997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A459D56-B455-4AF2-9DCA-2BD7D22BBB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497627"/>
              <a:ext cx="9144000" cy="997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ED2A6C-51B2-4F79-9273-8747EAF45B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417166"/>
              <a:ext cx="9144000" cy="99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D452FDB-3BA4-4CCC-9710-302F76D03E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 bwMode="gray">
            <a:xfrm>
              <a:off x="0" y="6431828"/>
              <a:ext cx="1835696" cy="42574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864000" y="1088704"/>
            <a:ext cx="8280000" cy="180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>
              <a:lnSpc>
                <a:spcPct val="150000"/>
              </a:lnSpc>
            </a:pP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내용 개체 틀 7"/>
          <p:cNvSpPr>
            <a:spLocks noGrp="1"/>
          </p:cNvSpPr>
          <p:nvPr>
            <p:ph sz="quarter" idx="13" hasCustomPrompt="1"/>
          </p:nvPr>
        </p:nvSpPr>
        <p:spPr>
          <a:xfrm>
            <a:off x="864000" y="1088704"/>
            <a:ext cx="8280000" cy="1800000"/>
          </a:xfrm>
        </p:spPr>
        <p:txBody>
          <a:bodyPr rIns="360000" anchor="ctr">
            <a:normAutofit/>
          </a:bodyPr>
          <a:lstStyle>
            <a:lvl1pPr marL="0" indent="0" algn="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3563888" y="3429000"/>
            <a:ext cx="5580112" cy="2088232"/>
          </a:xfrm>
        </p:spPr>
        <p:txBody>
          <a:bodyPr rIns="360000" anchor="t">
            <a:normAutofit/>
          </a:bodyPr>
          <a:lstStyle>
            <a:lvl1pPr marL="0" indent="0" algn="r">
              <a:lnSpc>
                <a:spcPct val="150000"/>
              </a:lnSpc>
              <a:buNone/>
              <a:defRPr sz="1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112022" y="40594"/>
            <a:ext cx="5388672" cy="285750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9" name="Picture 2" descr="ankus Communit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86484"/>
            <a:ext cx="648072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CB17D95-A0B6-4268-A282-7684B3523EF5}"/>
              </a:ext>
            </a:extLst>
          </p:cNvPr>
          <p:cNvGrpSpPr/>
          <p:nvPr userDrawn="1"/>
        </p:nvGrpSpPr>
        <p:grpSpPr>
          <a:xfrm>
            <a:off x="0" y="6417166"/>
            <a:ext cx="9144000" cy="440834"/>
            <a:chOff x="0" y="6417166"/>
            <a:chExt cx="9144000" cy="4408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25314E-32B2-4763-8EA1-99AFFA11A4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0" y="6758275"/>
              <a:ext cx="9144000" cy="99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5069B0-79EC-4549-8ED7-470BB9E65F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0" y="6669360"/>
              <a:ext cx="9144000" cy="997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C927C9-55A0-4B17-BCE4-43757794F7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0" y="6597352"/>
              <a:ext cx="9144000" cy="997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6F222F-FF93-43A6-8A7E-0EAE0C05AC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0" y="6497627"/>
              <a:ext cx="9144000" cy="997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FCD6966-229F-4C5A-B663-22E6D211E1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 bwMode="gray">
            <a:xfrm>
              <a:off x="0" y="6417166"/>
              <a:ext cx="9144000" cy="997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7A75B3-8F91-4900-A286-7FB62080EF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gray">
            <a:xfrm>
              <a:off x="0" y="6431828"/>
              <a:ext cx="1835696" cy="425749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97972" y="6525344"/>
            <a:ext cx="2133600" cy="285752"/>
          </a:xfrm>
        </p:spPr>
        <p:txBody>
          <a:bodyPr/>
          <a:lstStyle>
            <a:lvl1pPr algn="ctr">
              <a:defRPr sz="105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317871"/>
            <a:ext cx="9144000" cy="5188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 lIns="180000" anchor="ctr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6" name="Picture 2" descr="ankus Community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9837"/>
            <a:ext cx="432048" cy="26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7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n3.github.io/papers/docs/google_incep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huuki4.github.io/deep%20learning/2016/05/20/Gradient-Descent-Algorithm-Overview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0" y="764704"/>
            <a:ext cx="9144000" cy="2448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0" dirty="0"/>
              <a:t>SNS Web </a:t>
            </a:r>
            <a:r>
              <a:rPr lang="ko-KR" altLang="en-US" sz="3600" b="0" dirty="0"/>
              <a:t>사진 데이터 분석을 </a:t>
            </a:r>
            <a:endParaRPr lang="en-US" altLang="ko-KR" sz="3600" b="0" dirty="0"/>
          </a:p>
          <a:p>
            <a:pPr algn="ctr">
              <a:lnSpc>
                <a:spcPct val="150000"/>
              </a:lnSpc>
            </a:pPr>
            <a:r>
              <a:rPr lang="ko-KR" altLang="en-US" sz="3600" b="0" dirty="0"/>
              <a:t>이용한 핫</a:t>
            </a:r>
            <a:r>
              <a:rPr lang="en-US" altLang="ko-KR" sz="3600" b="0" dirty="0"/>
              <a:t>-</a:t>
            </a:r>
            <a:r>
              <a:rPr lang="ko-KR" altLang="en-US" sz="3600" b="0" dirty="0" err="1"/>
              <a:t>스팟</a:t>
            </a:r>
            <a:r>
              <a:rPr lang="ko-KR" altLang="en-US" sz="3600" b="0" dirty="0"/>
              <a:t> 분석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4427984" y="4102346"/>
            <a:ext cx="4644008" cy="2088232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1000"/>
              </a:spcAft>
            </a:pPr>
            <a:r>
              <a:rPr lang="ko-KR" altLang="en-US" sz="2000" dirty="0" err="1"/>
              <a:t>팀명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어디가핫하조</a:t>
            </a:r>
            <a:endParaRPr lang="en-US" altLang="ko-KR" sz="2000" dirty="0"/>
          </a:p>
          <a:p>
            <a:pPr>
              <a:spcAft>
                <a:spcPts val="1000"/>
              </a:spcAft>
            </a:pPr>
            <a:endParaRPr lang="en-US" altLang="ko-KR" sz="2000" dirty="0"/>
          </a:p>
          <a:p>
            <a:pPr algn="l">
              <a:spcAft>
                <a:spcPts val="1000"/>
              </a:spcAft>
            </a:pPr>
            <a:r>
              <a:rPr lang="en-US" altLang="ko-KR" sz="2000" dirty="0"/>
              <a:t>-</a:t>
            </a:r>
            <a:r>
              <a:rPr lang="ko-KR" altLang="en-US" sz="2000" dirty="0"/>
              <a:t> 류정우</a:t>
            </a:r>
            <a:r>
              <a:rPr lang="en-US" altLang="ko-KR" sz="2000" dirty="0"/>
              <a:t>,</a:t>
            </a:r>
            <a:r>
              <a:rPr lang="ko-KR" altLang="en-US" sz="2000" dirty="0"/>
              <a:t> 김정호</a:t>
            </a:r>
            <a:r>
              <a:rPr lang="en-US" altLang="ko-KR" sz="2000" dirty="0"/>
              <a:t>(</a:t>
            </a:r>
            <a:r>
              <a:rPr lang="ko-KR" altLang="en-US" sz="2000" dirty="0"/>
              <a:t>멘토</a:t>
            </a:r>
            <a:r>
              <a:rPr lang="en-US" altLang="ko-KR" sz="2000" dirty="0"/>
              <a:t>)</a:t>
            </a:r>
          </a:p>
          <a:p>
            <a:pPr algn="l">
              <a:spcAft>
                <a:spcPts val="1000"/>
              </a:spcAft>
            </a:pPr>
            <a:r>
              <a:rPr lang="en-US" altLang="ko-KR" sz="2000" dirty="0"/>
              <a:t>-</a:t>
            </a:r>
            <a:r>
              <a:rPr lang="ko-KR" altLang="en-US" sz="2000" dirty="0"/>
              <a:t> 양지한</a:t>
            </a:r>
            <a:r>
              <a:rPr lang="en-US" altLang="ko-KR" sz="2000" dirty="0"/>
              <a:t>(</a:t>
            </a:r>
            <a:r>
              <a:rPr lang="ko-KR" altLang="en-US" sz="2000" dirty="0"/>
              <a:t>리더</a:t>
            </a:r>
            <a:r>
              <a:rPr lang="en-US" altLang="ko-KR" sz="2000" dirty="0"/>
              <a:t>),</a:t>
            </a:r>
            <a:r>
              <a:rPr lang="ko-KR" altLang="en-US" sz="2000" dirty="0"/>
              <a:t> 김윤수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노지환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박문규</a:t>
            </a:r>
            <a:br>
              <a:rPr lang="en-US" altLang="ko-KR" sz="2000" dirty="0"/>
            </a:br>
            <a:r>
              <a:rPr lang="ko-KR" altLang="en-US" sz="2000" dirty="0"/>
              <a:t>  양지훈</a:t>
            </a:r>
            <a:r>
              <a:rPr lang="en-US" altLang="ko-KR" sz="2000" dirty="0"/>
              <a:t>,</a:t>
            </a:r>
            <a:r>
              <a:rPr lang="ko-KR" altLang="en-US" sz="2000" dirty="0"/>
              <a:t> 엄상현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윤시온</a:t>
            </a:r>
            <a:r>
              <a:rPr lang="en-US" altLang="ko-KR" sz="2000" dirty="0"/>
              <a:t>,</a:t>
            </a:r>
            <a:r>
              <a:rPr lang="ko-KR" altLang="en-US" sz="2000" dirty="0"/>
              <a:t> 이재수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617BB6-1126-44EB-A717-DD33AE5E3D75}"/>
              </a:ext>
            </a:extLst>
          </p:cNvPr>
          <p:cNvSpPr txBox="1">
            <a:spLocks/>
          </p:cNvSpPr>
          <p:nvPr/>
        </p:nvSpPr>
        <p:spPr>
          <a:xfrm>
            <a:off x="1547664" y="3429000"/>
            <a:ext cx="6048672" cy="457050"/>
          </a:xfrm>
          <a:prstGeom prst="rect">
            <a:avLst/>
          </a:prstGeom>
        </p:spPr>
        <p:txBody>
          <a:bodyPr vert="horz" lIns="91440" tIns="45720" rIns="360000" bIns="45720" rtlCol="0" anchor="t">
            <a:noAutofit/>
          </a:bodyPr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0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ankus-lite for Web data analysis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raw.githubusercontent.com/onycom-ankus/contributhon2018/master/ankus_logo.jpg">
            <a:extLst>
              <a:ext uri="{FF2B5EF4-FFF2-40B4-BE49-F238E27FC236}">
                <a16:creationId xmlns:a16="http://schemas.microsoft.com/office/drawing/2014/main" id="{31B9B65C-8150-4D24-919C-CC5CBE29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06403"/>
            <a:ext cx="3233670" cy="18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7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7DF5F-D4F0-4DBF-ABBB-6B9A9534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628800"/>
            <a:ext cx="4007277" cy="348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2736"/>
            <a:ext cx="756084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/>
              <a:t>데이터 수집</a:t>
            </a:r>
            <a:r>
              <a:rPr lang="en-US" altLang="ko-KR" sz="1400" b="1" dirty="0"/>
              <a:t>(2)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#</a:t>
            </a:r>
            <a:r>
              <a:rPr lang="ko-KR" altLang="en-US" sz="1400" b="1" dirty="0"/>
              <a:t>자동차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약</a:t>
            </a:r>
            <a:r>
              <a:rPr lang="en-US" altLang="ko-KR" sz="1400" b="1" dirty="0"/>
              <a:t>190</a:t>
            </a:r>
            <a:r>
              <a:rPr lang="ko-KR" altLang="en-US" sz="1400" b="1" dirty="0"/>
              <a:t>만개 검색됨</a:t>
            </a:r>
            <a:br>
              <a:rPr lang="en-US" altLang="ko-KR" sz="1400" b="1" dirty="0"/>
            </a:br>
            <a:r>
              <a:rPr lang="ko-KR" altLang="en-US" sz="1400" b="1" dirty="0"/>
              <a:t>  일간 </a:t>
            </a:r>
            <a:r>
              <a:rPr lang="en-US" altLang="ko-KR" sz="1400" b="1" dirty="0"/>
              <a:t>800~1,000</a:t>
            </a:r>
            <a:r>
              <a:rPr lang="ko-KR" altLang="en-US" sz="1400" b="1" dirty="0"/>
              <a:t>개씩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자동차＂태그를</a:t>
            </a:r>
            <a:r>
              <a:rPr lang="ko-KR" altLang="en-US" sz="1400" b="1" dirty="0"/>
              <a:t> 가진</a:t>
            </a:r>
            <a:br>
              <a:rPr lang="en-US" altLang="ko-KR" sz="1400" b="1" dirty="0"/>
            </a:br>
            <a:r>
              <a:rPr lang="ko-KR" altLang="en-US" sz="1400" b="1" dirty="0"/>
              <a:t>  사진이 저장되고 있음</a:t>
            </a:r>
            <a:br>
              <a:rPr lang="en-US" altLang="ko-KR" sz="1400" b="1" dirty="0"/>
            </a:br>
            <a:br>
              <a:rPr lang="en-US" altLang="ko-KR" sz="1400" b="1" dirty="0"/>
            </a:br>
            <a:r>
              <a:rPr lang="en-US" altLang="ko-KR" sz="1400" b="1" dirty="0"/>
              <a:t>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시간마다 자동차 검색한 페이지 이미지 저장</a:t>
            </a:r>
            <a:br>
              <a:rPr lang="en-US" altLang="ko-KR" sz="1400" b="1" dirty="0"/>
            </a:br>
            <a:r>
              <a:rPr lang="ko-KR" altLang="en-US" sz="1400" b="1" dirty="0"/>
              <a:t>    </a:t>
            </a:r>
            <a:r>
              <a:rPr lang="en-US" altLang="ko-KR" sz="1400" b="1" dirty="0"/>
              <a:t>web_crawler.java </a:t>
            </a:r>
            <a:r>
              <a:rPr lang="ko-KR" altLang="en-US" sz="1400" b="1" dirty="0"/>
              <a:t>작성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이미지만 저장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400" b="1" dirty="0"/>
              <a:t>   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22</a:t>
            </a:r>
            <a:r>
              <a:rPr lang="ko-KR" altLang="en-US" sz="1400" b="1" dirty="0"/>
              <a:t>일 </a:t>
            </a:r>
            <a:r>
              <a:rPr lang="en-US" altLang="ko-KR" sz="1400" b="1" dirty="0"/>
              <a:t>~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일까지</a:t>
            </a:r>
            <a:r>
              <a:rPr lang="en-US" altLang="ko-KR" sz="1400" b="1" dirty="0"/>
              <a:t>(10/1~3</a:t>
            </a:r>
            <a:r>
              <a:rPr lang="ko-KR" altLang="en-US" sz="1400" b="1" dirty="0"/>
              <a:t> 누락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ko-KR" altLang="en-US" sz="1400" b="1" dirty="0"/>
              <a:t>    총 </a:t>
            </a:r>
            <a:r>
              <a:rPr lang="en-US" altLang="ko-KR" sz="1400" b="1" dirty="0"/>
              <a:t>17,113</a:t>
            </a:r>
            <a:r>
              <a:rPr lang="ko-KR" altLang="en-US" sz="1400" b="1" dirty="0"/>
              <a:t>장 이미지 데이터 수집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065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2736"/>
            <a:ext cx="8352928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400" b="1" dirty="0"/>
              <a:t>이미지 분석 </a:t>
            </a:r>
            <a:r>
              <a:rPr lang="en-US" altLang="ko-KR" sz="1400" b="1" dirty="0"/>
              <a:t>(1)</a:t>
            </a:r>
            <a:br>
              <a:rPr lang="en-US" altLang="ko-KR" sz="1400" b="1" dirty="0"/>
            </a:br>
            <a:r>
              <a:rPr lang="en-US" altLang="ko-KR" sz="1400" b="1" dirty="0"/>
              <a:t>①</a:t>
            </a:r>
            <a:r>
              <a:rPr lang="ko-KR" altLang="en-US" sz="1400" b="1" dirty="0"/>
              <a:t> 싱가폴 건축물 대상 이미지에서의 </a:t>
            </a:r>
            <a:r>
              <a:rPr lang="en-US" altLang="ko-KR" sz="1400" b="1" dirty="0"/>
              <a:t>HOT-Place </a:t>
            </a:r>
            <a:r>
              <a:rPr lang="ko-KR" altLang="en-US" sz="1400" b="1" dirty="0"/>
              <a:t>분석 실험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사용 데이터 셋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개 싱가폴 건축물 사진</a:t>
            </a:r>
            <a:br>
              <a:rPr lang="en-US" altLang="ko-KR" sz="1400" b="1" dirty="0"/>
            </a:br>
            <a:r>
              <a:rPr lang="en-US" altLang="ko-KR" sz="1400" b="1" dirty="0"/>
              <a:t>  &gt; </a:t>
            </a:r>
            <a:r>
              <a:rPr lang="ko-KR" altLang="en-US" sz="1400" b="1" dirty="0"/>
              <a:t>사용 알고리즘  </a:t>
            </a:r>
            <a:r>
              <a:rPr lang="en-US" altLang="ko-KR" sz="1400" b="1" dirty="0"/>
              <a:t>: Google Inception V.3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좋아요 수 가중치를 통한 </a:t>
            </a:r>
            <a:r>
              <a:rPr lang="en-US" altLang="ko-KR" sz="1400" b="1" dirty="0"/>
              <a:t>HOT place </a:t>
            </a:r>
            <a:r>
              <a:rPr lang="ko-KR" altLang="en-US" sz="1400" b="1" dirty="0"/>
              <a:t>사진 분석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Python</a:t>
            </a:r>
            <a:r>
              <a:rPr lang="ko-KR" altLang="en-US" sz="1400" b="1" dirty="0"/>
              <a:t>으로 이미지 분석 진행</a:t>
            </a:r>
            <a:br>
              <a:rPr lang="en-US" altLang="ko-KR" sz="1400" b="1" dirty="0"/>
            </a:br>
            <a:r>
              <a:rPr lang="ko-KR" altLang="en-US" sz="1400" b="1" dirty="0"/>
              <a:t>  → </a:t>
            </a:r>
            <a:r>
              <a:rPr lang="en-US" altLang="ko-KR" sz="1400" b="1" dirty="0"/>
              <a:t>96%</a:t>
            </a:r>
            <a:r>
              <a:rPr lang="ko-KR" altLang="en-US" sz="1400" b="1" dirty="0"/>
              <a:t> 정확도 도출</a:t>
            </a:r>
            <a:br>
              <a:rPr lang="en-US" altLang="ko-KR" sz="1400" b="1" dirty="0"/>
            </a:br>
            <a:br>
              <a:rPr lang="en-US" altLang="ko-KR" sz="1400" b="1" dirty="0"/>
            </a:br>
            <a:r>
              <a:rPr lang="en-US" altLang="ko-KR" sz="1400" b="1" dirty="0"/>
              <a:t>② </a:t>
            </a:r>
            <a:r>
              <a:rPr lang="ko-KR" altLang="en-US" sz="1400" b="1" dirty="0"/>
              <a:t>건축물 사진에서 싱가폴 건축물 판별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사용 데이터 셋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개 싱가폴 건축물 사진</a:t>
            </a:r>
            <a:br>
              <a:rPr lang="en-US" altLang="ko-KR" sz="1400" b="1" dirty="0"/>
            </a:br>
            <a:r>
              <a:rPr lang="en-US" altLang="ko-KR" sz="1400" b="1" dirty="0"/>
              <a:t>  &gt; </a:t>
            </a:r>
            <a:r>
              <a:rPr lang="ko-KR" altLang="en-US" sz="1400" b="1" dirty="0"/>
              <a:t>사용 알고리즘  </a:t>
            </a:r>
            <a:r>
              <a:rPr lang="en-US" altLang="ko-KR" sz="1400" b="1" dirty="0"/>
              <a:t>: Google Inception V.3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Python</a:t>
            </a:r>
            <a:r>
              <a:rPr lang="ko-KR" altLang="en-US" sz="1400" b="1" dirty="0"/>
              <a:t>으로 이미지 분석 진행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→</a:t>
            </a:r>
            <a:r>
              <a:rPr lang="ko-KR" altLang="en-US" sz="1400" b="1" dirty="0"/>
              <a:t> 마리나 베이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싱가폴</a:t>
            </a:r>
            <a:r>
              <a:rPr lang="en-US" altLang="ko-KR" sz="1400" b="1" dirty="0"/>
              <a:t>),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유니버셜</a:t>
            </a:r>
            <a:r>
              <a:rPr lang="ko-KR" altLang="en-US" sz="1400" b="1" dirty="0"/>
              <a:t> 스튜디오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싱가폴</a:t>
            </a:r>
            <a:r>
              <a:rPr lang="en-US" altLang="ko-KR" sz="1400" b="1" dirty="0"/>
              <a:t>),</a:t>
            </a:r>
            <a:r>
              <a:rPr lang="ko-KR" altLang="en-US" sz="1400" b="1" dirty="0"/>
              <a:t> 롯데타워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광화문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에펠탑을 학습하여</a:t>
            </a:r>
            <a:br>
              <a:rPr lang="en-US" altLang="ko-KR" sz="1400" b="1" dirty="0"/>
            </a:br>
            <a:r>
              <a:rPr lang="ko-KR" altLang="en-US" sz="1400" b="1" dirty="0"/>
              <a:t>      싱가폴 </a:t>
            </a:r>
            <a:r>
              <a:rPr lang="ko-KR" altLang="en-US" sz="1400" b="1" dirty="0" err="1"/>
              <a:t>크롤링</a:t>
            </a:r>
            <a:r>
              <a:rPr lang="ko-KR" altLang="en-US" sz="1400" b="1" dirty="0"/>
              <a:t> 이미지의 모델을 분석함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99%</a:t>
            </a:r>
            <a:r>
              <a:rPr lang="ko-KR" altLang="en-US" sz="1400" b="1" dirty="0"/>
              <a:t> 일치율을 보임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학습된 사진의 특징이 명확하여 높은 일치율이 나온 것으로 판단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19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2736"/>
            <a:ext cx="835292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400" b="1" dirty="0"/>
              <a:t>이미지 분석 </a:t>
            </a:r>
            <a:r>
              <a:rPr lang="en-US" altLang="ko-KR" sz="1400" b="1" dirty="0"/>
              <a:t>(2)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이미지가 자동차 인지 아닌지를 구분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사용 데이터 셋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스텐포드</a:t>
            </a:r>
            <a:r>
              <a:rPr lang="ko-KR" altLang="en-US" sz="1400" b="1" dirty="0"/>
              <a:t> 대학교에서 </a:t>
            </a:r>
            <a:r>
              <a:rPr lang="en-US" altLang="ko-KR" sz="1400" b="1" dirty="0"/>
              <a:t>2013</a:t>
            </a:r>
            <a:r>
              <a:rPr lang="ko-KR" altLang="en-US" sz="1400" b="1" dirty="0"/>
              <a:t>년 연구에서 사용한 </a:t>
            </a:r>
            <a:r>
              <a:rPr lang="en-US" altLang="ko-KR" sz="1400" b="1" dirty="0"/>
              <a:t>8,144</a:t>
            </a:r>
            <a:r>
              <a:rPr lang="ko-KR" altLang="en-US" sz="1400" b="1" dirty="0"/>
              <a:t>개 자동차 이미지 사용</a:t>
            </a:r>
            <a:r>
              <a:rPr lang="en-US" altLang="ko-KR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  &gt; </a:t>
            </a:r>
            <a:r>
              <a:rPr lang="ko-KR" altLang="en-US" sz="1400" b="1" dirty="0"/>
              <a:t>사용 알고리즘  </a:t>
            </a:r>
            <a:r>
              <a:rPr lang="en-US" altLang="ko-KR" sz="1400" b="1" dirty="0"/>
              <a:t>: Google Inception V.3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구글 클라우드 서버에 데이터를 저장하고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Python</a:t>
            </a:r>
            <a:r>
              <a:rPr lang="ko-KR" altLang="en-US" sz="1400" b="1" dirty="0"/>
              <a:t>으로 이미지 분석 진행</a:t>
            </a:r>
            <a:endParaRPr lang="en-US" altLang="ko-KR" sz="1400" b="1" dirty="0"/>
          </a:p>
        </p:txBody>
      </p:sp>
      <p:pic>
        <p:nvPicPr>
          <p:cNvPr id="1028" name="Picture 4" descr="https://hackathonprojects.files.wordpress.com/2016/09/74911-image03.png">
            <a:extLst>
              <a:ext uri="{FF2B5EF4-FFF2-40B4-BE49-F238E27FC236}">
                <a16:creationId xmlns:a16="http://schemas.microsoft.com/office/drawing/2014/main" id="{595E0EFB-E013-4A57-9672-A1A28EED0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7" y="2852936"/>
            <a:ext cx="7699017" cy="2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B661C-D2D5-488A-B266-484C02F24156}"/>
              </a:ext>
            </a:extLst>
          </p:cNvPr>
          <p:cNvSpPr txBox="1"/>
          <p:nvPr/>
        </p:nvSpPr>
        <p:spPr>
          <a:xfrm>
            <a:off x="745811" y="6093296"/>
            <a:ext cx="488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참조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hlinkClick r:id="rId3"/>
              </a:rPr>
              <a:t>https://norman3.github.io/papers/docs/google_inception</a:t>
            </a:r>
            <a:r>
              <a:rPr lang="ko-KR" alt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27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8358"/>
            <a:ext cx="835292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400" b="1" dirty="0"/>
              <a:t>이미지 분석 </a:t>
            </a:r>
            <a:r>
              <a:rPr lang="en-US" altLang="ko-KR" sz="1400" b="1" dirty="0"/>
              <a:t>(3)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이미지가 어떤 자동차인지를 구분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사용 데이터 셋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스텐포드</a:t>
            </a:r>
            <a:r>
              <a:rPr lang="ko-KR" altLang="en-US" sz="1400" b="1" dirty="0"/>
              <a:t> 대학교 이미지셋 동일 적용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사용 알고리즘 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VGG16 with SDG(Stochastic Gradient Decent)</a:t>
            </a:r>
            <a:br>
              <a:rPr lang="en-US" altLang="ko-KR" sz="1400" b="1" dirty="0"/>
            </a:br>
            <a:r>
              <a:rPr lang="en-US" altLang="ko-KR" sz="1400" b="1" dirty="0"/>
              <a:t>  &gt; MAC Pro 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Python</a:t>
            </a:r>
            <a:r>
              <a:rPr lang="ko-KR" altLang="en-US" sz="1400" b="1" dirty="0"/>
              <a:t>으로 이미지 분석 진행</a:t>
            </a: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59995-C9B0-4CF7-AE33-8907FF19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574330" cy="2725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DAA06-0FED-4A74-9CC9-EC8C9FE27A37}"/>
              </a:ext>
            </a:extLst>
          </p:cNvPr>
          <p:cNvSpPr txBox="1"/>
          <p:nvPr/>
        </p:nvSpPr>
        <p:spPr>
          <a:xfrm>
            <a:off x="755576" y="6093296"/>
            <a:ext cx="795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참조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>
                <a:hlinkClick r:id="rId3"/>
              </a:rPr>
              <a:t>http://shuuki4.github.io/deep%20learning/2016/05/20/Gradient-Descent-Algorithm-Overview.html</a:t>
            </a:r>
            <a:r>
              <a:rPr lang="ko-KR" alt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5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8358"/>
            <a:ext cx="835292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1400" b="1" dirty="0"/>
              <a:t>이미지에 따른 데이터 분석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자동차가 아닌 이미지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943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8358"/>
            <a:ext cx="835292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sz="1400" b="1" dirty="0"/>
              <a:t>이미지에 따른 데이터 분석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자동차 이미지 모델 분석</a:t>
            </a:r>
            <a:br>
              <a:rPr lang="en-US" altLang="ko-KR" sz="1400" b="1" dirty="0"/>
            </a:br>
            <a:r>
              <a:rPr lang="ko-KR" altLang="en-US" sz="1400" b="1" dirty="0"/>
              <a:t>  </a:t>
            </a:r>
            <a:r>
              <a:rPr lang="en-US" altLang="ko-KR" sz="1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41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77263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향후 일정</a:t>
            </a:r>
          </a:p>
        </p:txBody>
      </p:sp>
    </p:spTree>
    <p:extLst>
      <p:ext uri="{BB962C8B-B14F-4D97-AF65-F5344CB8AC3E}">
        <p14:creationId xmlns:p14="http://schemas.microsoft.com/office/powerpoint/2010/main" val="236628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컨트리뷰톤</a:t>
            </a:r>
            <a:r>
              <a:rPr lang="ko-KR" altLang="en-US" dirty="0"/>
              <a:t> 후기</a:t>
            </a:r>
          </a:p>
        </p:txBody>
      </p:sp>
    </p:spTree>
    <p:extLst>
      <p:ext uri="{BB962C8B-B14F-4D97-AF65-F5344CB8AC3E}">
        <p14:creationId xmlns:p14="http://schemas.microsoft.com/office/powerpoint/2010/main" val="188371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Q &amp; A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4"/>
          </p:nvPr>
        </p:nvSpPr>
        <p:spPr>
          <a:xfrm>
            <a:off x="755327" y="3429000"/>
            <a:ext cx="8137153" cy="2088232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2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AD9C0-0637-4F74-ACF3-056E84659886}"/>
              </a:ext>
            </a:extLst>
          </p:cNvPr>
          <p:cNvSpPr txBox="1"/>
          <p:nvPr/>
        </p:nvSpPr>
        <p:spPr>
          <a:xfrm>
            <a:off x="1518944" y="1565926"/>
            <a:ext cx="40839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latin typeface="+mn-ea"/>
              </a:rPr>
              <a:t>컨트리뷰톤</a:t>
            </a:r>
            <a:r>
              <a:rPr lang="ko-KR" altLang="en-US" sz="2000" b="1" dirty="0">
                <a:latin typeface="+mn-ea"/>
              </a:rPr>
              <a:t> 목표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요약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분석 구성 요소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ankus-crawler</a:t>
            </a:r>
            <a:r>
              <a:rPr lang="ko-KR" altLang="en-US" sz="2000" b="1" dirty="0">
                <a:latin typeface="+mn-ea"/>
              </a:rPr>
              <a:t> 구현 현황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데이터 분석 절차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개발 사항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분석 결과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향후 일정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latin typeface="+mn-ea"/>
              </a:rPr>
              <a:t>컨트리뷰톤</a:t>
            </a:r>
            <a:r>
              <a:rPr lang="ko-KR" altLang="en-US" sz="2000" b="1" dirty="0">
                <a:latin typeface="+mn-ea"/>
              </a:rPr>
              <a:t> 후기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52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컨트리뷰톤</a:t>
            </a:r>
            <a:r>
              <a:rPr lang="ko-KR" altLang="en-US" dirty="0"/>
              <a:t>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ECF902-966B-4DC5-8DB2-5D7BECD253BF}"/>
              </a:ext>
            </a:extLst>
          </p:cNvPr>
          <p:cNvSpPr txBox="1"/>
          <p:nvPr/>
        </p:nvSpPr>
        <p:spPr>
          <a:xfrm>
            <a:off x="395536" y="1268760"/>
            <a:ext cx="842493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웹의 다양한 이슈</a:t>
            </a:r>
            <a:r>
              <a:rPr lang="en-US" altLang="ko-KR" b="1" dirty="0"/>
              <a:t>,</a:t>
            </a:r>
            <a:r>
              <a:rPr lang="ko-KR" altLang="en-US" b="1" dirty="0"/>
              <a:t> 콘텐츠들을 </a:t>
            </a:r>
            <a:r>
              <a:rPr lang="en-US" altLang="ko-KR" b="1" dirty="0"/>
              <a:t>ankus-lite</a:t>
            </a:r>
            <a:r>
              <a:rPr lang="ko-KR" altLang="en-US" b="1" dirty="0"/>
              <a:t>의 </a:t>
            </a:r>
            <a:r>
              <a:rPr lang="ko-KR" altLang="en-US" b="1" dirty="0" err="1"/>
              <a:t>크롤러를</a:t>
            </a:r>
            <a:r>
              <a:rPr lang="ko-KR" altLang="en-US" b="1" dirty="0"/>
              <a:t> 가지고 수집하고</a:t>
            </a:r>
            <a:r>
              <a:rPr lang="en-US" altLang="ko-KR" b="1" dirty="0"/>
              <a:t>,</a:t>
            </a:r>
            <a:r>
              <a:rPr lang="ko-KR" altLang="en-US" b="1" dirty="0"/>
              <a:t> 그 수집된 데이터를 정형화 하여 분석이 가능한 형태로 진행하고자 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분석 대상이나 활용 툴에 대한 제약을 제거하고</a:t>
            </a:r>
            <a:r>
              <a:rPr lang="en-US" altLang="ko-KR" b="1" dirty="0"/>
              <a:t>,</a:t>
            </a:r>
            <a:r>
              <a:rPr lang="ko-KR" altLang="en-US" b="1" dirty="0"/>
              <a:t> 도출된 다양한 주제에 적합한 방식을 선정하고 진행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주제별로 팀원을 배정하고</a:t>
            </a:r>
            <a:r>
              <a:rPr lang="en-US" altLang="ko-KR" b="1" dirty="0"/>
              <a:t>,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오프라인을 통한 스터디 및 진행방향을 선정함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진행 내용은 </a:t>
            </a:r>
            <a:r>
              <a:rPr lang="en-US" altLang="ko-KR" b="1" dirty="0"/>
              <a:t>GitHub</a:t>
            </a:r>
            <a:r>
              <a:rPr lang="ko-KR" altLang="en-US" b="1" dirty="0"/>
              <a:t>와 카카오톡 단체방을 통해 업로드 및 공유함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빅데이터 분석이라는 틀을 전반적으로 멘토와 같이 진행해보며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ankus-lite</a:t>
            </a:r>
            <a:r>
              <a:rPr lang="ko-KR" altLang="en-US" b="1" dirty="0"/>
              <a:t>라는 솔루션의 보완 또는 활용을 통해 보다 쉽게 진행하도록 하고자 함</a:t>
            </a:r>
          </a:p>
        </p:txBody>
      </p:sp>
    </p:spTree>
    <p:extLst>
      <p:ext uri="{BB962C8B-B14F-4D97-AF65-F5344CB8AC3E}">
        <p14:creationId xmlns:p14="http://schemas.microsoft.com/office/powerpoint/2010/main" val="220703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8D46EC5-E693-4106-94A3-78A0A9C8A1BB}"/>
              </a:ext>
            </a:extLst>
          </p:cNvPr>
          <p:cNvSpPr/>
          <p:nvPr/>
        </p:nvSpPr>
        <p:spPr>
          <a:xfrm>
            <a:off x="251520" y="5497432"/>
            <a:ext cx="8352928" cy="81214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77C259-8E05-4983-8FCF-961467602621}"/>
              </a:ext>
            </a:extLst>
          </p:cNvPr>
          <p:cNvSpPr/>
          <p:nvPr/>
        </p:nvSpPr>
        <p:spPr>
          <a:xfrm>
            <a:off x="340102" y="4320798"/>
            <a:ext cx="8264346" cy="69705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954D49-4B69-434A-9AD3-7361089BF476}"/>
              </a:ext>
            </a:extLst>
          </p:cNvPr>
          <p:cNvSpPr/>
          <p:nvPr/>
        </p:nvSpPr>
        <p:spPr>
          <a:xfrm>
            <a:off x="251520" y="916340"/>
            <a:ext cx="7848872" cy="48115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05200" y="6525344"/>
            <a:ext cx="2133600" cy="285752"/>
          </a:xfrm>
        </p:spPr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C55CD-8791-4734-B5E1-37DA5565EA3D}"/>
              </a:ext>
            </a:extLst>
          </p:cNvPr>
          <p:cNvSpPr txBox="1"/>
          <p:nvPr/>
        </p:nvSpPr>
        <p:spPr>
          <a:xfrm>
            <a:off x="395536" y="954364"/>
            <a:ext cx="756084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SNS</a:t>
            </a:r>
            <a:r>
              <a:rPr lang="ko-KR" altLang="en-US" sz="1400" b="1" dirty="0"/>
              <a:t>나 </a:t>
            </a:r>
            <a:r>
              <a:rPr lang="en-US" altLang="ko-KR" sz="1400" b="1" dirty="0"/>
              <a:t>Web</a:t>
            </a:r>
            <a:r>
              <a:rPr lang="ko-KR" altLang="en-US" sz="1400" b="1" dirty="0"/>
              <a:t>에서 저장된 사진 데이터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이미지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수집하여 </a:t>
            </a:r>
            <a:r>
              <a:rPr lang="en-US" altLang="ko-KR" sz="1400" b="1" dirty="0"/>
              <a:t>Hot-spot</a:t>
            </a:r>
            <a:r>
              <a:rPr lang="ko-KR" altLang="en-US" sz="1400" b="1" dirty="0"/>
              <a:t>을 분석하는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6ADDD-EE3A-433F-918C-5028CDB115B8}"/>
              </a:ext>
            </a:extLst>
          </p:cNvPr>
          <p:cNvSpPr txBox="1"/>
          <p:nvPr/>
        </p:nvSpPr>
        <p:spPr>
          <a:xfrm>
            <a:off x="2555776" y="1476959"/>
            <a:ext cx="49681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인스타그램에서</a:t>
            </a:r>
            <a:r>
              <a:rPr lang="ko-KR" altLang="en-US" sz="1400" b="1" dirty="0"/>
              <a:t> 특정 장소에 대한 해시태그 검색을 했을 때 가장 많이 나오는 건축물은 무엇일까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08CB7-547E-48AE-AA2A-6D0B96EFE463}"/>
              </a:ext>
            </a:extLst>
          </p:cNvPr>
          <p:cNvSpPr txBox="1"/>
          <p:nvPr/>
        </p:nvSpPr>
        <p:spPr>
          <a:xfrm>
            <a:off x="2555776" y="2370491"/>
            <a:ext cx="62646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배경 또는 직접적으로 표출된 건축물이 그 해시태그의 대표성을 가지는 가</a:t>
            </a:r>
            <a:r>
              <a:rPr lang="en-US" altLang="ko-KR" sz="14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대표성을 가지는 것이 시간에 따라 어떤 변화를 가져오는 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97B6A-B6A2-4CDF-9C24-4B5A8C0DE99F}"/>
              </a:ext>
            </a:extLst>
          </p:cNvPr>
          <p:cNvSpPr txBox="1"/>
          <p:nvPr/>
        </p:nvSpPr>
        <p:spPr>
          <a:xfrm>
            <a:off x="2555775" y="3308014"/>
            <a:ext cx="568650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분석 이미지 데이터셋의 준비 기간이 많이 소요됨</a:t>
            </a:r>
            <a:br>
              <a:rPr lang="en-US" altLang="ko-KR" sz="1400" b="1" dirty="0"/>
            </a:br>
            <a:r>
              <a:rPr lang="ko-KR" altLang="en-US" sz="1400" b="1" dirty="0"/>
              <a:t>이미지 분석을 위한 </a:t>
            </a:r>
            <a:r>
              <a:rPr lang="ko-KR" altLang="en-US" sz="1400" b="1" dirty="0" err="1"/>
              <a:t>딥러닝</a:t>
            </a:r>
            <a:r>
              <a:rPr lang="ko-KR" altLang="en-US" sz="1400" b="1" dirty="0"/>
              <a:t> 알고리즘 선정과 구현의 기간 소요가 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E85F3-483C-4FB5-AD9E-DF124257BED6}"/>
              </a:ext>
            </a:extLst>
          </p:cNvPr>
          <p:cNvSpPr txBox="1"/>
          <p:nvPr/>
        </p:nvSpPr>
        <p:spPr>
          <a:xfrm>
            <a:off x="395536" y="4284728"/>
            <a:ext cx="82089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자동차 학습용 이미지셋을 이용하는 것으로 결정하고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인스타그램의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자동차＂를</a:t>
            </a:r>
            <a:r>
              <a:rPr lang="ko-KR" altLang="en-US" sz="1400" b="1" dirty="0"/>
              <a:t> 검색하여 표출되는  이미지 분석으로 진행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BF230-47AD-4C69-B598-0CB3104490AB}"/>
              </a:ext>
            </a:extLst>
          </p:cNvPr>
          <p:cNvSpPr txBox="1"/>
          <p:nvPr/>
        </p:nvSpPr>
        <p:spPr>
          <a:xfrm>
            <a:off x="395536" y="5525712"/>
            <a:ext cx="82089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인스타그램</a:t>
            </a:r>
            <a:r>
              <a:rPr lang="ko-KR" altLang="en-US" sz="1400" b="1" dirty="0">
                <a:solidFill>
                  <a:schemeClr val="bg1"/>
                </a:solidFill>
              </a:rPr>
              <a:t> 검색이 </a:t>
            </a:r>
            <a:r>
              <a:rPr lang="en-US" altLang="ko-KR" sz="1400" b="1" dirty="0">
                <a:solidFill>
                  <a:schemeClr val="bg1"/>
                </a:solidFill>
              </a:rPr>
              <a:t>SNS </a:t>
            </a:r>
            <a:r>
              <a:rPr lang="ko-KR" altLang="en-US" sz="1400" b="1" dirty="0">
                <a:solidFill>
                  <a:schemeClr val="bg1"/>
                </a:solidFill>
              </a:rPr>
              <a:t>마케팅으로 인하여 대중적인 검색어를 통한 </a:t>
            </a:r>
            <a:r>
              <a:rPr lang="en-US" altLang="ko-KR" sz="1400" b="1" dirty="0">
                <a:solidFill>
                  <a:schemeClr val="bg1"/>
                </a:solidFill>
              </a:rPr>
              <a:t>HOT</a:t>
            </a:r>
            <a:r>
              <a:rPr lang="ko-KR" altLang="en-US" sz="1400" b="1" dirty="0">
                <a:solidFill>
                  <a:schemeClr val="bg1"/>
                </a:solidFill>
              </a:rPr>
              <a:t>을 분석하기에는 적절하지 않으며</a:t>
            </a:r>
            <a:r>
              <a:rPr lang="en-US" altLang="ko-KR" sz="1400" b="1" dirty="0">
                <a:solidFill>
                  <a:schemeClr val="bg1"/>
                </a:solidFill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</a:rPr>
              <a:t> 신조어나 신규 </a:t>
            </a:r>
            <a:r>
              <a:rPr lang="ko-KR" altLang="en-US" sz="1400" b="1" dirty="0" err="1">
                <a:solidFill>
                  <a:schemeClr val="bg1"/>
                </a:solidFill>
              </a:rPr>
              <a:t>플레이스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메뉴에 대한 분석은 아직 가능하다고 판단됨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A60ED90-87D4-4312-A204-F3BA9610DDCA}"/>
              </a:ext>
            </a:extLst>
          </p:cNvPr>
          <p:cNvSpPr/>
          <p:nvPr/>
        </p:nvSpPr>
        <p:spPr>
          <a:xfrm rot="5068648">
            <a:off x="128778" y="2134306"/>
            <a:ext cx="2826206" cy="16160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D3622134-CEB3-4A42-A051-3A1BAB556FF3}"/>
              </a:ext>
            </a:extLst>
          </p:cNvPr>
          <p:cNvSpPr/>
          <p:nvPr/>
        </p:nvSpPr>
        <p:spPr>
          <a:xfrm rot="4612901">
            <a:off x="4095839" y="4848377"/>
            <a:ext cx="572732" cy="659766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269DEE-59F7-434C-8DF6-FCBBE9290AEB}"/>
              </a:ext>
            </a:extLst>
          </p:cNvPr>
          <p:cNvSpPr/>
          <p:nvPr/>
        </p:nvSpPr>
        <p:spPr>
          <a:xfrm rot="9611186">
            <a:off x="1711452" y="1624266"/>
            <a:ext cx="596612" cy="6970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B6144FE-A553-49F6-867B-5DD86E7A09FC}"/>
              </a:ext>
            </a:extLst>
          </p:cNvPr>
          <p:cNvSpPr/>
          <p:nvPr/>
        </p:nvSpPr>
        <p:spPr>
          <a:xfrm rot="9600501">
            <a:off x="1711452" y="2480580"/>
            <a:ext cx="596612" cy="6970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8610061-755C-4C0F-8D84-49BFD051DA5E}"/>
              </a:ext>
            </a:extLst>
          </p:cNvPr>
          <p:cNvSpPr/>
          <p:nvPr/>
        </p:nvSpPr>
        <p:spPr>
          <a:xfrm rot="9525043">
            <a:off x="1711451" y="3379920"/>
            <a:ext cx="596612" cy="6970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분석 시나리오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C55CD-8791-4734-B5E1-37DA5565EA3D}"/>
              </a:ext>
            </a:extLst>
          </p:cNvPr>
          <p:cNvSpPr txBox="1"/>
          <p:nvPr/>
        </p:nvSpPr>
        <p:spPr>
          <a:xfrm>
            <a:off x="395536" y="1268760"/>
            <a:ext cx="756084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타겟 사이트 </a:t>
            </a:r>
            <a:br>
              <a:rPr lang="en-US" altLang="ko-KR" sz="1400" b="1" dirty="0"/>
            </a:br>
            <a:r>
              <a:rPr lang="en-US" altLang="ko-KR" sz="1400" b="1" dirty="0"/>
              <a:t>→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인스타그램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수집 </a:t>
            </a:r>
            <a:br>
              <a:rPr lang="en-US" altLang="ko-KR" sz="1400" b="1" dirty="0"/>
            </a:br>
            <a:r>
              <a:rPr lang="en-US" altLang="ko-KR" sz="1400" b="1" dirty="0"/>
              <a:t>→ </a:t>
            </a:r>
            <a:r>
              <a:rPr lang="ko-KR" altLang="en-US" sz="1400" b="1" dirty="0" err="1"/>
              <a:t>크롤링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(ankus-crawler </a:t>
            </a:r>
            <a:r>
              <a:rPr lang="ko-KR" altLang="en-US" sz="1400" b="1" dirty="0"/>
              <a:t>이용 또는 </a:t>
            </a:r>
            <a:r>
              <a:rPr lang="en-US" altLang="ko-KR" sz="1400" b="1" dirty="0"/>
              <a:t>Addition </a:t>
            </a:r>
            <a:r>
              <a:rPr lang="ko-KR" altLang="en-US" sz="1400" b="1" dirty="0"/>
              <a:t>프로그램 작성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/>
              <a:t>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JAVA</a:t>
            </a:r>
            <a:r>
              <a:rPr lang="ko-KR" altLang="en-US" sz="1400" b="1" dirty="0"/>
              <a:t>로 구성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</a:t>
            </a:r>
            <a:r>
              <a:rPr lang="ko-KR" altLang="en-US" sz="1400" b="1" dirty="0" err="1"/>
              <a:t>전처리</a:t>
            </a:r>
            <a:br>
              <a:rPr lang="en-US" altLang="ko-KR" sz="1400" b="1" dirty="0"/>
            </a:br>
            <a:r>
              <a:rPr lang="en-US" altLang="ko-KR" sz="1400" b="1" dirty="0"/>
              <a:t>→ ankus-analyzer</a:t>
            </a:r>
            <a:r>
              <a:rPr lang="ko-KR" altLang="en-US" sz="1400" b="1" dirty="0"/>
              <a:t> 또는 </a:t>
            </a:r>
            <a:r>
              <a:rPr lang="en-US" altLang="ko-KR" sz="1400" b="1" dirty="0"/>
              <a:t>Python</a:t>
            </a:r>
            <a:r>
              <a:rPr lang="ko-KR" altLang="en-US" sz="1400" b="1" dirty="0"/>
              <a:t>으로 직접 코딩처리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분석</a:t>
            </a:r>
            <a:br>
              <a:rPr lang="en-US" altLang="ko-KR" sz="1400" b="1" dirty="0"/>
            </a:br>
            <a:r>
              <a:rPr lang="en-US" altLang="ko-KR" sz="1400" b="1" dirty="0"/>
              <a:t>→ 1</a:t>
            </a:r>
            <a:r>
              <a:rPr lang="ko-KR" altLang="en-US" sz="1400" b="1" dirty="0"/>
              <a:t>차 </a:t>
            </a:r>
            <a:r>
              <a:rPr lang="en-US" altLang="ko-KR" sz="1400" b="1" dirty="0"/>
              <a:t>Google Inception V3</a:t>
            </a:r>
            <a:br>
              <a:rPr lang="en-US" altLang="ko-KR" sz="1400" b="1" dirty="0"/>
            </a:br>
            <a:r>
              <a:rPr lang="en-US" altLang="ko-KR" sz="1400" b="1" dirty="0"/>
              <a:t>→ 2</a:t>
            </a:r>
            <a:r>
              <a:rPr lang="ko-KR" altLang="en-US" sz="1400" b="1" dirty="0"/>
              <a:t>차 </a:t>
            </a:r>
            <a:r>
              <a:rPr lang="en-US" altLang="ko-KR" sz="1400" b="1" dirty="0"/>
              <a:t>VGG16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시각화</a:t>
            </a:r>
            <a:br>
              <a:rPr lang="en-US" altLang="ko-KR" sz="1400" b="1" dirty="0"/>
            </a:br>
            <a:r>
              <a:rPr lang="en-US" altLang="ko-KR" sz="1400" b="1" dirty="0"/>
              <a:t>→ D3.js</a:t>
            </a:r>
            <a:r>
              <a:rPr lang="ko-KR" altLang="en-US" sz="1400" b="1" dirty="0"/>
              <a:t>를 통한 시각화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3458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505200" y="6525344"/>
            <a:ext cx="2133600" cy="285752"/>
          </a:xfrm>
        </p:spPr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분석시나리오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43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731BBA-51A2-426E-AD4F-361D4B97E8C4}"/>
              </a:ext>
            </a:extLst>
          </p:cNvPr>
          <p:cNvSpPr/>
          <p:nvPr/>
        </p:nvSpPr>
        <p:spPr>
          <a:xfrm>
            <a:off x="347990" y="1340769"/>
            <a:ext cx="2592288" cy="24679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분석 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BBC54F-92BE-42DF-B8DF-F40C91E8A6FD}"/>
              </a:ext>
            </a:extLst>
          </p:cNvPr>
          <p:cNvSpPr/>
          <p:nvPr/>
        </p:nvSpPr>
        <p:spPr>
          <a:xfrm>
            <a:off x="852047" y="1102463"/>
            <a:ext cx="1584176" cy="518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2AA79-FC4D-4EC5-9706-9B4813555C68}"/>
              </a:ext>
            </a:extLst>
          </p:cNvPr>
          <p:cNvSpPr txBox="1"/>
          <p:nvPr/>
        </p:nvSpPr>
        <p:spPr>
          <a:xfrm>
            <a:off x="988510" y="12077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940EB-29F1-4F98-B206-FAD8DB8E5EEA}"/>
              </a:ext>
            </a:extLst>
          </p:cNvPr>
          <p:cNvSpPr txBox="1"/>
          <p:nvPr/>
        </p:nvSpPr>
        <p:spPr>
          <a:xfrm>
            <a:off x="445842" y="1762429"/>
            <a:ext cx="2329164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인스타그램용 </a:t>
            </a:r>
            <a:br>
              <a:rPr lang="en-US" altLang="ko-KR" sz="1400" b="1" dirty="0"/>
            </a:br>
            <a:r>
              <a:rPr lang="ko-KR" altLang="en-US" sz="1400" b="1" dirty="0"/>
              <a:t>이미지 </a:t>
            </a:r>
            <a:r>
              <a:rPr lang="ko-KR" altLang="en-US" sz="1400" b="1" dirty="0" err="1"/>
              <a:t>크롤러</a:t>
            </a:r>
            <a:r>
              <a:rPr lang="ko-KR" altLang="en-US" sz="1400" b="1" dirty="0"/>
              <a:t> 제작</a:t>
            </a:r>
            <a:endParaRPr lang="en-US" altLang="ko-KR" sz="1400" b="1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검색어에 따른 </a:t>
            </a:r>
            <a:br>
              <a:rPr lang="en-US" altLang="ko-KR" sz="1400" b="1" dirty="0"/>
            </a:br>
            <a:r>
              <a:rPr lang="ko-KR" altLang="en-US" sz="1400" b="1" dirty="0"/>
              <a:t>이미지 수집</a:t>
            </a:r>
            <a:endParaRPr lang="en-US" altLang="ko-KR" sz="1400" b="1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자동차 관련 평점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선호도</a:t>
            </a:r>
            <a:br>
              <a:rPr lang="en-US" altLang="ko-KR" sz="1400" b="1" dirty="0"/>
            </a:br>
            <a:r>
              <a:rPr lang="ko-KR" altLang="en-US" sz="1400" b="1" dirty="0"/>
              <a:t>조사 </a:t>
            </a:r>
            <a:endParaRPr lang="en-US" altLang="ko-KR" sz="1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15B38AB-59B7-4F3F-899D-2B67BE9E677F}"/>
              </a:ext>
            </a:extLst>
          </p:cNvPr>
          <p:cNvSpPr/>
          <p:nvPr/>
        </p:nvSpPr>
        <p:spPr>
          <a:xfrm>
            <a:off x="3288086" y="1340769"/>
            <a:ext cx="5507923" cy="24679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9CCE3-A925-4FD9-995D-208B68393172}"/>
              </a:ext>
            </a:extLst>
          </p:cNvPr>
          <p:cNvSpPr txBox="1"/>
          <p:nvPr/>
        </p:nvSpPr>
        <p:spPr>
          <a:xfrm>
            <a:off x="3387705" y="1703440"/>
            <a:ext cx="249267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학습 이미지 데이터셋 제작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Car / No-Car</a:t>
            </a:r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 이미지 분석</a:t>
            </a:r>
            <a:br>
              <a:rPr lang="en-US" altLang="ko-KR" sz="1400" b="1" dirty="0"/>
            </a:br>
            <a:r>
              <a:rPr lang="en-US" altLang="ko-KR" sz="1400" b="1" dirty="0"/>
              <a:t>1)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CAR / NO-CAR</a:t>
            </a:r>
            <a:br>
              <a:rPr lang="en-US" altLang="ko-KR" sz="1400" b="1" dirty="0"/>
            </a:br>
            <a:r>
              <a:rPr lang="en-US" altLang="ko-KR" sz="1400" b="1" dirty="0"/>
              <a:t>2)</a:t>
            </a:r>
            <a:r>
              <a:rPr lang="ko-KR" altLang="en-US" sz="1400" b="1" dirty="0"/>
              <a:t> 자동차 모델 인식</a:t>
            </a:r>
            <a:endParaRPr lang="en-US" altLang="ko-KR" sz="1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A8F945-3DF4-4C8D-8602-DA8B0E244681}"/>
              </a:ext>
            </a:extLst>
          </p:cNvPr>
          <p:cNvGrpSpPr/>
          <p:nvPr/>
        </p:nvGrpSpPr>
        <p:grpSpPr>
          <a:xfrm>
            <a:off x="3792142" y="1102463"/>
            <a:ext cx="4092225" cy="518400"/>
            <a:chOff x="5076055" y="1589555"/>
            <a:chExt cx="4092225" cy="51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FE1625-66D5-48F6-A06D-EE145029A7F3}"/>
                </a:ext>
              </a:extLst>
            </p:cNvPr>
            <p:cNvSpPr/>
            <p:nvPr/>
          </p:nvSpPr>
          <p:spPr>
            <a:xfrm>
              <a:off x="5076055" y="1589555"/>
              <a:ext cx="4092225" cy="5184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C215A4-9565-46E6-B1B4-9611E16B37FC}"/>
                </a:ext>
              </a:extLst>
            </p:cNvPr>
            <p:cNvSpPr txBox="1"/>
            <p:nvPr/>
          </p:nvSpPr>
          <p:spPr>
            <a:xfrm>
              <a:off x="6283519" y="1679109"/>
              <a:ext cx="1988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데이터 </a:t>
              </a:r>
              <a:r>
                <a:rPr lang="ko-KR" altLang="en-US" sz="1400" b="1" dirty="0" err="1"/>
                <a:t>전처리</a:t>
              </a:r>
              <a:r>
                <a:rPr lang="ko-KR" altLang="en-US" sz="1400" b="1" dirty="0"/>
                <a:t> 및 분석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75BBC4F-0654-4241-8F4F-078EDF4153A0}"/>
              </a:ext>
            </a:extLst>
          </p:cNvPr>
          <p:cNvSpPr txBox="1"/>
          <p:nvPr/>
        </p:nvSpPr>
        <p:spPr>
          <a:xfrm>
            <a:off x="6341438" y="1690120"/>
            <a:ext cx="2492670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자동차와 관련 없는 이미지</a:t>
            </a:r>
            <a:br>
              <a:rPr lang="en-US" altLang="ko-KR" sz="1400" b="1" dirty="0"/>
            </a:br>
            <a:r>
              <a:rPr lang="ko-KR" altLang="en-US" sz="1400" b="1" dirty="0"/>
              <a:t>분석</a:t>
            </a:r>
            <a:endParaRPr lang="en-US" altLang="ko-KR" sz="1400" b="1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자동차 모델 인식에 따른</a:t>
            </a:r>
            <a:b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선호도 분석</a:t>
            </a:r>
            <a:endParaRPr lang="en-US" altLang="ko-KR" sz="1400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07EDB13-89A6-41DA-BE1D-8145AAB52766}"/>
              </a:ext>
            </a:extLst>
          </p:cNvPr>
          <p:cNvSpPr/>
          <p:nvPr/>
        </p:nvSpPr>
        <p:spPr>
          <a:xfrm>
            <a:off x="2900904" y="2001770"/>
            <a:ext cx="460518" cy="7200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3191B1C-84C8-4631-AD54-11F7D2590B70}"/>
              </a:ext>
            </a:extLst>
          </p:cNvPr>
          <p:cNvSpPr/>
          <p:nvPr/>
        </p:nvSpPr>
        <p:spPr>
          <a:xfrm rot="7188581">
            <a:off x="6681656" y="3246233"/>
            <a:ext cx="654164" cy="7200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8BD2D74-147E-4067-901A-0C74D56CE8B8}"/>
              </a:ext>
            </a:extLst>
          </p:cNvPr>
          <p:cNvSpPr/>
          <p:nvPr/>
        </p:nvSpPr>
        <p:spPr>
          <a:xfrm>
            <a:off x="4507714" y="4248928"/>
            <a:ext cx="3523788" cy="21098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22C870-8F51-4E17-9ED5-DB757F7D977B}"/>
              </a:ext>
            </a:extLst>
          </p:cNvPr>
          <p:cNvSpPr txBox="1"/>
          <p:nvPr/>
        </p:nvSpPr>
        <p:spPr>
          <a:xfrm>
            <a:off x="4673486" y="4707550"/>
            <a:ext cx="32860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자동차와 관련 없는 이미지의 분포</a:t>
            </a:r>
            <a:endParaRPr lang="en-US" altLang="ko-KR" sz="1400" b="1" dirty="0"/>
          </a:p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자동차 모델 선호도에 대한 확인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04D38D-121D-4674-BE91-37D59376AB7F}"/>
              </a:ext>
            </a:extLst>
          </p:cNvPr>
          <p:cNvSpPr/>
          <p:nvPr/>
        </p:nvSpPr>
        <p:spPr>
          <a:xfrm>
            <a:off x="5511222" y="4030030"/>
            <a:ext cx="1584176" cy="518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00486C-B417-4F8B-A5CF-F441A55B9A27}"/>
              </a:ext>
            </a:extLst>
          </p:cNvPr>
          <p:cNvSpPr txBox="1"/>
          <p:nvPr/>
        </p:nvSpPr>
        <p:spPr>
          <a:xfrm>
            <a:off x="5730877" y="411797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분석 시각화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BCD82B-A6B4-4FAF-BBC2-580493B21EA3}"/>
              </a:ext>
            </a:extLst>
          </p:cNvPr>
          <p:cNvSpPr/>
          <p:nvPr/>
        </p:nvSpPr>
        <p:spPr>
          <a:xfrm>
            <a:off x="351517" y="4277480"/>
            <a:ext cx="3662375" cy="20270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9C322-A930-47A4-BC00-578804B7ABE7}"/>
              </a:ext>
            </a:extLst>
          </p:cNvPr>
          <p:cNvSpPr txBox="1"/>
          <p:nvPr/>
        </p:nvSpPr>
        <p:spPr>
          <a:xfrm>
            <a:off x="504807" y="4637997"/>
            <a:ext cx="287765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다양한 학습 이미지셋 제작 후</a:t>
            </a:r>
            <a:b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 메뉴 이미지 분석</a:t>
            </a:r>
            <a:b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 서울여행 </a:t>
            </a:r>
            <a:r>
              <a:rPr lang="ko-KR" altLang="en-US" sz="1400" b="1" dirty="0" err="1">
                <a:solidFill>
                  <a:schemeClr val="bg1">
                    <a:lumMod val="65000"/>
                  </a:schemeClr>
                </a:solidFill>
              </a:rPr>
              <a:t>핫플레이스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 분석</a:t>
            </a:r>
            <a:b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 창업 트렌드 분석</a:t>
            </a:r>
            <a:b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등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C9D8FB6-614A-4F66-ACDE-5AF085C7CA4E}"/>
              </a:ext>
            </a:extLst>
          </p:cNvPr>
          <p:cNvSpPr/>
          <p:nvPr/>
        </p:nvSpPr>
        <p:spPr>
          <a:xfrm rot="10800000">
            <a:off x="4103740" y="4930971"/>
            <a:ext cx="479900" cy="7200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CD4EAE-383F-45A9-9766-BE0EBB5EEB38}"/>
              </a:ext>
            </a:extLst>
          </p:cNvPr>
          <p:cNvSpPr/>
          <p:nvPr/>
        </p:nvSpPr>
        <p:spPr>
          <a:xfrm>
            <a:off x="1341287" y="3960106"/>
            <a:ext cx="1584176" cy="518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58E86A-2AE0-4542-9422-E0E9F8896407}"/>
              </a:ext>
            </a:extLst>
          </p:cNvPr>
          <p:cNvSpPr txBox="1"/>
          <p:nvPr/>
        </p:nvSpPr>
        <p:spPr>
          <a:xfrm>
            <a:off x="1776833" y="4062409"/>
            <a:ext cx="735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Future</a:t>
            </a:r>
            <a:endParaRPr lang="ko-KR" altLang="en-US" sz="1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42D754-A734-44CA-85B5-34D362C538E5}"/>
              </a:ext>
            </a:extLst>
          </p:cNvPr>
          <p:cNvCxnSpPr/>
          <p:nvPr/>
        </p:nvCxnSpPr>
        <p:spPr>
          <a:xfrm>
            <a:off x="6084168" y="2001770"/>
            <a:ext cx="0" cy="1141716"/>
          </a:xfrm>
          <a:prstGeom prst="line">
            <a:avLst/>
          </a:prstGeom>
          <a:ln w="38100">
            <a:solidFill>
              <a:srgbClr val="2B43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4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5. Ankus-Lite </a:t>
            </a:r>
            <a:r>
              <a:rPr lang="ko-KR" altLang="en-US" dirty="0"/>
              <a:t>구현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65110-65C0-4986-96E4-D6FE5DC39D01}"/>
              </a:ext>
            </a:extLst>
          </p:cNvPr>
          <p:cNvSpPr txBox="1"/>
          <p:nvPr/>
        </p:nvSpPr>
        <p:spPr>
          <a:xfrm>
            <a:off x="395536" y="1268760"/>
            <a:ext cx="756084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수집 </a:t>
            </a:r>
            <a:r>
              <a:rPr lang="en-US" altLang="ko-KR" sz="1400" b="1" dirty="0"/>
              <a:t>(ankus-crawler : ankus-lite</a:t>
            </a:r>
            <a:r>
              <a:rPr lang="ko-KR" altLang="en-US" sz="1400" b="1" dirty="0"/>
              <a:t> 데이터 수집 파트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블로그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뉴스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네이버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/>
              <a:t>데이터 분석 </a:t>
            </a:r>
            <a:r>
              <a:rPr lang="en-US" altLang="ko-KR" sz="1400" b="1" dirty="0"/>
              <a:t>(ankus-lite)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형태소 분석</a:t>
            </a:r>
            <a:br>
              <a:rPr lang="en-US" altLang="ko-KR" sz="1400" b="1" dirty="0"/>
            </a:br>
            <a:r>
              <a:rPr lang="en-US" altLang="ko-KR" sz="1400" b="1" dirty="0"/>
              <a:t>  1)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네이버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기사 타이틀별 내용 분류</a:t>
            </a:r>
            <a:br>
              <a:rPr lang="en-US" altLang="ko-KR" sz="1400" b="1" dirty="0"/>
            </a:br>
            <a:r>
              <a:rPr lang="en-US" altLang="ko-KR" sz="1400" b="1" dirty="0"/>
              <a:t>  2) (</a:t>
            </a:r>
            <a:r>
              <a:rPr lang="ko-KR" altLang="en-US" sz="1400" b="1" dirty="0"/>
              <a:t>네이버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검색 페이지 파싱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단어 사전을 이용한 형태소 분석 지원 기능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9604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284E78-935E-47BD-BE1C-60C89611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27" y="1916832"/>
            <a:ext cx="3812498" cy="317349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0" y="317871"/>
            <a:ext cx="9144000" cy="51840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5E83-39EE-413A-8846-353FADA2A462}"/>
              </a:ext>
            </a:extLst>
          </p:cNvPr>
          <p:cNvSpPr txBox="1"/>
          <p:nvPr/>
        </p:nvSpPr>
        <p:spPr>
          <a:xfrm>
            <a:off x="395536" y="1052736"/>
            <a:ext cx="756084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/>
              <a:t>데이터 수집</a:t>
            </a:r>
            <a:r>
              <a:rPr lang="en-US" altLang="ko-KR" sz="1400" b="1" dirty="0"/>
              <a:t>(1)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#</a:t>
            </a:r>
            <a:r>
              <a:rPr lang="ko-KR" altLang="en-US" sz="1400" b="1" dirty="0"/>
              <a:t>싱가폴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약</a:t>
            </a:r>
            <a:r>
              <a:rPr lang="en-US" altLang="ko-KR" sz="1400" b="1" dirty="0"/>
              <a:t>59</a:t>
            </a:r>
            <a:r>
              <a:rPr lang="ko-KR" altLang="en-US" sz="1400" b="1" dirty="0"/>
              <a:t>만개 검색됨</a:t>
            </a:r>
            <a:br>
              <a:rPr lang="en-US" altLang="ko-KR" sz="1400" b="1" dirty="0"/>
            </a:br>
            <a:r>
              <a:rPr lang="ko-KR" altLang="en-US" sz="1400" b="1" dirty="0"/>
              <a:t>* </a:t>
            </a:r>
            <a:r>
              <a:rPr lang="ko-KR" altLang="en-US" sz="1400" b="1" dirty="0" err="1"/>
              <a:t>인스타그램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크롤링</a:t>
            </a:r>
            <a:r>
              <a:rPr lang="ko-KR" altLang="en-US" sz="1400" b="1" dirty="0"/>
              <a:t> 정책</a:t>
            </a:r>
            <a:br>
              <a:rPr lang="en-US" altLang="ko-KR" sz="1400" b="1" dirty="0"/>
            </a:br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봇을 이용한 </a:t>
            </a:r>
            <a:r>
              <a:rPr lang="ko-KR" altLang="en-US" sz="1400" b="1" dirty="0" err="1"/>
              <a:t>크롤링은</a:t>
            </a:r>
            <a:r>
              <a:rPr lang="ko-KR" altLang="en-US" sz="1400" b="1" dirty="0"/>
              <a:t> 허가 받아야 가능</a:t>
            </a:r>
            <a:br>
              <a:rPr lang="en-US" altLang="ko-KR" sz="1400" b="1" dirty="0"/>
            </a:br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시간당 </a:t>
            </a:r>
            <a:r>
              <a:rPr lang="en-US" altLang="ko-KR" sz="1400" b="1" dirty="0"/>
              <a:t>200</a:t>
            </a:r>
            <a:r>
              <a:rPr lang="ko-KR" altLang="en-US" sz="1400" b="1" dirty="0"/>
              <a:t>회 이상 불가능</a:t>
            </a:r>
            <a:br>
              <a:rPr lang="en-US" altLang="ko-KR" sz="1400" b="1" dirty="0"/>
            </a:br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API</a:t>
            </a:r>
            <a:r>
              <a:rPr lang="ko-KR" altLang="en-US" sz="1400" b="1" dirty="0"/>
              <a:t>를 이용하고자 할 경우도 승인절차 필요함</a:t>
            </a:r>
            <a:br>
              <a:rPr lang="en-US" altLang="ko-KR" sz="1400" b="1" dirty="0"/>
            </a:br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검색에 따른 이미지 다운로드 </a:t>
            </a:r>
            <a:r>
              <a:rPr lang="en-US" altLang="ko-KR" sz="1400" b="1" dirty="0"/>
              <a:t>API </a:t>
            </a:r>
            <a:r>
              <a:rPr lang="ko-KR" altLang="en-US" sz="1400" b="1" dirty="0"/>
              <a:t>부재</a:t>
            </a:r>
            <a:br>
              <a:rPr lang="en-US" altLang="ko-KR" sz="1400" b="1" dirty="0"/>
            </a:br>
            <a:br>
              <a:rPr lang="en-US" altLang="ko-KR" sz="1400" b="1" dirty="0"/>
            </a:br>
            <a:r>
              <a:rPr lang="en-US" altLang="ko-KR" sz="1400" b="1" dirty="0"/>
              <a:t>→</a:t>
            </a:r>
            <a:r>
              <a:rPr lang="ko-KR" altLang="en-US" sz="1400" b="1" dirty="0"/>
              <a:t> 수동으로 건축물이 있는 사진을 대상으로 </a:t>
            </a:r>
            <a:br>
              <a:rPr lang="en-US" altLang="ko-KR" sz="1400" b="1" dirty="0"/>
            </a:br>
            <a:r>
              <a:rPr lang="ko-KR" altLang="en-US" sz="1400" b="1" dirty="0"/>
              <a:t>    </a:t>
            </a:r>
            <a:r>
              <a:rPr lang="en-US" altLang="ko-KR" sz="1400" b="1" dirty="0"/>
              <a:t>101</a:t>
            </a:r>
            <a:r>
              <a:rPr lang="ko-KR" altLang="en-US" sz="1400" b="1" dirty="0"/>
              <a:t>개 저장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9087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2B430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478</Words>
  <Application>Microsoft Office PowerPoint</Application>
  <PresentationFormat>화면 슬라이드 쇼(4:3)</PresentationFormat>
  <Paragraphs>96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 Jaesoo</cp:lastModifiedBy>
  <cp:revision>1604</cp:revision>
  <cp:lastPrinted>2017-11-30T23:48:21Z</cp:lastPrinted>
  <dcterms:created xsi:type="dcterms:W3CDTF">2006-10-05T04:04:58Z</dcterms:created>
  <dcterms:modified xsi:type="dcterms:W3CDTF">2018-10-20T10:20:18Z</dcterms:modified>
</cp:coreProperties>
</file>