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64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8" r:id="rId14"/>
    <p:sldId id="277" r:id="rId15"/>
    <p:sldId id="287" r:id="rId16"/>
    <p:sldId id="291" r:id="rId17"/>
    <p:sldId id="290" r:id="rId18"/>
    <p:sldId id="289" r:id="rId19"/>
    <p:sldId id="288" r:id="rId20"/>
    <p:sldId id="283" r:id="rId21"/>
    <p:sldId id="280" r:id="rId22"/>
    <p:sldId id="292" r:id="rId23"/>
    <p:sldId id="29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92FD-5190-4C08-8AEF-EA2E386383F8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464A0-890F-417A-874E-7946EC8F4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0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ECC70-CEA6-43AB-B45B-A0CDAA3A60D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8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ECC70-CEA6-43AB-B45B-A0CDAA3A60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3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F778-DF7A-CBE7-9CC1-A01DD1A9D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A4D6DB-96A7-E477-07CE-3B6F98271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C9677-4FA3-BE77-1B0E-9B257221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790-DDD8-4C1B-AB34-96F1449CE91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8A2BB-5871-C07F-6250-BBA9F026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F8F62-060F-23CD-A9B9-D598D425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8E5-F3F3-44E2-AB9F-86468D5A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3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B425F-F09C-7831-D200-0AFC7D45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7B40DB-577F-4E3D-AFB7-ECA6D7E07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C501D-209A-BD87-10E7-F094E955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790-DDD8-4C1B-AB34-96F1449CE91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D6A1C-EFB3-F7C9-9E5E-8E6D4BF4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32F3B-91EB-AEF9-9430-239B387A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8E5-F3F3-44E2-AB9F-86468D5A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7D706-AAF6-97B5-1CA8-A9D85273B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53F66-0995-80DC-629A-650ECC25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5CBC9-2103-C465-8905-3E029951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790-DDD8-4C1B-AB34-96F1449CE91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1CD6E-1133-87F0-385C-C6FA8753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5DDED-145A-BF74-85DE-39856F08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8E5-F3F3-44E2-AB9F-86468D5A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E67B2-8069-969E-1119-89BBA5AE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9A82-1C49-4EDC-C88B-BD7F3F84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5500F-2666-68C5-98FB-4A1FC249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790-DDD8-4C1B-AB34-96F1449CE91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5FC6B-598F-4231-7B6E-B63EF280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A5197-3269-2681-F456-5FF5E463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8E5-F3F3-44E2-AB9F-86468D5A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8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76B8-E93C-4F91-A127-AFC7CDD2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0FD6E-31A3-02EF-5283-A8850BB7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0FA47-B52E-97DE-1148-8B5FBC9C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790-DDD8-4C1B-AB34-96F1449CE91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7A9F9-9290-CA89-D71D-CFA1EAEF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117AE-4824-D6B9-E69E-27B89CB6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8E5-F3F3-44E2-AB9F-86468D5A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7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1425B-1559-DFD8-75D6-8E3B9211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B11F5-A9B1-7FFF-65FB-B7A0236BD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6EF68-EA08-9D19-36EF-4AFCFD94A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5F26B-974C-9A7B-1008-7BF1B7EE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790-DDD8-4C1B-AB34-96F1449CE91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42DEF-9AED-3CC8-00AE-C84074EA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0AE37-FC80-EFEC-B610-D3C75352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8E5-F3F3-44E2-AB9F-86468D5A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0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DCD61-B1F0-487D-FCBC-F095889E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CF2B5-A21B-A2E9-FD5B-A7C8A403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55889-08E6-F966-D722-0EACDDFB1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FDB078-484A-DD0D-A612-E15076FF0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FB440-A0CF-B1F0-8BFF-F056D3687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926A31-D35C-67B6-5DEC-519D6B81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790-DDD8-4C1B-AB34-96F1449CE91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C66D8A-AFD4-4676-9B2F-253B3EEC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91FB1-EF07-DC46-4B7D-4F942641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8E5-F3F3-44E2-AB9F-86468D5A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3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2BD68-4C04-B085-6F8A-9DEAC036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750B2-4741-5D0B-E325-69FA65EC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790-DDD8-4C1B-AB34-96F1449CE91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FAA3CC-9B0A-FD33-AB68-206BA74A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F5457-52D3-1DD2-6A2D-02FA813A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8E5-F3F3-44E2-AB9F-86468D5A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4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02498C-BB1C-C796-77E4-F209CBD2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790-DDD8-4C1B-AB34-96F1449CE91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225890-9249-009A-26EA-3C77467E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D0EA3-F113-3CB6-5172-7120C26A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8E5-F3F3-44E2-AB9F-86468D5A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4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C4294-47EC-DD8D-2316-6D871442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06D11-D54D-2421-998E-2E6E2B67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261A64-F5BC-59E3-F8AD-B4590087C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7A63D-B6E2-0339-0921-555E41C6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790-DDD8-4C1B-AB34-96F1449CE91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2954DF-9D69-CEF3-BAF0-BEAD3964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1A132-C755-D8F9-6648-E36CC8B5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8E5-F3F3-44E2-AB9F-86468D5A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1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44013-9256-9B42-CFD3-2F901CC6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A54F77-1D41-0B41-AAFC-110461E65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C950E1-6039-4954-DE78-EBB615545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A8A68-5AA8-6747-01E2-4D8D0111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790-DDD8-4C1B-AB34-96F1449CE91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B43D3-ACE4-7987-9A9F-CB0B3CC8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D7B9B-C3F6-8078-DEC4-177FE196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038E5-F3F3-44E2-AB9F-86468D5A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8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0913F-574E-DF04-DD4F-A306800E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1A229-A591-32BC-7681-FA8D7B34B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69DE2-09BD-299A-A8F3-798064E4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D790-DDD8-4C1B-AB34-96F1449CE916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A237D-69B0-0F07-AF18-5BC0714F6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EC708-C973-A42B-DBC4-F34AF1B4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038E5-F3F3-44E2-AB9F-86468D5A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5400000">
            <a:off x="-71844" y="71846"/>
            <a:ext cx="3069771" cy="2926080"/>
          </a:xfrm>
          <a:prstGeom prst="triangle">
            <a:avLst>
              <a:gd name="adj" fmla="val 0"/>
            </a:avLst>
          </a:prstGeom>
          <a:solidFill>
            <a:srgbClr val="C5F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1" y="3850106"/>
            <a:ext cx="3069771" cy="3007895"/>
          </a:xfrm>
          <a:prstGeom prst="triangle">
            <a:avLst>
              <a:gd name="adj" fmla="val 0"/>
            </a:avLst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 flipH="1">
            <a:off x="9194075" y="71847"/>
            <a:ext cx="3069771" cy="2926080"/>
          </a:xfrm>
          <a:prstGeom prst="triangle">
            <a:avLst>
              <a:gd name="adj" fmla="val 0"/>
            </a:avLst>
          </a:prstGeom>
          <a:solidFill>
            <a:srgbClr val="888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flipH="1">
            <a:off x="9122229" y="3850106"/>
            <a:ext cx="3069771" cy="3007895"/>
          </a:xfrm>
          <a:prstGeom prst="triangle">
            <a:avLst>
              <a:gd name="adj" fmla="val 0"/>
            </a:avLst>
          </a:prstGeom>
          <a:solidFill>
            <a:srgbClr val="F88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8972" y="1972779"/>
            <a:ext cx="522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설계할 게임 장르</a:t>
            </a:r>
            <a:endParaRPr lang="en-US" altLang="ko-K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an in Jacket Game Controller icon">
            <a:extLst>
              <a:ext uri="{FF2B5EF4-FFF2-40B4-BE49-F238E27FC236}">
                <a16:creationId xmlns:a16="http://schemas.microsoft.com/office/drawing/2014/main" id="{3E2DD4D4-8CE3-F080-20D0-D1FE672B4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6" y="2792773"/>
            <a:ext cx="3500438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A842DE-69DA-699A-EC0C-1D94DEC42A08}"/>
              </a:ext>
            </a:extLst>
          </p:cNvPr>
          <p:cNvSpPr txBox="1"/>
          <p:nvPr/>
        </p:nvSpPr>
        <p:spPr>
          <a:xfrm>
            <a:off x="5581896" y="5750216"/>
            <a:ext cx="5226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AI_18_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정지현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F21A-37F5-D0D8-007B-9EFB516DD39C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2.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B47A7-1FC5-0B01-6DB0-B7A2E9EFACC1}"/>
              </a:ext>
            </a:extLst>
          </p:cNvPr>
          <p:cNvSpPr txBox="1"/>
          <p:nvPr/>
        </p:nvSpPr>
        <p:spPr>
          <a:xfrm>
            <a:off x="707272" y="984205"/>
            <a:ext cx="361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나라에 따른 장르 선호도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2" descr="Combo Chart icon">
            <a:extLst>
              <a:ext uri="{FF2B5EF4-FFF2-40B4-BE49-F238E27FC236}">
                <a16:creationId xmlns:a16="http://schemas.microsoft.com/office/drawing/2014/main" id="{86C2A080-37CF-7524-8FAE-EEE87DDF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89" y="110027"/>
            <a:ext cx="678327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6BDA7E69-44F7-018E-8689-8D576C69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29" y="1576187"/>
            <a:ext cx="27622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759217-0E7D-DC27-A096-451FD6E14CCE}"/>
              </a:ext>
            </a:extLst>
          </p:cNvPr>
          <p:cNvSpPr txBox="1"/>
          <p:nvPr/>
        </p:nvSpPr>
        <p:spPr>
          <a:xfrm>
            <a:off x="707272" y="4120730"/>
            <a:ext cx="10894178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NA(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북미지역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) 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Racing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EU(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유럽지역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) : </a:t>
            </a:r>
            <a:r>
              <a:rPr lang="en-US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Racing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JP(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일본지역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) 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Role-Playing,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Fighting, Puzzle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Other(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기타지역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) : </a:t>
            </a:r>
            <a:r>
              <a:rPr lang="en-US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Racing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Action</a:t>
            </a:r>
          </a:p>
        </p:txBody>
      </p:sp>
      <p:pic>
        <p:nvPicPr>
          <p:cNvPr id="14350" name="Picture 14">
            <a:extLst>
              <a:ext uri="{FF2B5EF4-FFF2-40B4-BE49-F238E27FC236}">
                <a16:creationId xmlns:a16="http://schemas.microsoft.com/office/drawing/2014/main" id="{8AEE43E2-9132-919D-9DB0-7BC2FF338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47" y="1576184"/>
            <a:ext cx="27527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4" name="Picture 18">
            <a:extLst>
              <a:ext uri="{FF2B5EF4-FFF2-40B4-BE49-F238E27FC236}">
                <a16:creationId xmlns:a16="http://schemas.microsoft.com/office/drawing/2014/main" id="{3A139691-468C-A18E-3083-BC95B15D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40" y="1576184"/>
            <a:ext cx="28384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>
            <a:extLst>
              <a:ext uri="{FF2B5EF4-FFF2-40B4-BE49-F238E27FC236}">
                <a16:creationId xmlns:a16="http://schemas.microsoft.com/office/drawing/2014/main" id="{52999654-CC09-D032-8DA9-5D965AFA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095" y="1576184"/>
            <a:ext cx="27432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063C5-1CF6-9F5C-377D-7BE60A56BCC5}"/>
              </a:ext>
            </a:extLst>
          </p:cNvPr>
          <p:cNvSpPr txBox="1"/>
          <p:nvPr/>
        </p:nvSpPr>
        <p:spPr>
          <a:xfrm>
            <a:off x="707272" y="6062528"/>
            <a:ext cx="10894178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&gt;&gt;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지역별로 선호하는 게임의 장르가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C00000"/>
                </a:solidFill>
                <a:cs typeface="Arial" panose="020B0604020202020204" pitchFamily="34" charset="0"/>
              </a:rPr>
              <a:t>Racing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Sports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로 비슷하다고 생각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01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F21A-37F5-D0D8-007B-9EFB516DD39C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2.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B47A7-1FC5-0B01-6DB0-B7A2E9EFACC1}"/>
              </a:ext>
            </a:extLst>
          </p:cNvPr>
          <p:cNvSpPr txBox="1"/>
          <p:nvPr/>
        </p:nvSpPr>
        <p:spPr>
          <a:xfrm>
            <a:off x="707272" y="984205"/>
            <a:ext cx="361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연도별 게임 트렌드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2" descr="Combo Chart icon">
            <a:extLst>
              <a:ext uri="{FF2B5EF4-FFF2-40B4-BE49-F238E27FC236}">
                <a16:creationId xmlns:a16="http://schemas.microsoft.com/office/drawing/2014/main" id="{86C2A080-37CF-7524-8FAE-EEE87DDF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89" y="110027"/>
            <a:ext cx="678327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265F78-F8AA-6607-5399-6B570FA9E1AF}"/>
              </a:ext>
            </a:extLst>
          </p:cNvPr>
          <p:cNvSpPr txBox="1"/>
          <p:nvPr/>
        </p:nvSpPr>
        <p:spPr>
          <a:xfrm>
            <a:off x="862687" y="1517569"/>
            <a:ext cx="410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장르별 연간 출시된 게임 개수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DD5AFACB-E89A-58B9-875C-08E99DFBE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4" y="146005"/>
            <a:ext cx="3462873" cy="668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13994B-91BB-B5AC-4E38-A7ACBD865DCE}"/>
              </a:ext>
            </a:extLst>
          </p:cNvPr>
          <p:cNvSpPr txBox="1"/>
          <p:nvPr/>
        </p:nvSpPr>
        <p:spPr>
          <a:xfrm>
            <a:off x="8139650" y="4862628"/>
            <a:ext cx="4011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1990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 Sports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장르 출시 多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2000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~ : Action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장르 출시 多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49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3" grpId="1"/>
      <p:bldP spid="14" grpId="0"/>
      <p:bldP spid="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F21A-37F5-D0D8-007B-9EFB516DD39C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2.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B47A7-1FC5-0B01-6DB0-B7A2E9EFACC1}"/>
              </a:ext>
            </a:extLst>
          </p:cNvPr>
          <p:cNvSpPr txBox="1"/>
          <p:nvPr/>
        </p:nvSpPr>
        <p:spPr>
          <a:xfrm>
            <a:off x="707272" y="984205"/>
            <a:ext cx="361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연도별 게임 트렌드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2" descr="Combo Chart icon">
            <a:extLst>
              <a:ext uri="{FF2B5EF4-FFF2-40B4-BE49-F238E27FC236}">
                <a16:creationId xmlns:a16="http://schemas.microsoft.com/office/drawing/2014/main" id="{86C2A080-37CF-7524-8FAE-EEE87DDF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89" y="110027"/>
            <a:ext cx="678327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265F78-F8AA-6607-5399-6B570FA9E1AF}"/>
              </a:ext>
            </a:extLst>
          </p:cNvPr>
          <p:cNvSpPr txBox="1"/>
          <p:nvPr/>
        </p:nvSpPr>
        <p:spPr>
          <a:xfrm>
            <a:off x="862687" y="1517569"/>
            <a:ext cx="410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장르별 연간 최대 출고량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3994B-91BB-B5AC-4E38-A7ACBD865DCE}"/>
              </a:ext>
            </a:extLst>
          </p:cNvPr>
          <p:cNvSpPr txBox="1"/>
          <p:nvPr/>
        </p:nvSpPr>
        <p:spPr>
          <a:xfrm>
            <a:off x="7880724" y="4762616"/>
            <a:ext cx="4011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1990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초중반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 Platform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2000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~ : Action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EA2A133-8A19-7406-B4BB-BEB0C6E48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82" y="100674"/>
            <a:ext cx="3448050" cy="665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8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F21A-37F5-D0D8-007B-9EFB516DD39C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2.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B47A7-1FC5-0B01-6DB0-B7A2E9EFACC1}"/>
              </a:ext>
            </a:extLst>
          </p:cNvPr>
          <p:cNvSpPr txBox="1"/>
          <p:nvPr/>
        </p:nvSpPr>
        <p:spPr>
          <a:xfrm>
            <a:off x="707272" y="984205"/>
            <a:ext cx="361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4.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인기가 많은 게임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2" descr="Combo Chart icon">
            <a:extLst>
              <a:ext uri="{FF2B5EF4-FFF2-40B4-BE49-F238E27FC236}">
                <a16:creationId xmlns:a16="http://schemas.microsoft.com/office/drawing/2014/main" id="{86C2A080-37CF-7524-8FAE-EEE87DDF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89" y="110027"/>
            <a:ext cx="678327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885A2-1DDA-6446-DD48-184243600E2D}"/>
              </a:ext>
            </a:extLst>
          </p:cNvPr>
          <p:cNvSpPr txBox="1"/>
          <p:nvPr/>
        </p:nvSpPr>
        <p:spPr>
          <a:xfrm>
            <a:off x="862688" y="1517569"/>
            <a:ext cx="280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데이터 분석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CB7B1D-6C1E-E252-BE58-4A2F0436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80" y="2086995"/>
            <a:ext cx="2657476" cy="1328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32A00D-A43E-929F-1A9B-90F553AE62F4}"/>
              </a:ext>
            </a:extLst>
          </p:cNvPr>
          <p:cNvSpPr txBox="1"/>
          <p:nvPr/>
        </p:nvSpPr>
        <p:spPr>
          <a:xfrm>
            <a:off x="2074252" y="4414899"/>
            <a:ext cx="728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데이터셋 설정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인기있는 게임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=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총 출고량이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백만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)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이상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오른쪽 화살표 44">
            <a:extLst>
              <a:ext uri="{FF2B5EF4-FFF2-40B4-BE49-F238E27FC236}">
                <a16:creationId xmlns:a16="http://schemas.microsoft.com/office/drawing/2014/main" id="{61B6890D-2744-0D69-9250-0A936BBF8D95}"/>
              </a:ext>
            </a:extLst>
          </p:cNvPr>
          <p:cNvSpPr/>
          <p:nvPr/>
        </p:nvSpPr>
        <p:spPr>
          <a:xfrm>
            <a:off x="1377221" y="4360715"/>
            <a:ext cx="606903" cy="451327"/>
          </a:xfrm>
          <a:prstGeom prst="rightArrow">
            <a:avLst>
              <a:gd name="adj1" fmla="val 4303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87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10" grpId="0"/>
      <p:bldP spid="10" grpId="1"/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F21A-37F5-D0D8-007B-9EFB516DD39C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2.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B47A7-1FC5-0B01-6DB0-B7A2E9EFACC1}"/>
              </a:ext>
            </a:extLst>
          </p:cNvPr>
          <p:cNvSpPr txBox="1"/>
          <p:nvPr/>
        </p:nvSpPr>
        <p:spPr>
          <a:xfrm>
            <a:off x="707272" y="984205"/>
            <a:ext cx="361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4.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인기가 많은 게임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2" descr="Combo Chart icon">
            <a:extLst>
              <a:ext uri="{FF2B5EF4-FFF2-40B4-BE49-F238E27FC236}">
                <a16:creationId xmlns:a16="http://schemas.microsoft.com/office/drawing/2014/main" id="{86C2A080-37CF-7524-8FAE-EEE87DDF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89" y="110027"/>
            <a:ext cx="678327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2C2E854F-88EC-8837-1906-DD9C07B4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87" y="2048312"/>
            <a:ext cx="3580034" cy="297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78F5A1-F70C-1AED-7467-812268B7999E}"/>
              </a:ext>
            </a:extLst>
          </p:cNvPr>
          <p:cNvSpPr txBox="1"/>
          <p:nvPr/>
        </p:nvSpPr>
        <p:spPr>
          <a:xfrm>
            <a:off x="862687" y="1558766"/>
            <a:ext cx="314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인기있는 게임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by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장르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77DD0-915C-9DFC-5A12-665227CCA614}"/>
              </a:ext>
            </a:extLst>
          </p:cNvPr>
          <p:cNvSpPr txBox="1"/>
          <p:nvPr/>
        </p:nvSpPr>
        <p:spPr>
          <a:xfrm>
            <a:off x="5431815" y="1558766"/>
            <a:ext cx="501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최근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 간 인기있는 게임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by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장르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AAF7D66F-0396-8FAD-651B-F64BE7535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815" y="2048312"/>
            <a:ext cx="3784952" cy="297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43E6A1-3A63-AF59-97BF-86052780A5AD}"/>
              </a:ext>
            </a:extLst>
          </p:cNvPr>
          <p:cNvSpPr txBox="1"/>
          <p:nvPr/>
        </p:nvSpPr>
        <p:spPr>
          <a:xfrm>
            <a:off x="2114886" y="5549589"/>
            <a:ext cx="7962227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Platform,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Racing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75%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차지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74%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를 차지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오른쪽 화살표 44">
            <a:extLst>
              <a:ext uri="{FF2B5EF4-FFF2-40B4-BE49-F238E27FC236}">
                <a16:creationId xmlns:a16="http://schemas.microsoft.com/office/drawing/2014/main" id="{C7713B88-9AAC-9604-5F61-A7E459FF7414}"/>
              </a:ext>
            </a:extLst>
          </p:cNvPr>
          <p:cNvSpPr/>
          <p:nvPr/>
        </p:nvSpPr>
        <p:spPr>
          <a:xfrm>
            <a:off x="1270551" y="5748143"/>
            <a:ext cx="606903" cy="451327"/>
          </a:xfrm>
          <a:prstGeom prst="rightArrow">
            <a:avLst>
              <a:gd name="adj1" fmla="val 4303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84F58-68C4-98C4-2043-972952C7E600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3. Result</a:t>
            </a:r>
          </a:p>
        </p:txBody>
      </p:sp>
      <p:pic>
        <p:nvPicPr>
          <p:cNvPr id="5" name="Picture 4" descr="Test Passed icon">
            <a:extLst>
              <a:ext uri="{FF2B5EF4-FFF2-40B4-BE49-F238E27FC236}">
                <a16:creationId xmlns:a16="http://schemas.microsoft.com/office/drawing/2014/main" id="{2D843076-4218-DE7C-DA56-04B18EA0C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57" y="189568"/>
            <a:ext cx="559203" cy="55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1CD31-96B4-2EE8-70DF-E506CDD338C7}"/>
              </a:ext>
            </a:extLst>
          </p:cNvPr>
          <p:cNvSpPr txBox="1"/>
          <p:nvPr/>
        </p:nvSpPr>
        <p:spPr>
          <a:xfrm>
            <a:off x="707271" y="962503"/>
            <a:ext cx="133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2-1, 2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D64F8-652C-2944-4B57-75FDB3176560}"/>
              </a:ext>
            </a:extLst>
          </p:cNvPr>
          <p:cNvSpPr txBox="1"/>
          <p:nvPr/>
        </p:nvSpPr>
        <p:spPr>
          <a:xfrm>
            <a:off x="1614488" y="931363"/>
            <a:ext cx="7405464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지역에 관계 없이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Racing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Sports</a:t>
            </a:r>
            <a:endParaRPr lang="en-US" sz="2000" dirty="0">
              <a:solidFill>
                <a:srgbClr val="595959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B3875-7A04-E59D-59BC-01F53D25BC50}"/>
              </a:ext>
            </a:extLst>
          </p:cNvPr>
          <p:cNvSpPr txBox="1"/>
          <p:nvPr/>
        </p:nvSpPr>
        <p:spPr>
          <a:xfrm>
            <a:off x="707272" y="1679798"/>
            <a:ext cx="907216" cy="41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2-3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798B0-4C76-6C8F-F549-73E427F22958}"/>
              </a:ext>
            </a:extLst>
          </p:cNvPr>
          <p:cNvSpPr txBox="1"/>
          <p:nvPr/>
        </p:nvSpPr>
        <p:spPr>
          <a:xfrm>
            <a:off x="1367061" y="1622645"/>
            <a:ext cx="740546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1990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 초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·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중반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2000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~ :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DEFB3-1CA6-96E1-A3AC-6D7EE8B6827B}"/>
              </a:ext>
            </a:extLst>
          </p:cNvPr>
          <p:cNvSpPr txBox="1"/>
          <p:nvPr/>
        </p:nvSpPr>
        <p:spPr>
          <a:xfrm>
            <a:off x="707272" y="2754730"/>
            <a:ext cx="907216" cy="41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2-4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C7B12-DE36-1C97-3D8C-66EDB249350A}"/>
              </a:ext>
            </a:extLst>
          </p:cNvPr>
          <p:cNvSpPr txBox="1"/>
          <p:nvPr/>
        </p:nvSpPr>
        <p:spPr>
          <a:xfrm>
            <a:off x="1367061" y="2697577"/>
            <a:ext cx="963431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인기있는 게임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Sports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Racing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최근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 간 인기있는 게임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37511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84F58-68C4-98C4-2043-972952C7E600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3. Result</a:t>
            </a:r>
          </a:p>
        </p:txBody>
      </p:sp>
      <p:pic>
        <p:nvPicPr>
          <p:cNvPr id="5" name="Picture 4" descr="Test Passed icon">
            <a:extLst>
              <a:ext uri="{FF2B5EF4-FFF2-40B4-BE49-F238E27FC236}">
                <a16:creationId xmlns:a16="http://schemas.microsoft.com/office/drawing/2014/main" id="{2D843076-4218-DE7C-DA56-04B18EA0C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57" y="189568"/>
            <a:ext cx="559203" cy="55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1CD31-96B4-2EE8-70DF-E506CDD338C7}"/>
              </a:ext>
            </a:extLst>
          </p:cNvPr>
          <p:cNvSpPr txBox="1"/>
          <p:nvPr/>
        </p:nvSpPr>
        <p:spPr>
          <a:xfrm>
            <a:off x="707271" y="962503"/>
            <a:ext cx="105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2-1, 2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B3875-7A04-E59D-59BC-01F53D25BC50}"/>
              </a:ext>
            </a:extLst>
          </p:cNvPr>
          <p:cNvSpPr txBox="1"/>
          <p:nvPr/>
        </p:nvSpPr>
        <p:spPr>
          <a:xfrm>
            <a:off x="707272" y="1679798"/>
            <a:ext cx="907216" cy="41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2-3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798B0-4C76-6C8F-F549-73E427F22958}"/>
              </a:ext>
            </a:extLst>
          </p:cNvPr>
          <p:cNvSpPr txBox="1"/>
          <p:nvPr/>
        </p:nvSpPr>
        <p:spPr>
          <a:xfrm>
            <a:off x="1367061" y="1622645"/>
            <a:ext cx="740546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1990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 초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·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중반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2000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~ :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DEFB3-1CA6-96E1-A3AC-6D7EE8B6827B}"/>
              </a:ext>
            </a:extLst>
          </p:cNvPr>
          <p:cNvSpPr txBox="1"/>
          <p:nvPr/>
        </p:nvSpPr>
        <p:spPr>
          <a:xfrm>
            <a:off x="707272" y="2754730"/>
            <a:ext cx="907216" cy="41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2-4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C7B12-DE36-1C97-3D8C-66EDB249350A}"/>
              </a:ext>
            </a:extLst>
          </p:cNvPr>
          <p:cNvSpPr txBox="1"/>
          <p:nvPr/>
        </p:nvSpPr>
        <p:spPr>
          <a:xfrm>
            <a:off x="1367061" y="2697577"/>
            <a:ext cx="963431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인기있는 게임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Sports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Racing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최근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 간 인기있는 게임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Sports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71B63-6CDD-F33D-E7FD-16AFAA9EDA27}"/>
              </a:ext>
            </a:extLst>
          </p:cNvPr>
          <p:cNvSpPr txBox="1"/>
          <p:nvPr/>
        </p:nvSpPr>
        <p:spPr>
          <a:xfrm>
            <a:off x="1614488" y="931363"/>
            <a:ext cx="7405464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지역에 관계 없이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Racing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Sports</a:t>
            </a:r>
            <a:endParaRPr lang="en-US" sz="2000" dirty="0">
              <a:solidFill>
                <a:srgbClr val="595959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3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84F58-68C4-98C4-2043-972952C7E600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3. Result</a:t>
            </a:r>
          </a:p>
        </p:txBody>
      </p:sp>
      <p:pic>
        <p:nvPicPr>
          <p:cNvPr id="5" name="Picture 4" descr="Test Passed icon">
            <a:extLst>
              <a:ext uri="{FF2B5EF4-FFF2-40B4-BE49-F238E27FC236}">
                <a16:creationId xmlns:a16="http://schemas.microsoft.com/office/drawing/2014/main" id="{2D843076-4218-DE7C-DA56-04B18EA0C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57" y="189568"/>
            <a:ext cx="559203" cy="55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DB3875-7A04-E59D-59BC-01F53D25BC50}"/>
              </a:ext>
            </a:extLst>
          </p:cNvPr>
          <p:cNvSpPr txBox="1"/>
          <p:nvPr/>
        </p:nvSpPr>
        <p:spPr>
          <a:xfrm>
            <a:off x="707272" y="1679798"/>
            <a:ext cx="907216" cy="41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2-3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798B0-4C76-6C8F-F549-73E427F22958}"/>
              </a:ext>
            </a:extLst>
          </p:cNvPr>
          <p:cNvSpPr txBox="1"/>
          <p:nvPr/>
        </p:nvSpPr>
        <p:spPr>
          <a:xfrm>
            <a:off x="1367061" y="1622645"/>
            <a:ext cx="740546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1990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 초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·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중반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2000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~ :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DEFB3-1CA6-96E1-A3AC-6D7EE8B6827B}"/>
              </a:ext>
            </a:extLst>
          </p:cNvPr>
          <p:cNvSpPr txBox="1"/>
          <p:nvPr/>
        </p:nvSpPr>
        <p:spPr>
          <a:xfrm>
            <a:off x="707272" y="2754730"/>
            <a:ext cx="907216" cy="41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2-4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C7B12-DE36-1C97-3D8C-66EDB249350A}"/>
              </a:ext>
            </a:extLst>
          </p:cNvPr>
          <p:cNvSpPr txBox="1"/>
          <p:nvPr/>
        </p:nvSpPr>
        <p:spPr>
          <a:xfrm>
            <a:off x="1367061" y="2697577"/>
            <a:ext cx="963431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인기있는 게임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Sports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Racing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최근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 간 인기있는 게임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Sports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6BE0C-4B0F-C7E5-5330-B2CD8918F5AA}"/>
              </a:ext>
            </a:extLst>
          </p:cNvPr>
          <p:cNvSpPr txBox="1"/>
          <p:nvPr/>
        </p:nvSpPr>
        <p:spPr>
          <a:xfrm>
            <a:off x="707271" y="962503"/>
            <a:ext cx="105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2-1, 2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B309D-2FB1-D731-1D37-C8B84C2282C8}"/>
              </a:ext>
            </a:extLst>
          </p:cNvPr>
          <p:cNvSpPr txBox="1"/>
          <p:nvPr/>
        </p:nvSpPr>
        <p:spPr>
          <a:xfrm>
            <a:off x="1614488" y="931363"/>
            <a:ext cx="7405464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지역에 관계 없이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Racing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Sports</a:t>
            </a:r>
            <a:endParaRPr lang="en-US" sz="2000" dirty="0">
              <a:solidFill>
                <a:srgbClr val="595959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4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84F58-68C4-98C4-2043-972952C7E600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3. Result</a:t>
            </a:r>
          </a:p>
        </p:txBody>
      </p:sp>
      <p:pic>
        <p:nvPicPr>
          <p:cNvPr id="5" name="Picture 4" descr="Test Passed icon">
            <a:extLst>
              <a:ext uri="{FF2B5EF4-FFF2-40B4-BE49-F238E27FC236}">
                <a16:creationId xmlns:a16="http://schemas.microsoft.com/office/drawing/2014/main" id="{2D843076-4218-DE7C-DA56-04B18EA0C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57" y="189568"/>
            <a:ext cx="559203" cy="55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DB3875-7A04-E59D-59BC-01F53D25BC50}"/>
              </a:ext>
            </a:extLst>
          </p:cNvPr>
          <p:cNvSpPr txBox="1"/>
          <p:nvPr/>
        </p:nvSpPr>
        <p:spPr>
          <a:xfrm>
            <a:off x="707272" y="1679798"/>
            <a:ext cx="907216" cy="41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2-3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798B0-4C76-6C8F-F549-73E427F22958}"/>
              </a:ext>
            </a:extLst>
          </p:cNvPr>
          <p:cNvSpPr txBox="1"/>
          <p:nvPr/>
        </p:nvSpPr>
        <p:spPr>
          <a:xfrm>
            <a:off x="1367061" y="1622645"/>
            <a:ext cx="740546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1990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 초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·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중반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2000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~ :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DEFB3-1CA6-96E1-A3AC-6D7EE8B6827B}"/>
              </a:ext>
            </a:extLst>
          </p:cNvPr>
          <p:cNvSpPr txBox="1"/>
          <p:nvPr/>
        </p:nvSpPr>
        <p:spPr>
          <a:xfrm>
            <a:off x="707272" y="2754730"/>
            <a:ext cx="907216" cy="41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2-4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C7B12-DE36-1C97-3D8C-66EDB249350A}"/>
              </a:ext>
            </a:extLst>
          </p:cNvPr>
          <p:cNvSpPr txBox="1"/>
          <p:nvPr/>
        </p:nvSpPr>
        <p:spPr>
          <a:xfrm>
            <a:off x="1367061" y="2697577"/>
            <a:ext cx="963431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인기있는 게임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Racing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최근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 간 인기있는 게임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2EC7B-6E08-B8C6-CA81-D51220352B53}"/>
              </a:ext>
            </a:extLst>
          </p:cNvPr>
          <p:cNvSpPr txBox="1"/>
          <p:nvPr/>
        </p:nvSpPr>
        <p:spPr>
          <a:xfrm>
            <a:off x="707271" y="962503"/>
            <a:ext cx="105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2-1, 2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3E4F0-6C40-FB9F-0C9C-9DA38DBB291C}"/>
              </a:ext>
            </a:extLst>
          </p:cNvPr>
          <p:cNvSpPr txBox="1"/>
          <p:nvPr/>
        </p:nvSpPr>
        <p:spPr>
          <a:xfrm>
            <a:off x="1614488" y="931363"/>
            <a:ext cx="7405464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지역에 관계 없이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Racing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8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84F58-68C4-98C4-2043-972952C7E600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3. Result</a:t>
            </a:r>
          </a:p>
        </p:txBody>
      </p:sp>
      <p:pic>
        <p:nvPicPr>
          <p:cNvPr id="5" name="Picture 4" descr="Test Passed icon">
            <a:extLst>
              <a:ext uri="{FF2B5EF4-FFF2-40B4-BE49-F238E27FC236}">
                <a16:creationId xmlns:a16="http://schemas.microsoft.com/office/drawing/2014/main" id="{2D843076-4218-DE7C-DA56-04B18EA0C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57" y="189568"/>
            <a:ext cx="559203" cy="55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DB3875-7A04-E59D-59BC-01F53D25BC50}"/>
              </a:ext>
            </a:extLst>
          </p:cNvPr>
          <p:cNvSpPr txBox="1"/>
          <p:nvPr/>
        </p:nvSpPr>
        <p:spPr>
          <a:xfrm>
            <a:off x="707272" y="1679798"/>
            <a:ext cx="907216" cy="41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2-3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798B0-4C76-6C8F-F549-73E427F22958}"/>
              </a:ext>
            </a:extLst>
          </p:cNvPr>
          <p:cNvSpPr txBox="1"/>
          <p:nvPr/>
        </p:nvSpPr>
        <p:spPr>
          <a:xfrm>
            <a:off x="1367061" y="1622645"/>
            <a:ext cx="740546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1990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 초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·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중반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2000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~ : </a:t>
            </a:r>
            <a:r>
              <a:rPr lang="en-US" altLang="ko-KR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DEFB3-1CA6-96E1-A3AC-6D7EE8B6827B}"/>
              </a:ext>
            </a:extLst>
          </p:cNvPr>
          <p:cNvSpPr txBox="1"/>
          <p:nvPr/>
        </p:nvSpPr>
        <p:spPr>
          <a:xfrm>
            <a:off x="707272" y="2754730"/>
            <a:ext cx="907216" cy="41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2-4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C7B12-DE36-1C97-3D8C-66EDB249350A}"/>
              </a:ext>
            </a:extLst>
          </p:cNvPr>
          <p:cNvSpPr txBox="1"/>
          <p:nvPr/>
        </p:nvSpPr>
        <p:spPr>
          <a:xfrm>
            <a:off x="1367061" y="2697577"/>
            <a:ext cx="963431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인기있는 게임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Racing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최근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 간 인기있는 게임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C1406-5DD9-71DE-80DA-E83496F505FF}"/>
              </a:ext>
            </a:extLst>
          </p:cNvPr>
          <p:cNvSpPr txBox="1"/>
          <p:nvPr/>
        </p:nvSpPr>
        <p:spPr>
          <a:xfrm>
            <a:off x="707271" y="962503"/>
            <a:ext cx="105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2-1, 2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B8306-BF1F-DE9E-350D-688BEA9EA0E3}"/>
              </a:ext>
            </a:extLst>
          </p:cNvPr>
          <p:cNvSpPr txBox="1"/>
          <p:nvPr/>
        </p:nvSpPr>
        <p:spPr>
          <a:xfrm>
            <a:off x="1614488" y="931363"/>
            <a:ext cx="7405464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지역에 관계 없이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Racing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3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C2AA8B5-5CE1-481C-8207-1ACA981FB0D6}"/>
              </a:ext>
            </a:extLst>
          </p:cNvPr>
          <p:cNvSpPr/>
          <p:nvPr/>
        </p:nvSpPr>
        <p:spPr>
          <a:xfrm>
            <a:off x="648037" y="425492"/>
            <a:ext cx="10534539" cy="4367174"/>
          </a:xfrm>
          <a:custGeom>
            <a:avLst/>
            <a:gdLst>
              <a:gd name="connsiteX0" fmla="*/ 0 w 8167456"/>
              <a:gd name="connsiteY0" fmla="*/ 3240350 h 3240350"/>
              <a:gd name="connsiteX1" fmla="*/ 310718 w 8167456"/>
              <a:gd name="connsiteY1" fmla="*/ 3204839 h 3240350"/>
              <a:gd name="connsiteX2" fmla="*/ 6036815 w 8167456"/>
              <a:gd name="connsiteY2" fmla="*/ 2547892 h 3240350"/>
              <a:gd name="connsiteX3" fmla="*/ 8167456 w 8167456"/>
              <a:gd name="connsiteY3" fmla="*/ 0 h 324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7456" h="3240350">
                <a:moveTo>
                  <a:pt x="0" y="3240350"/>
                </a:moveTo>
                <a:lnTo>
                  <a:pt x="310718" y="3204839"/>
                </a:lnTo>
                <a:cubicBezTo>
                  <a:pt x="1316854" y="3089429"/>
                  <a:pt x="4727359" y="3082032"/>
                  <a:pt x="6036815" y="2547892"/>
                </a:cubicBezTo>
                <a:cubicBezTo>
                  <a:pt x="7346271" y="2013752"/>
                  <a:pt x="7756863" y="1006876"/>
                  <a:pt x="8167456" y="0"/>
                </a:cubicBezTo>
              </a:path>
            </a:pathLst>
          </a:custGeom>
          <a:noFill/>
          <a:ln w="28575">
            <a:solidFill>
              <a:srgbClr val="888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704D06A-67B4-4399-B7C7-DE01CC88D3B7}"/>
              </a:ext>
            </a:extLst>
          </p:cNvPr>
          <p:cNvSpPr/>
          <p:nvPr/>
        </p:nvSpPr>
        <p:spPr>
          <a:xfrm>
            <a:off x="1840594" y="4586064"/>
            <a:ext cx="213064" cy="204186"/>
          </a:xfrm>
          <a:prstGeom prst="ellipse">
            <a:avLst/>
          </a:prstGeom>
          <a:solidFill>
            <a:srgbClr val="C5F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E49987-C043-4015-8EE5-49FDC431EAA4}"/>
              </a:ext>
            </a:extLst>
          </p:cNvPr>
          <p:cNvSpPr/>
          <p:nvPr/>
        </p:nvSpPr>
        <p:spPr>
          <a:xfrm>
            <a:off x="4499565" y="4407224"/>
            <a:ext cx="213064" cy="204186"/>
          </a:xfrm>
          <a:prstGeom prst="ellipse">
            <a:avLst/>
          </a:prstGeom>
          <a:solidFill>
            <a:srgbClr val="888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F44B476-2C1A-4A90-B8E9-32E5BFB23FD4}"/>
              </a:ext>
            </a:extLst>
          </p:cNvPr>
          <p:cNvSpPr/>
          <p:nvPr/>
        </p:nvSpPr>
        <p:spPr>
          <a:xfrm>
            <a:off x="7079750" y="4087391"/>
            <a:ext cx="213064" cy="204186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BBDCF01-CA53-400E-B7EA-2C020DE9059A}"/>
              </a:ext>
            </a:extLst>
          </p:cNvPr>
          <p:cNvSpPr/>
          <p:nvPr/>
        </p:nvSpPr>
        <p:spPr>
          <a:xfrm>
            <a:off x="8555491" y="3643184"/>
            <a:ext cx="213064" cy="204186"/>
          </a:xfrm>
          <a:prstGeom prst="ellipse">
            <a:avLst/>
          </a:prstGeom>
          <a:solidFill>
            <a:srgbClr val="F88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2F9CC2B-7A25-4574-A94B-92DACD16B5FC}"/>
              </a:ext>
            </a:extLst>
          </p:cNvPr>
          <p:cNvSpPr/>
          <p:nvPr/>
        </p:nvSpPr>
        <p:spPr>
          <a:xfrm>
            <a:off x="1503242" y="5420565"/>
            <a:ext cx="900000" cy="900000"/>
          </a:xfrm>
          <a:prstGeom prst="ellipse">
            <a:avLst/>
          </a:prstGeom>
          <a:noFill/>
          <a:ln w="19050">
            <a:solidFill>
              <a:srgbClr val="888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943828-7A3E-4947-8B52-F2B5AAB52C31}"/>
              </a:ext>
            </a:extLst>
          </p:cNvPr>
          <p:cNvSpPr/>
          <p:nvPr/>
        </p:nvSpPr>
        <p:spPr>
          <a:xfrm>
            <a:off x="4156097" y="2966822"/>
            <a:ext cx="900000" cy="900000"/>
          </a:xfrm>
          <a:prstGeom prst="ellipse">
            <a:avLst/>
          </a:prstGeom>
          <a:noFill/>
          <a:ln w="19050">
            <a:solidFill>
              <a:srgbClr val="888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00AF18A-6B11-4899-AD2C-F27691E8607E}"/>
              </a:ext>
            </a:extLst>
          </p:cNvPr>
          <p:cNvSpPr/>
          <p:nvPr/>
        </p:nvSpPr>
        <p:spPr>
          <a:xfrm>
            <a:off x="6736282" y="4924109"/>
            <a:ext cx="900000" cy="900000"/>
          </a:xfrm>
          <a:prstGeom prst="ellipse">
            <a:avLst/>
          </a:prstGeom>
          <a:noFill/>
          <a:ln w="19050">
            <a:solidFill>
              <a:srgbClr val="888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5ACFF7-6273-4A2E-A9A4-2CE6E030E83D}"/>
              </a:ext>
            </a:extLst>
          </p:cNvPr>
          <p:cNvCxnSpPr>
            <a:stCxn id="6" idx="4"/>
          </p:cNvCxnSpPr>
          <p:nvPr/>
        </p:nvCxnSpPr>
        <p:spPr>
          <a:xfrm>
            <a:off x="1947126" y="4790251"/>
            <a:ext cx="6116" cy="630315"/>
          </a:xfrm>
          <a:prstGeom prst="line">
            <a:avLst/>
          </a:prstGeom>
          <a:ln w="19050">
            <a:solidFill>
              <a:srgbClr val="888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C468CF-5368-4A22-9D95-A85E3BE7BA1A}"/>
              </a:ext>
            </a:extLst>
          </p:cNvPr>
          <p:cNvCxnSpPr/>
          <p:nvPr/>
        </p:nvCxnSpPr>
        <p:spPr>
          <a:xfrm>
            <a:off x="7186282" y="4286002"/>
            <a:ext cx="6116" cy="630315"/>
          </a:xfrm>
          <a:prstGeom prst="line">
            <a:avLst/>
          </a:prstGeom>
          <a:ln w="19050">
            <a:solidFill>
              <a:srgbClr val="888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E5F922C-2DD6-4DE5-AA20-DA2827FAB7CF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>
            <a:off x="4606097" y="3866822"/>
            <a:ext cx="0" cy="540402"/>
          </a:xfrm>
          <a:prstGeom prst="line">
            <a:avLst/>
          </a:prstGeom>
          <a:ln w="19050">
            <a:solidFill>
              <a:srgbClr val="888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DC859A-3D97-3C36-B106-72780E02C7CD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Contents</a:t>
            </a:r>
          </a:p>
        </p:txBody>
      </p:sp>
      <p:grpSp>
        <p:nvGrpSpPr>
          <p:cNvPr id="3" name="Group 171">
            <a:extLst>
              <a:ext uri="{FF2B5EF4-FFF2-40B4-BE49-F238E27FC236}">
                <a16:creationId xmlns:a16="http://schemas.microsoft.com/office/drawing/2014/main" id="{F4BFB5B1-AA1C-5067-FA47-C8EDE8694995}"/>
              </a:ext>
            </a:extLst>
          </p:cNvPr>
          <p:cNvGrpSpPr/>
          <p:nvPr/>
        </p:nvGrpSpPr>
        <p:grpSpPr>
          <a:xfrm>
            <a:off x="856059" y="1738168"/>
            <a:ext cx="4015082" cy="2584640"/>
            <a:chOff x="3419947" y="2187145"/>
            <a:chExt cx="3854664" cy="1797476"/>
          </a:xfrm>
        </p:grpSpPr>
        <p:sp>
          <p:nvSpPr>
            <p:cNvPr id="4" name="Rectangle 172">
              <a:extLst>
                <a:ext uri="{FF2B5EF4-FFF2-40B4-BE49-F238E27FC236}">
                  <a16:creationId xmlns:a16="http://schemas.microsoft.com/office/drawing/2014/main" id="{AE9BFDA3-1313-9B6B-EA5F-7207573F7DE3}"/>
                </a:ext>
              </a:extLst>
            </p:cNvPr>
            <p:cNvSpPr/>
            <p:nvPr/>
          </p:nvSpPr>
          <p:spPr>
            <a:xfrm>
              <a:off x="3423647" y="2398304"/>
              <a:ext cx="2541310" cy="1586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원본데이터 저장</a:t>
              </a:r>
              <a:endParaRPr lang="en-US" altLang="ko-KR" sz="1500" dirty="0"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필요 없는 행 제거</a:t>
              </a:r>
              <a:endParaRPr lang="en-US" sz="1500" dirty="0"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중복 데이터 제거</a:t>
              </a:r>
              <a:endParaRPr lang="en-US" sz="1500" dirty="0"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 err="1">
                  <a:latin typeface="+mj-lt"/>
                  <a:cs typeface="Arial" panose="020B0604020202020204" pitchFamily="34" charset="0"/>
                </a:rPr>
                <a:t>결측치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 제거</a:t>
              </a:r>
              <a:endParaRPr lang="en-US" sz="1500" dirty="0"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이상치 제거</a:t>
              </a:r>
              <a:endParaRPr lang="en-US" sz="1500" dirty="0"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데이터타입 변환</a:t>
              </a:r>
              <a:endParaRPr lang="en-US" sz="1500" dirty="0"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데이터 형태 일정하게 유지</a:t>
              </a:r>
              <a:endParaRPr lang="en-US" altLang="ko-KR" sz="1500" dirty="0"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500" dirty="0">
                  <a:latin typeface="+mj-lt"/>
                  <a:cs typeface="Arial" panose="020B0604020202020204" pitchFamily="34" charset="0"/>
                </a:rPr>
                <a:t>- Feature engineering</a:t>
              </a:r>
            </a:p>
          </p:txBody>
        </p:sp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46DE9D28-F707-B9F8-90D7-E2C230D471A9}"/>
                </a:ext>
              </a:extLst>
            </p:cNvPr>
            <p:cNvSpPr txBox="1">
              <a:spLocks/>
            </p:cNvSpPr>
            <p:nvPr/>
          </p:nvSpPr>
          <p:spPr>
            <a:xfrm>
              <a:off x="3419947" y="2187145"/>
              <a:ext cx="3854664" cy="242252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1. EDA (</a:t>
              </a:r>
              <a:r>
                <a:rPr lang="ko-KR" altLang="en-US" sz="17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분석을 위한 데이터를 준비</a:t>
              </a:r>
              <a:r>
                <a:rPr lang="en-US" sz="17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)</a:t>
              </a:r>
            </a:p>
          </p:txBody>
        </p:sp>
      </p:grpSp>
      <p:pic>
        <p:nvPicPr>
          <p:cNvPr id="7" name="Picture 8" descr="Recycle Bin icon">
            <a:extLst>
              <a:ext uri="{FF2B5EF4-FFF2-40B4-BE49-F238E27FC236}">
                <a16:creationId xmlns:a16="http://schemas.microsoft.com/office/drawing/2014/main" id="{6B9C15F2-6370-47D3-651D-85875B65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798" y="5536628"/>
            <a:ext cx="616264" cy="61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71">
            <a:extLst>
              <a:ext uri="{FF2B5EF4-FFF2-40B4-BE49-F238E27FC236}">
                <a16:creationId xmlns:a16="http://schemas.microsoft.com/office/drawing/2014/main" id="{777D23BA-A794-6D12-0DDC-0A437CB5A57E}"/>
              </a:ext>
            </a:extLst>
          </p:cNvPr>
          <p:cNvGrpSpPr/>
          <p:nvPr/>
        </p:nvGrpSpPr>
        <p:grpSpPr>
          <a:xfrm>
            <a:off x="3630458" y="4688157"/>
            <a:ext cx="4015082" cy="2030642"/>
            <a:chOff x="3419947" y="2187145"/>
            <a:chExt cx="3854664" cy="1412200"/>
          </a:xfrm>
        </p:grpSpPr>
        <p:sp>
          <p:nvSpPr>
            <p:cNvPr id="9" name="Rectangle 172">
              <a:extLst>
                <a:ext uri="{FF2B5EF4-FFF2-40B4-BE49-F238E27FC236}">
                  <a16:creationId xmlns:a16="http://schemas.microsoft.com/office/drawing/2014/main" id="{53FA77D9-98BF-41E5-417E-D4F1B96761F3}"/>
                </a:ext>
              </a:extLst>
            </p:cNvPr>
            <p:cNvSpPr/>
            <p:nvPr/>
          </p:nvSpPr>
          <p:spPr>
            <a:xfrm>
              <a:off x="3423647" y="2398304"/>
              <a:ext cx="2541310" cy="1201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지역에 따른 장르 선호도</a:t>
              </a:r>
              <a:endParaRPr lang="en-US" altLang="ko-KR" sz="1500" dirty="0"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나라에 따른 장르 선호도</a:t>
              </a:r>
            </a:p>
            <a:p>
              <a:pPr>
                <a:lnSpc>
                  <a:spcPct val="120000"/>
                </a:lnSpc>
              </a:pPr>
              <a:r>
                <a:rPr lang="en-US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연도별 게임의 트렌드</a:t>
              </a:r>
              <a:endParaRPr lang="en-US" sz="1500" dirty="0"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인기가 많은 게임</a:t>
              </a:r>
              <a:endParaRPr lang="en-US" sz="1500" dirty="0"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500" dirty="0">
                  <a:latin typeface="+mj-lt"/>
                  <a:cs typeface="Arial" panose="020B0604020202020204" pitchFamily="34" charset="0"/>
                </a:rPr>
                <a:t>  - by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장르</a:t>
              </a:r>
              <a:endParaRPr lang="en-US" altLang="ko-KR" sz="1500" dirty="0"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500" dirty="0">
                  <a:latin typeface="+mj-lt"/>
                  <a:cs typeface="Arial" panose="020B0604020202020204" pitchFamily="34" charset="0"/>
                </a:rPr>
                <a:t>  - by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최근 연도</a:t>
              </a:r>
              <a:endParaRPr lang="en-US" altLang="ko-KR" sz="15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587B4171-B790-FED6-DC7D-53280D836CA8}"/>
                </a:ext>
              </a:extLst>
            </p:cNvPr>
            <p:cNvSpPr txBox="1">
              <a:spLocks/>
            </p:cNvSpPr>
            <p:nvPr/>
          </p:nvSpPr>
          <p:spPr>
            <a:xfrm>
              <a:off x="3419947" y="2187145"/>
              <a:ext cx="3854664" cy="242252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2. Mission</a:t>
              </a:r>
            </a:p>
          </p:txBody>
        </p:sp>
      </p:grpSp>
      <p:pic>
        <p:nvPicPr>
          <p:cNvPr id="3074" name="Picture 2" descr="Combo Chart icon">
            <a:extLst>
              <a:ext uri="{FF2B5EF4-FFF2-40B4-BE49-F238E27FC236}">
                <a16:creationId xmlns:a16="http://schemas.microsoft.com/office/drawing/2014/main" id="{DC940DD4-1A14-D283-051C-35A58D361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21" y="3059792"/>
            <a:ext cx="678327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71">
            <a:extLst>
              <a:ext uri="{FF2B5EF4-FFF2-40B4-BE49-F238E27FC236}">
                <a16:creationId xmlns:a16="http://schemas.microsoft.com/office/drawing/2014/main" id="{E16C3468-BB47-E2BB-2076-160CFDBBABAE}"/>
              </a:ext>
            </a:extLst>
          </p:cNvPr>
          <p:cNvGrpSpPr/>
          <p:nvPr/>
        </p:nvGrpSpPr>
        <p:grpSpPr>
          <a:xfrm>
            <a:off x="5692155" y="3286196"/>
            <a:ext cx="2660718" cy="645651"/>
            <a:chOff x="3419947" y="2187143"/>
            <a:chExt cx="3854664" cy="449015"/>
          </a:xfrm>
        </p:grpSpPr>
        <p:sp>
          <p:nvSpPr>
            <p:cNvPr id="12" name="Rectangle 172">
              <a:extLst>
                <a:ext uri="{FF2B5EF4-FFF2-40B4-BE49-F238E27FC236}">
                  <a16:creationId xmlns:a16="http://schemas.microsoft.com/office/drawing/2014/main" id="{67A42866-85F1-2A8C-5214-61C3C9124AC4}"/>
                </a:ext>
              </a:extLst>
            </p:cNvPr>
            <p:cNvSpPr/>
            <p:nvPr/>
          </p:nvSpPr>
          <p:spPr>
            <a:xfrm>
              <a:off x="3423647" y="2398304"/>
              <a:ext cx="3850964" cy="237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설계할 게임 장르 추리기</a:t>
              </a:r>
              <a:endParaRPr lang="en-US" altLang="ko-KR" sz="15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C1E73076-2F67-DDEE-B4C0-D3A76A8E44A9}"/>
                </a:ext>
              </a:extLst>
            </p:cNvPr>
            <p:cNvSpPr txBox="1">
              <a:spLocks/>
            </p:cNvSpPr>
            <p:nvPr/>
          </p:nvSpPr>
          <p:spPr>
            <a:xfrm>
              <a:off x="3419947" y="2187145"/>
              <a:ext cx="3854664" cy="242252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3. Result</a:t>
              </a:r>
            </a:p>
          </p:txBody>
        </p:sp>
      </p:grpSp>
      <p:pic>
        <p:nvPicPr>
          <p:cNvPr id="3076" name="Picture 4" descr="Test Passed icon">
            <a:extLst>
              <a:ext uri="{FF2B5EF4-FFF2-40B4-BE49-F238E27FC236}">
                <a16:creationId xmlns:a16="http://schemas.microsoft.com/office/drawing/2014/main" id="{D84B50E5-9A89-889C-0915-493F3CDC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442" y="5105367"/>
            <a:ext cx="559203" cy="55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171">
            <a:extLst>
              <a:ext uri="{FF2B5EF4-FFF2-40B4-BE49-F238E27FC236}">
                <a16:creationId xmlns:a16="http://schemas.microsoft.com/office/drawing/2014/main" id="{4AC60C9E-98AA-7273-4E70-725F342FA11B}"/>
              </a:ext>
            </a:extLst>
          </p:cNvPr>
          <p:cNvGrpSpPr/>
          <p:nvPr/>
        </p:nvGrpSpPr>
        <p:grpSpPr>
          <a:xfrm>
            <a:off x="8000418" y="4133205"/>
            <a:ext cx="2660718" cy="922647"/>
            <a:chOff x="3419947" y="2187145"/>
            <a:chExt cx="3854664" cy="641651"/>
          </a:xfrm>
        </p:grpSpPr>
        <p:sp>
          <p:nvSpPr>
            <p:cNvPr id="22" name="Rectangle 172">
              <a:extLst>
                <a:ext uri="{FF2B5EF4-FFF2-40B4-BE49-F238E27FC236}">
                  <a16:creationId xmlns:a16="http://schemas.microsoft.com/office/drawing/2014/main" id="{398985BE-24A7-BA8E-7AED-66822AC17D64}"/>
                </a:ext>
              </a:extLst>
            </p:cNvPr>
            <p:cNvSpPr/>
            <p:nvPr/>
          </p:nvSpPr>
          <p:spPr>
            <a:xfrm>
              <a:off x="3423647" y="2398304"/>
              <a:ext cx="3850964" cy="430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데이터 설정</a:t>
              </a:r>
              <a:endParaRPr lang="en-US" altLang="ko-KR" sz="1500" dirty="0"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각 장르의 성공 확률</a:t>
              </a:r>
              <a:endParaRPr lang="en-US" altLang="ko-KR" sz="15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 Placeholder 5">
              <a:extLst>
                <a:ext uri="{FF2B5EF4-FFF2-40B4-BE49-F238E27FC236}">
                  <a16:creationId xmlns:a16="http://schemas.microsoft.com/office/drawing/2014/main" id="{72DC3B8C-5135-C2C9-6EB6-3A815A89CD60}"/>
                </a:ext>
              </a:extLst>
            </p:cNvPr>
            <p:cNvSpPr txBox="1">
              <a:spLocks/>
            </p:cNvSpPr>
            <p:nvPr/>
          </p:nvSpPr>
          <p:spPr>
            <a:xfrm>
              <a:off x="3419947" y="2187145"/>
              <a:ext cx="3854664" cy="242252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4. </a:t>
              </a:r>
              <a:r>
                <a:rPr lang="en-US" altLang="ko-KR" sz="17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Success Probability</a:t>
              </a:r>
              <a:endParaRPr lang="en-US" sz="1700" b="1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E8BE89FC-7A5E-070C-FBB9-FD2A3BC782DE}"/>
              </a:ext>
            </a:extLst>
          </p:cNvPr>
          <p:cNvSpPr/>
          <p:nvPr/>
        </p:nvSpPr>
        <p:spPr>
          <a:xfrm>
            <a:off x="10469345" y="1729240"/>
            <a:ext cx="213064" cy="204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8" name="Picture 6" descr="Calculate icon">
            <a:extLst>
              <a:ext uri="{FF2B5EF4-FFF2-40B4-BE49-F238E27FC236}">
                <a16:creationId xmlns:a16="http://schemas.microsoft.com/office/drawing/2014/main" id="{A52BF9FD-90C0-7CBF-8C64-31893DB2C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77" y="234857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5B7E8DF-D037-03B3-F9AE-9C7360376174}"/>
              </a:ext>
            </a:extLst>
          </p:cNvPr>
          <p:cNvSpPr/>
          <p:nvPr/>
        </p:nvSpPr>
        <p:spPr>
          <a:xfrm>
            <a:off x="8208866" y="2225429"/>
            <a:ext cx="900000" cy="900000"/>
          </a:xfrm>
          <a:prstGeom prst="ellipse">
            <a:avLst/>
          </a:prstGeom>
          <a:noFill/>
          <a:ln w="19050">
            <a:solidFill>
              <a:srgbClr val="888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A3B431E-F025-A6DC-BF93-4E2EFAA8CCA4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8658866" y="3125429"/>
            <a:ext cx="0" cy="540402"/>
          </a:xfrm>
          <a:prstGeom prst="line">
            <a:avLst/>
          </a:prstGeom>
          <a:ln w="19050">
            <a:solidFill>
              <a:srgbClr val="888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AD29C56-89E1-D45E-62B3-F1A3D52951C9}"/>
              </a:ext>
            </a:extLst>
          </p:cNvPr>
          <p:cNvSpPr/>
          <p:nvPr/>
        </p:nvSpPr>
        <p:spPr>
          <a:xfrm>
            <a:off x="10121775" y="2549461"/>
            <a:ext cx="900000" cy="900000"/>
          </a:xfrm>
          <a:prstGeom prst="ellipse">
            <a:avLst/>
          </a:prstGeom>
          <a:noFill/>
          <a:ln w="19050">
            <a:solidFill>
              <a:srgbClr val="8887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03E1704-3ACA-2696-3084-22E3C9601CBE}"/>
              </a:ext>
            </a:extLst>
          </p:cNvPr>
          <p:cNvCxnSpPr/>
          <p:nvPr/>
        </p:nvCxnSpPr>
        <p:spPr>
          <a:xfrm>
            <a:off x="10571775" y="1911354"/>
            <a:ext cx="6116" cy="630315"/>
          </a:xfrm>
          <a:prstGeom prst="line">
            <a:avLst/>
          </a:prstGeom>
          <a:ln w="19050">
            <a:solidFill>
              <a:srgbClr val="8887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171">
            <a:extLst>
              <a:ext uri="{FF2B5EF4-FFF2-40B4-BE49-F238E27FC236}">
                <a16:creationId xmlns:a16="http://schemas.microsoft.com/office/drawing/2014/main" id="{4A1323AB-23C3-D061-A09C-07399C113905}"/>
              </a:ext>
            </a:extLst>
          </p:cNvPr>
          <p:cNvGrpSpPr/>
          <p:nvPr/>
        </p:nvGrpSpPr>
        <p:grpSpPr>
          <a:xfrm>
            <a:off x="8883245" y="1062023"/>
            <a:ext cx="2660718" cy="645651"/>
            <a:chOff x="3419947" y="2187143"/>
            <a:chExt cx="3854664" cy="449015"/>
          </a:xfrm>
        </p:grpSpPr>
        <p:sp>
          <p:nvSpPr>
            <p:cNvPr id="49" name="Rectangle 172">
              <a:extLst>
                <a:ext uri="{FF2B5EF4-FFF2-40B4-BE49-F238E27FC236}">
                  <a16:creationId xmlns:a16="http://schemas.microsoft.com/office/drawing/2014/main" id="{B16881C2-B2B7-748F-96A2-E1AFFD7F6E61}"/>
                </a:ext>
              </a:extLst>
            </p:cNvPr>
            <p:cNvSpPr/>
            <p:nvPr/>
          </p:nvSpPr>
          <p:spPr>
            <a:xfrm>
              <a:off x="3423647" y="2398304"/>
              <a:ext cx="3850964" cy="237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500" dirty="0">
                  <a:latin typeface="+mj-lt"/>
                  <a:cs typeface="Arial" panose="020B0604020202020204" pitchFamily="34" charset="0"/>
                </a:rPr>
                <a:t>- </a:t>
              </a:r>
              <a:r>
                <a:rPr lang="ko-KR" altLang="en-US" sz="1500" dirty="0">
                  <a:latin typeface="+mj-lt"/>
                  <a:cs typeface="Arial" panose="020B0604020202020204" pitchFamily="34" charset="0"/>
                </a:rPr>
                <a:t>설계할 게임 결정</a:t>
              </a:r>
              <a:endParaRPr lang="en-US" altLang="ko-KR" sz="150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0" name="Text Placeholder 5">
              <a:extLst>
                <a:ext uri="{FF2B5EF4-FFF2-40B4-BE49-F238E27FC236}">
                  <a16:creationId xmlns:a16="http://schemas.microsoft.com/office/drawing/2014/main" id="{6FF925C4-CCEC-3B38-8EC6-FECD64841E8D}"/>
                </a:ext>
              </a:extLst>
            </p:cNvPr>
            <p:cNvSpPr txBox="1">
              <a:spLocks/>
            </p:cNvSpPr>
            <p:nvPr/>
          </p:nvSpPr>
          <p:spPr>
            <a:xfrm>
              <a:off x="3419947" y="2187145"/>
              <a:ext cx="3854664" cy="242252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700" b="1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5. Decision</a:t>
              </a:r>
            </a:p>
          </p:txBody>
        </p:sp>
      </p:grpSp>
      <p:pic>
        <p:nvPicPr>
          <p:cNvPr id="3080" name="Picture 8" descr="Innovation icon">
            <a:extLst>
              <a:ext uri="{FF2B5EF4-FFF2-40B4-BE49-F238E27FC236}">
                <a16:creationId xmlns:a16="http://schemas.microsoft.com/office/drawing/2014/main" id="{2095D1FD-CAD7-B387-9377-324C5CD3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536" y="2666631"/>
            <a:ext cx="599628" cy="59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80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30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6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7" grpId="0" animBg="1"/>
      <p:bldP spid="27" grpId="1" animBg="1"/>
      <p:bldP spid="32" grpId="0" animBg="1"/>
      <p:bldP spid="32" grpId="1" animBg="1"/>
      <p:bldP spid="45" grpId="0" animBg="1"/>
      <p:bldP spid="4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84F58-68C4-98C4-2043-972952C7E600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3. Result</a:t>
            </a:r>
          </a:p>
        </p:txBody>
      </p:sp>
      <p:pic>
        <p:nvPicPr>
          <p:cNvPr id="5" name="Picture 4" descr="Test Passed icon">
            <a:extLst>
              <a:ext uri="{FF2B5EF4-FFF2-40B4-BE49-F238E27FC236}">
                <a16:creationId xmlns:a16="http://schemas.microsoft.com/office/drawing/2014/main" id="{2D843076-4218-DE7C-DA56-04B18EA0C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57" y="189568"/>
            <a:ext cx="559203" cy="55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DB3875-7A04-E59D-59BC-01F53D25BC50}"/>
              </a:ext>
            </a:extLst>
          </p:cNvPr>
          <p:cNvSpPr txBox="1"/>
          <p:nvPr/>
        </p:nvSpPr>
        <p:spPr>
          <a:xfrm>
            <a:off x="707272" y="1679798"/>
            <a:ext cx="907216" cy="41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2-3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798B0-4C76-6C8F-F549-73E427F22958}"/>
              </a:ext>
            </a:extLst>
          </p:cNvPr>
          <p:cNvSpPr txBox="1"/>
          <p:nvPr/>
        </p:nvSpPr>
        <p:spPr>
          <a:xfrm>
            <a:off x="1367061" y="1622645"/>
            <a:ext cx="740546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1990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 초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·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중반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2000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~ : </a:t>
            </a:r>
            <a:r>
              <a:rPr lang="en-US" altLang="ko-KR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DEFB3-1CA6-96E1-A3AC-6D7EE8B6827B}"/>
              </a:ext>
            </a:extLst>
          </p:cNvPr>
          <p:cNvSpPr txBox="1"/>
          <p:nvPr/>
        </p:nvSpPr>
        <p:spPr>
          <a:xfrm>
            <a:off x="707272" y="2754730"/>
            <a:ext cx="907216" cy="41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2-4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C7B12-DE36-1C97-3D8C-66EDB249350A}"/>
              </a:ext>
            </a:extLst>
          </p:cNvPr>
          <p:cNvSpPr txBox="1"/>
          <p:nvPr/>
        </p:nvSpPr>
        <p:spPr>
          <a:xfrm>
            <a:off x="1367061" y="2697577"/>
            <a:ext cx="963431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인기있는 게임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Racing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최근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 간 인기있는 게임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Role-Playing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A8372-6CE1-E6CF-CD00-A4C6E146E099}"/>
              </a:ext>
            </a:extLst>
          </p:cNvPr>
          <p:cNvSpPr txBox="1"/>
          <p:nvPr/>
        </p:nvSpPr>
        <p:spPr>
          <a:xfrm>
            <a:off x="2074256" y="3843948"/>
            <a:ext cx="8798531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옛날에 유행한 장르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&gt;&gt;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제외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지역을 타지 않고 인기있는 게임장르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지역을 타지 않고 인기있는 게임장르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현재 유행중인 인기있는 게임 장르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Role-Playing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현재 유행중인 인기있는 게임 장르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일본지역에 우세한 장르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위의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개 장르 중 하나 선택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오른쪽 화살표 44">
            <a:extLst>
              <a:ext uri="{FF2B5EF4-FFF2-40B4-BE49-F238E27FC236}">
                <a16:creationId xmlns:a16="http://schemas.microsoft.com/office/drawing/2014/main" id="{9214CB78-8AF9-8C14-4991-7D547CEB8FC1}"/>
              </a:ext>
            </a:extLst>
          </p:cNvPr>
          <p:cNvSpPr/>
          <p:nvPr/>
        </p:nvSpPr>
        <p:spPr>
          <a:xfrm>
            <a:off x="1218030" y="4726875"/>
            <a:ext cx="606903" cy="451327"/>
          </a:xfrm>
          <a:prstGeom prst="rightArrow">
            <a:avLst>
              <a:gd name="adj1" fmla="val 4303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50E47-2552-571E-33E8-04E2F8202705}"/>
              </a:ext>
            </a:extLst>
          </p:cNvPr>
          <p:cNvSpPr txBox="1"/>
          <p:nvPr/>
        </p:nvSpPr>
        <p:spPr>
          <a:xfrm>
            <a:off x="707271" y="962503"/>
            <a:ext cx="105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2-1, 2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97BE0-12AB-CC82-7889-299C2FB66AFE}"/>
              </a:ext>
            </a:extLst>
          </p:cNvPr>
          <p:cNvSpPr txBox="1"/>
          <p:nvPr/>
        </p:nvSpPr>
        <p:spPr>
          <a:xfrm>
            <a:off x="1614488" y="931363"/>
            <a:ext cx="7405464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지역에 관계 없이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Platform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Racing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84F58-68C4-98C4-2043-972952C7E600}"/>
              </a:ext>
            </a:extLst>
          </p:cNvPr>
          <p:cNvSpPr txBox="1"/>
          <p:nvPr/>
        </p:nvSpPr>
        <p:spPr>
          <a:xfrm>
            <a:off x="396198" y="146005"/>
            <a:ext cx="516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4. Success Probability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1CD31-96B4-2EE8-70DF-E506CDD338C7}"/>
              </a:ext>
            </a:extLst>
          </p:cNvPr>
          <p:cNvSpPr txBox="1"/>
          <p:nvPr/>
        </p:nvSpPr>
        <p:spPr>
          <a:xfrm>
            <a:off x="707271" y="1091091"/>
            <a:ext cx="905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사용할 데이터 설정 → 최근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년간의 데이터로 설정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(2012~2016)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6" descr="Calculate icon">
            <a:extLst>
              <a:ext uri="{FF2B5EF4-FFF2-40B4-BE49-F238E27FC236}">
                <a16:creationId xmlns:a16="http://schemas.microsoft.com/office/drawing/2014/main" id="{A0B6B13B-1954-A73B-4415-6CBB229C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12" y="129546"/>
            <a:ext cx="687452" cy="68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7E701-58D3-7160-A690-D7AFC325263B}"/>
              </a:ext>
            </a:extLst>
          </p:cNvPr>
          <p:cNvSpPr txBox="1"/>
          <p:nvPr/>
        </p:nvSpPr>
        <p:spPr>
          <a:xfrm>
            <a:off x="707271" y="1765294"/>
            <a:ext cx="905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장르 별 게임의 성공 확률 구하기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22FAD-8C1B-4773-9092-43CBFD67AD49}"/>
              </a:ext>
            </a:extLst>
          </p:cNvPr>
          <p:cNvSpPr txBox="1"/>
          <p:nvPr/>
        </p:nvSpPr>
        <p:spPr>
          <a:xfrm>
            <a:off x="1050171" y="2239442"/>
            <a:ext cx="10522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=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각 장르의 최근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년간 인기있는 게임에 든 개수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/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최근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년간 출시된 게임 개수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A494A-62C1-A98C-4C33-9573DFA7A7F0}"/>
              </a:ext>
            </a:extLst>
          </p:cNvPr>
          <p:cNvSpPr txBox="1"/>
          <p:nvPr/>
        </p:nvSpPr>
        <p:spPr>
          <a:xfrm>
            <a:off x="1741268" y="3013659"/>
            <a:ext cx="3302220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: 49.45%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Sports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: 37.37%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: 16.55%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Role-Playing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14.13%</a:t>
            </a:r>
          </a:p>
        </p:txBody>
      </p:sp>
      <p:sp>
        <p:nvSpPr>
          <p:cNvPr id="21" name="오른쪽 화살표 44">
            <a:extLst>
              <a:ext uri="{FF2B5EF4-FFF2-40B4-BE49-F238E27FC236}">
                <a16:creationId xmlns:a16="http://schemas.microsoft.com/office/drawing/2014/main" id="{AAFF4C6D-0CF6-BA9A-91F7-FD232D404025}"/>
              </a:ext>
            </a:extLst>
          </p:cNvPr>
          <p:cNvSpPr/>
          <p:nvPr/>
        </p:nvSpPr>
        <p:spPr>
          <a:xfrm>
            <a:off x="1134365" y="3056167"/>
            <a:ext cx="606903" cy="451327"/>
          </a:xfrm>
          <a:prstGeom prst="rightArrow">
            <a:avLst>
              <a:gd name="adj1" fmla="val 4303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00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/>
      <p:bldP spid="7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84F58-68C4-98C4-2043-972952C7E600}"/>
              </a:ext>
            </a:extLst>
          </p:cNvPr>
          <p:cNvSpPr txBox="1"/>
          <p:nvPr/>
        </p:nvSpPr>
        <p:spPr>
          <a:xfrm>
            <a:off x="396198" y="146005"/>
            <a:ext cx="256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5. Decision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7A125-07CD-98A6-66D3-3B7B234B9848}"/>
              </a:ext>
            </a:extLst>
          </p:cNvPr>
          <p:cNvSpPr txBox="1"/>
          <p:nvPr/>
        </p:nvSpPr>
        <p:spPr>
          <a:xfrm>
            <a:off x="1906031" y="2610463"/>
            <a:ext cx="3302220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Shooter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장르</a:t>
            </a:r>
            <a:endParaRPr lang="en-US" altLang="ko-KR" sz="2000" dirty="0">
              <a:solidFill>
                <a:srgbClr val="595959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8" descr="Innovation icon">
            <a:extLst>
              <a:ext uri="{FF2B5EF4-FFF2-40B4-BE49-F238E27FC236}">
                <a16:creationId xmlns:a16="http://schemas.microsoft.com/office/drawing/2014/main" id="{550D75DE-BE60-E066-1CDC-D2D72DA1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193097"/>
            <a:ext cx="599628" cy="59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895185-5C2F-8FAB-EF97-1C458DD9D21C}"/>
              </a:ext>
            </a:extLst>
          </p:cNvPr>
          <p:cNvSpPr txBox="1"/>
          <p:nvPr/>
        </p:nvSpPr>
        <p:spPr>
          <a:xfrm>
            <a:off x="707271" y="1091091"/>
            <a:ext cx="905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If )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회사 규모가 작다면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8A69A-3502-D95D-5DD5-FD592C13D884}"/>
              </a:ext>
            </a:extLst>
          </p:cNvPr>
          <p:cNvSpPr txBox="1"/>
          <p:nvPr/>
        </p:nvSpPr>
        <p:spPr>
          <a:xfrm>
            <a:off x="1041748" y="1565403"/>
            <a:ext cx="7359302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안전하게 성공할 확률이 높은 게임으로 결정</a:t>
            </a:r>
            <a:endParaRPr lang="en-US" altLang="ko-KR" sz="2000" dirty="0">
              <a:solidFill>
                <a:srgbClr val="595959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오른쪽 화살표 44">
            <a:extLst>
              <a:ext uri="{FF2B5EF4-FFF2-40B4-BE49-F238E27FC236}">
                <a16:creationId xmlns:a16="http://schemas.microsoft.com/office/drawing/2014/main" id="{31EFF20C-FECA-09FA-8F0F-C1CEF11CC8C9}"/>
              </a:ext>
            </a:extLst>
          </p:cNvPr>
          <p:cNvSpPr/>
          <p:nvPr/>
        </p:nvSpPr>
        <p:spPr>
          <a:xfrm>
            <a:off x="1227689" y="2652839"/>
            <a:ext cx="606903" cy="451327"/>
          </a:xfrm>
          <a:prstGeom prst="rightArrow">
            <a:avLst>
              <a:gd name="adj1" fmla="val 4303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2FEBF-7BED-7D96-F8A7-F3711CBEC017}"/>
              </a:ext>
            </a:extLst>
          </p:cNvPr>
          <p:cNvSpPr txBox="1"/>
          <p:nvPr/>
        </p:nvSpPr>
        <p:spPr>
          <a:xfrm>
            <a:off x="1041748" y="2087933"/>
            <a:ext cx="7530752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ko-KR" altLang="en-US" sz="2000" dirty="0" err="1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레드오션인</a:t>
            </a:r>
            <a:r>
              <a:rPr lang="ko-KR" altLang="en-US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ko-KR" altLang="en-US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 장르보다 블루오션인 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Shooter </a:t>
            </a:r>
            <a:r>
              <a:rPr lang="ko-KR" altLang="en-US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장르로 선택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E0DCEB-3D24-FE6A-026B-37A62D3C8337}"/>
              </a:ext>
            </a:extLst>
          </p:cNvPr>
          <p:cNvSpPr txBox="1"/>
          <p:nvPr/>
        </p:nvSpPr>
        <p:spPr>
          <a:xfrm>
            <a:off x="1906031" y="4750676"/>
            <a:ext cx="3302220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Action</a:t>
            </a:r>
            <a:r>
              <a:rPr lang="en-US" altLang="ko-KR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장르</a:t>
            </a:r>
            <a:endParaRPr lang="en-US" altLang="ko-KR" sz="2000" dirty="0">
              <a:solidFill>
                <a:srgbClr val="595959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EF34B-5B18-BDC2-F126-F2FF27DF785D}"/>
              </a:ext>
            </a:extLst>
          </p:cNvPr>
          <p:cNvSpPr txBox="1"/>
          <p:nvPr/>
        </p:nvSpPr>
        <p:spPr>
          <a:xfrm>
            <a:off x="707271" y="3753834"/>
            <a:ext cx="905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If )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회사 규모가 크다면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3D0FE4-70A2-747C-D72E-5F294F47A94D}"/>
              </a:ext>
            </a:extLst>
          </p:cNvPr>
          <p:cNvSpPr txBox="1"/>
          <p:nvPr/>
        </p:nvSpPr>
        <p:spPr>
          <a:xfrm>
            <a:off x="1041748" y="4228146"/>
            <a:ext cx="7359302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rgbClr val="595959"/>
                </a:solidFill>
                <a:latin typeface="+mj-lt"/>
                <a:cs typeface="Arial" panose="020B0604020202020204" pitchFamily="34" charset="0"/>
              </a:rPr>
              <a:t>유행성도 높고 판매량도 높은 게임으로 결정</a:t>
            </a:r>
            <a:endParaRPr lang="en-US" altLang="ko-KR" sz="2000" dirty="0">
              <a:solidFill>
                <a:srgbClr val="595959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오른쪽 화살표 44">
            <a:extLst>
              <a:ext uri="{FF2B5EF4-FFF2-40B4-BE49-F238E27FC236}">
                <a16:creationId xmlns:a16="http://schemas.microsoft.com/office/drawing/2014/main" id="{F7D7B7E2-CCE9-0C00-465D-5951CE5D401C}"/>
              </a:ext>
            </a:extLst>
          </p:cNvPr>
          <p:cNvSpPr/>
          <p:nvPr/>
        </p:nvSpPr>
        <p:spPr>
          <a:xfrm>
            <a:off x="1227689" y="4793052"/>
            <a:ext cx="606903" cy="451327"/>
          </a:xfrm>
          <a:prstGeom prst="rightArrow">
            <a:avLst>
              <a:gd name="adj1" fmla="val 4303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 descr="Shooter icon">
            <a:extLst>
              <a:ext uri="{FF2B5EF4-FFF2-40B4-BE49-F238E27FC236}">
                <a16:creationId xmlns:a16="http://schemas.microsoft.com/office/drawing/2014/main" id="{10C574B8-7842-77D3-37C9-2938BCBD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1163113"/>
            <a:ext cx="2068191" cy="20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Action icon">
            <a:extLst>
              <a:ext uri="{FF2B5EF4-FFF2-40B4-BE49-F238E27FC236}">
                <a16:creationId xmlns:a16="http://schemas.microsoft.com/office/drawing/2014/main" id="{A2D8B3B5-9C8B-C7D6-BA8B-7A983FF60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88" y="3915396"/>
            <a:ext cx="1316953" cy="131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3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0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04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0" grpId="0"/>
      <p:bldP spid="11" grpId="0" animBg="1"/>
      <p:bldP spid="17" grpId="0"/>
      <p:bldP spid="18" grpId="0"/>
      <p:bldP spid="21" grpId="0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62B72-4862-2C34-1AD8-4DF38A21D20C}"/>
              </a:ext>
            </a:extLst>
          </p:cNvPr>
          <p:cNvSpPr txBox="1"/>
          <p:nvPr/>
        </p:nvSpPr>
        <p:spPr>
          <a:xfrm>
            <a:off x="4082373" y="3002279"/>
            <a:ext cx="256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200067-7135-5FC2-3977-7BB33DBD3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2907299"/>
            <a:ext cx="836289" cy="836289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B7F2392-110D-5274-7135-6ED5343D425D}"/>
              </a:ext>
            </a:extLst>
          </p:cNvPr>
          <p:cNvSpPr/>
          <p:nvPr/>
        </p:nvSpPr>
        <p:spPr>
          <a:xfrm rot="5400000">
            <a:off x="-71844" y="71846"/>
            <a:ext cx="3069771" cy="2926080"/>
          </a:xfrm>
          <a:prstGeom prst="triangle">
            <a:avLst>
              <a:gd name="adj" fmla="val 0"/>
            </a:avLst>
          </a:prstGeom>
          <a:solidFill>
            <a:srgbClr val="C5F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F64930B-9EA3-7DC8-51A4-A5D89C82307A}"/>
              </a:ext>
            </a:extLst>
          </p:cNvPr>
          <p:cNvSpPr/>
          <p:nvPr/>
        </p:nvSpPr>
        <p:spPr>
          <a:xfrm>
            <a:off x="1" y="3850106"/>
            <a:ext cx="3069771" cy="3007895"/>
          </a:xfrm>
          <a:prstGeom prst="triangle">
            <a:avLst>
              <a:gd name="adj" fmla="val 0"/>
            </a:avLst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7A125EE-17A9-3B0D-EE16-2515B60084FA}"/>
              </a:ext>
            </a:extLst>
          </p:cNvPr>
          <p:cNvSpPr/>
          <p:nvPr/>
        </p:nvSpPr>
        <p:spPr>
          <a:xfrm rot="16200000" flipH="1">
            <a:off x="9194075" y="71847"/>
            <a:ext cx="3069771" cy="2926080"/>
          </a:xfrm>
          <a:prstGeom prst="triangle">
            <a:avLst>
              <a:gd name="adj" fmla="val 0"/>
            </a:avLst>
          </a:prstGeom>
          <a:solidFill>
            <a:srgbClr val="888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B1DF11D-5F72-31B0-C6FF-07B373BE08CF}"/>
              </a:ext>
            </a:extLst>
          </p:cNvPr>
          <p:cNvSpPr/>
          <p:nvPr/>
        </p:nvSpPr>
        <p:spPr>
          <a:xfrm flipH="1">
            <a:off x="9122229" y="3850106"/>
            <a:ext cx="3069771" cy="3007895"/>
          </a:xfrm>
          <a:prstGeom prst="triangle">
            <a:avLst>
              <a:gd name="adj" fmla="val 0"/>
            </a:avLst>
          </a:prstGeom>
          <a:solidFill>
            <a:srgbClr val="F88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893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F21A-37F5-D0D8-007B-9EFB516DD39C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1. EDA</a:t>
            </a:r>
          </a:p>
        </p:txBody>
      </p:sp>
      <p:pic>
        <p:nvPicPr>
          <p:cNvPr id="3" name="Picture 8" descr="Recycle Bin icon">
            <a:extLst>
              <a:ext uri="{FF2B5EF4-FFF2-40B4-BE49-F238E27FC236}">
                <a16:creationId xmlns:a16="http://schemas.microsoft.com/office/drawing/2014/main" id="{2DD3EBDE-3055-8069-A6EB-850E401FA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73" y="195389"/>
            <a:ext cx="482645" cy="48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0B47A7-1FC5-0B01-6DB0-B7A2E9EFACC1}"/>
              </a:ext>
            </a:extLst>
          </p:cNvPr>
          <p:cNvSpPr txBox="1"/>
          <p:nvPr/>
        </p:nvSpPr>
        <p:spPr>
          <a:xfrm>
            <a:off x="707272" y="984205"/>
            <a:ext cx="361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0.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원본데이터 저장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7C4C3-B99E-3F6B-6CF6-35A68064E7ED}"/>
              </a:ext>
            </a:extLst>
          </p:cNvPr>
          <p:cNvSpPr txBox="1"/>
          <p:nvPr/>
        </p:nvSpPr>
        <p:spPr>
          <a:xfrm>
            <a:off x="707271" y="1576184"/>
            <a:ext cx="629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필요 없는 열 제거 →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[Unnamed: 0], [Platform]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A1784-9C40-FA1F-CC64-F8373696DE2C}"/>
              </a:ext>
            </a:extLst>
          </p:cNvPr>
          <p:cNvSpPr txBox="1"/>
          <p:nvPr/>
        </p:nvSpPr>
        <p:spPr>
          <a:xfrm>
            <a:off x="707271" y="2168163"/>
            <a:ext cx="629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중복데이터 제거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26C73-1B9D-14B4-6BC3-2FD476577791}"/>
              </a:ext>
            </a:extLst>
          </p:cNvPr>
          <p:cNvSpPr txBox="1"/>
          <p:nvPr/>
        </p:nvSpPr>
        <p:spPr>
          <a:xfrm>
            <a:off x="707271" y="2756665"/>
            <a:ext cx="629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결측치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제거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8197A-3C7C-B8BD-18DF-010A6DE7DE40}"/>
              </a:ext>
            </a:extLst>
          </p:cNvPr>
          <p:cNvSpPr txBox="1"/>
          <p:nvPr/>
        </p:nvSpPr>
        <p:spPr>
          <a:xfrm>
            <a:off x="707271" y="3344404"/>
            <a:ext cx="629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4.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출시 연도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column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978CD-4423-C99B-ECFD-03ECC356D14B}"/>
              </a:ext>
            </a:extLst>
          </p:cNvPr>
          <p:cNvSpPr txBox="1"/>
          <p:nvPr/>
        </p:nvSpPr>
        <p:spPr>
          <a:xfrm>
            <a:off x="862688" y="3877768"/>
            <a:ext cx="238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이상치 확인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A2E5B9-E9A3-D732-56F9-EA4AF575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84" y="3932143"/>
            <a:ext cx="1023938" cy="2815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82D063-D2AC-E62F-4CDD-83D8832E0E00}"/>
              </a:ext>
            </a:extLst>
          </p:cNvPr>
          <p:cNvSpPr txBox="1"/>
          <p:nvPr/>
        </p:nvSpPr>
        <p:spPr>
          <a:xfrm>
            <a:off x="4857432" y="4837515"/>
            <a:ext cx="392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연도가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1000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이하인 데이터 제거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오른쪽 화살표 44">
            <a:extLst>
              <a:ext uri="{FF2B5EF4-FFF2-40B4-BE49-F238E27FC236}">
                <a16:creationId xmlns:a16="http://schemas.microsoft.com/office/drawing/2014/main" id="{2FAAFF2D-964E-8941-5AAA-A40A382C3F0F}"/>
              </a:ext>
            </a:extLst>
          </p:cNvPr>
          <p:cNvSpPr/>
          <p:nvPr/>
        </p:nvSpPr>
        <p:spPr>
          <a:xfrm>
            <a:off x="4088551" y="4800586"/>
            <a:ext cx="606903" cy="451327"/>
          </a:xfrm>
          <a:prstGeom prst="rightArrow">
            <a:avLst>
              <a:gd name="adj1" fmla="val 4303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03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8" grpId="0"/>
      <p:bldP spid="18" grpId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F21A-37F5-D0D8-007B-9EFB516DD39C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1. EDA</a:t>
            </a:r>
          </a:p>
        </p:txBody>
      </p:sp>
      <p:pic>
        <p:nvPicPr>
          <p:cNvPr id="3" name="Picture 8" descr="Recycle Bin icon">
            <a:extLst>
              <a:ext uri="{FF2B5EF4-FFF2-40B4-BE49-F238E27FC236}">
                <a16:creationId xmlns:a16="http://schemas.microsoft.com/office/drawing/2014/main" id="{2DD3EBDE-3055-8069-A6EB-850E401FA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73" y="195389"/>
            <a:ext cx="482645" cy="48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0B47A7-1FC5-0B01-6DB0-B7A2E9EFACC1}"/>
              </a:ext>
            </a:extLst>
          </p:cNvPr>
          <p:cNvSpPr txBox="1"/>
          <p:nvPr/>
        </p:nvSpPr>
        <p:spPr>
          <a:xfrm>
            <a:off x="707272" y="984205"/>
            <a:ext cx="765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5.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출고량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column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8F292-1E25-6F5C-E45F-FDAE5F852E17}"/>
              </a:ext>
            </a:extLst>
          </p:cNvPr>
          <p:cNvSpPr txBox="1"/>
          <p:nvPr/>
        </p:nvSpPr>
        <p:spPr>
          <a:xfrm>
            <a:off x="862688" y="1517569"/>
            <a:ext cx="280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오름차순으로 정렬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F474AD-1657-F308-0DBA-C9D14D21D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1991" r="-5471"/>
          <a:stretch/>
        </p:blipFill>
        <p:spPr>
          <a:xfrm>
            <a:off x="3422632" y="1576184"/>
            <a:ext cx="652998" cy="782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88E5AB-E230-4AE6-D1C8-59B2FDD32F2D}"/>
              </a:ext>
            </a:extLst>
          </p:cNvPr>
          <p:cNvSpPr txBox="1"/>
          <p:nvPr/>
        </p:nvSpPr>
        <p:spPr>
          <a:xfrm>
            <a:off x="5177375" y="1563736"/>
            <a:ext cx="591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기본 단위가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M(million)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이기 때문에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이 붙어있는 데이터는 정제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9A785A-26DA-8C0B-BFAC-3CD3F3947777}"/>
              </a:ext>
            </a:extLst>
          </p:cNvPr>
          <p:cNvSpPr txBox="1"/>
          <p:nvPr/>
        </p:nvSpPr>
        <p:spPr>
          <a:xfrm>
            <a:off x="707271" y="4661588"/>
            <a:ext cx="750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8.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플랫폼만 다른 게임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같은 게임으로 간주 → 수치 데이터 병합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61550-B573-0FC2-EE98-5BB55644BB43}"/>
              </a:ext>
            </a:extLst>
          </p:cNvPr>
          <p:cNvSpPr txBox="1"/>
          <p:nvPr/>
        </p:nvSpPr>
        <p:spPr>
          <a:xfrm>
            <a:off x="707272" y="2751398"/>
            <a:ext cx="361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6.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데이터타입 변환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FECFA6-7BEA-D7F0-81F2-F1E0F91A7EB3}"/>
              </a:ext>
            </a:extLst>
          </p:cNvPr>
          <p:cNvSpPr txBox="1"/>
          <p:nvPr/>
        </p:nvSpPr>
        <p:spPr>
          <a:xfrm>
            <a:off x="707271" y="3706493"/>
            <a:ext cx="7508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7.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총 출고량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column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추가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오른쪽 화살표 44">
            <a:extLst>
              <a:ext uri="{FF2B5EF4-FFF2-40B4-BE49-F238E27FC236}">
                <a16:creationId xmlns:a16="http://schemas.microsoft.com/office/drawing/2014/main" id="{2E622E6B-225B-A538-03D6-DA484A76AB32}"/>
              </a:ext>
            </a:extLst>
          </p:cNvPr>
          <p:cNvSpPr/>
          <p:nvPr/>
        </p:nvSpPr>
        <p:spPr>
          <a:xfrm>
            <a:off x="4320564" y="1692015"/>
            <a:ext cx="606903" cy="451327"/>
          </a:xfrm>
          <a:prstGeom prst="rightArrow">
            <a:avLst>
              <a:gd name="adj1" fmla="val 4303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23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F21A-37F5-D0D8-007B-9EFB516DD39C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2.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B47A7-1FC5-0B01-6DB0-B7A2E9EFACC1}"/>
              </a:ext>
            </a:extLst>
          </p:cNvPr>
          <p:cNvSpPr txBox="1"/>
          <p:nvPr/>
        </p:nvSpPr>
        <p:spPr>
          <a:xfrm>
            <a:off x="707272" y="984205"/>
            <a:ext cx="361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지역에 따른 장르 선호도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2" descr="Combo Chart icon">
            <a:extLst>
              <a:ext uri="{FF2B5EF4-FFF2-40B4-BE49-F238E27FC236}">
                <a16:creationId xmlns:a16="http://schemas.microsoft.com/office/drawing/2014/main" id="{86C2A080-37CF-7524-8FAE-EEE87DDF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89" y="110027"/>
            <a:ext cx="678327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885A2-1DDA-6446-DD48-184243600E2D}"/>
              </a:ext>
            </a:extLst>
          </p:cNvPr>
          <p:cNvSpPr txBox="1"/>
          <p:nvPr/>
        </p:nvSpPr>
        <p:spPr>
          <a:xfrm>
            <a:off x="862688" y="1517569"/>
            <a:ext cx="280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NA 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북미지역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75FEAF-1324-276B-EE1B-2BFACF3D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79" y="2050933"/>
            <a:ext cx="5522022" cy="46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F00EF-F77D-7C2B-1402-BC716A06CF07}"/>
              </a:ext>
            </a:extLst>
          </p:cNvPr>
          <p:cNvSpPr txBox="1"/>
          <p:nvPr/>
        </p:nvSpPr>
        <p:spPr>
          <a:xfrm>
            <a:off x="7958689" y="3463666"/>
            <a:ext cx="3505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Platform, Shooter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장르 선호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오른쪽 화살표 44">
            <a:extLst>
              <a:ext uri="{FF2B5EF4-FFF2-40B4-BE49-F238E27FC236}">
                <a16:creationId xmlns:a16="http://schemas.microsoft.com/office/drawing/2014/main" id="{AC05CC9F-9CB2-B232-3921-BA3384072214}"/>
              </a:ext>
            </a:extLst>
          </p:cNvPr>
          <p:cNvSpPr/>
          <p:nvPr/>
        </p:nvSpPr>
        <p:spPr>
          <a:xfrm>
            <a:off x="7151612" y="3438057"/>
            <a:ext cx="606903" cy="451327"/>
          </a:xfrm>
          <a:prstGeom prst="rightArrow">
            <a:avLst>
              <a:gd name="adj1" fmla="val 4303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38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8" grpId="0"/>
      <p:bldP spid="8" grpId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F21A-37F5-D0D8-007B-9EFB516DD39C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2.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B47A7-1FC5-0B01-6DB0-B7A2E9EFACC1}"/>
              </a:ext>
            </a:extLst>
          </p:cNvPr>
          <p:cNvSpPr txBox="1"/>
          <p:nvPr/>
        </p:nvSpPr>
        <p:spPr>
          <a:xfrm>
            <a:off x="707272" y="984205"/>
            <a:ext cx="361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지역에 따른 장르 선호도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2" descr="Combo Chart icon">
            <a:extLst>
              <a:ext uri="{FF2B5EF4-FFF2-40B4-BE49-F238E27FC236}">
                <a16:creationId xmlns:a16="http://schemas.microsoft.com/office/drawing/2014/main" id="{86C2A080-37CF-7524-8FAE-EEE87DDF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89" y="110027"/>
            <a:ext cx="678327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885A2-1DDA-6446-DD48-184243600E2D}"/>
              </a:ext>
            </a:extLst>
          </p:cNvPr>
          <p:cNvSpPr txBox="1"/>
          <p:nvPr/>
        </p:nvSpPr>
        <p:spPr>
          <a:xfrm>
            <a:off x="862688" y="1517569"/>
            <a:ext cx="280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EU 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유럽지역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F00EF-F77D-7C2B-1402-BC716A06CF07}"/>
              </a:ext>
            </a:extLst>
          </p:cNvPr>
          <p:cNvSpPr txBox="1"/>
          <p:nvPr/>
        </p:nvSpPr>
        <p:spPr>
          <a:xfrm>
            <a:off x="7958689" y="3463666"/>
            <a:ext cx="3505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Shooter, Platform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장르 선호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4E0FA64-874E-4E5D-E509-62FD4990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96" y="2096538"/>
            <a:ext cx="5556187" cy="46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44">
            <a:extLst>
              <a:ext uri="{FF2B5EF4-FFF2-40B4-BE49-F238E27FC236}">
                <a16:creationId xmlns:a16="http://schemas.microsoft.com/office/drawing/2014/main" id="{4C1A4D81-FD7E-46BF-90B3-8294BE859F30}"/>
              </a:ext>
            </a:extLst>
          </p:cNvPr>
          <p:cNvSpPr/>
          <p:nvPr/>
        </p:nvSpPr>
        <p:spPr>
          <a:xfrm>
            <a:off x="7151612" y="3438057"/>
            <a:ext cx="606903" cy="451327"/>
          </a:xfrm>
          <a:prstGeom prst="rightArrow">
            <a:avLst>
              <a:gd name="adj1" fmla="val 4303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5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F21A-37F5-D0D8-007B-9EFB516DD39C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2.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B47A7-1FC5-0B01-6DB0-B7A2E9EFACC1}"/>
              </a:ext>
            </a:extLst>
          </p:cNvPr>
          <p:cNvSpPr txBox="1"/>
          <p:nvPr/>
        </p:nvSpPr>
        <p:spPr>
          <a:xfrm>
            <a:off x="707272" y="984205"/>
            <a:ext cx="361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지역에 따른 장르 선호도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2" descr="Combo Chart icon">
            <a:extLst>
              <a:ext uri="{FF2B5EF4-FFF2-40B4-BE49-F238E27FC236}">
                <a16:creationId xmlns:a16="http://schemas.microsoft.com/office/drawing/2014/main" id="{86C2A080-37CF-7524-8FAE-EEE87DDF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89" y="110027"/>
            <a:ext cx="678327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885A2-1DDA-6446-DD48-184243600E2D}"/>
              </a:ext>
            </a:extLst>
          </p:cNvPr>
          <p:cNvSpPr txBox="1"/>
          <p:nvPr/>
        </p:nvSpPr>
        <p:spPr>
          <a:xfrm>
            <a:off x="862688" y="1517569"/>
            <a:ext cx="280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JP 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일본지역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F00EF-F77D-7C2B-1402-BC716A06CF07}"/>
              </a:ext>
            </a:extLst>
          </p:cNvPr>
          <p:cNvSpPr txBox="1"/>
          <p:nvPr/>
        </p:nvSpPr>
        <p:spPr>
          <a:xfrm>
            <a:off x="7958689" y="3463666"/>
            <a:ext cx="412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Role-Playing, Platform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장르 선호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C38683C-9515-7D95-F335-7DA9ECCB8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14" y="2025720"/>
            <a:ext cx="5684751" cy="472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44">
            <a:extLst>
              <a:ext uri="{FF2B5EF4-FFF2-40B4-BE49-F238E27FC236}">
                <a16:creationId xmlns:a16="http://schemas.microsoft.com/office/drawing/2014/main" id="{371B96D0-F1BD-2854-11DA-3537B7AA7BF4}"/>
              </a:ext>
            </a:extLst>
          </p:cNvPr>
          <p:cNvSpPr/>
          <p:nvPr/>
        </p:nvSpPr>
        <p:spPr>
          <a:xfrm>
            <a:off x="7151612" y="3438057"/>
            <a:ext cx="606903" cy="451327"/>
          </a:xfrm>
          <a:prstGeom prst="rightArrow">
            <a:avLst>
              <a:gd name="adj1" fmla="val 4303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5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F21A-37F5-D0D8-007B-9EFB516DD39C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2.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B47A7-1FC5-0B01-6DB0-B7A2E9EFACC1}"/>
              </a:ext>
            </a:extLst>
          </p:cNvPr>
          <p:cNvSpPr txBox="1"/>
          <p:nvPr/>
        </p:nvSpPr>
        <p:spPr>
          <a:xfrm>
            <a:off x="707272" y="984205"/>
            <a:ext cx="361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지역에 따른 장르 선호도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2" descr="Combo Chart icon">
            <a:extLst>
              <a:ext uri="{FF2B5EF4-FFF2-40B4-BE49-F238E27FC236}">
                <a16:creationId xmlns:a16="http://schemas.microsoft.com/office/drawing/2014/main" id="{86C2A080-37CF-7524-8FAE-EEE87DDF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89" y="110027"/>
            <a:ext cx="678327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885A2-1DDA-6446-DD48-184243600E2D}"/>
              </a:ext>
            </a:extLst>
          </p:cNvPr>
          <p:cNvSpPr txBox="1"/>
          <p:nvPr/>
        </p:nvSpPr>
        <p:spPr>
          <a:xfrm>
            <a:off x="862688" y="1517569"/>
            <a:ext cx="280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- Other 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기타지역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F00EF-F77D-7C2B-1402-BC716A06CF07}"/>
              </a:ext>
            </a:extLst>
          </p:cNvPr>
          <p:cNvSpPr txBox="1"/>
          <p:nvPr/>
        </p:nvSpPr>
        <p:spPr>
          <a:xfrm>
            <a:off x="7958689" y="3463666"/>
            <a:ext cx="412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Shooter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장르 선호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67D8584-DFFF-C733-26CB-12F49261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22" y="2050933"/>
            <a:ext cx="5598136" cy="46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44">
            <a:extLst>
              <a:ext uri="{FF2B5EF4-FFF2-40B4-BE49-F238E27FC236}">
                <a16:creationId xmlns:a16="http://schemas.microsoft.com/office/drawing/2014/main" id="{DD45FC05-5CFC-D633-366D-33BA9D167B90}"/>
              </a:ext>
            </a:extLst>
          </p:cNvPr>
          <p:cNvSpPr/>
          <p:nvPr/>
        </p:nvSpPr>
        <p:spPr>
          <a:xfrm>
            <a:off x="7151612" y="3438057"/>
            <a:ext cx="606903" cy="451327"/>
          </a:xfrm>
          <a:prstGeom prst="rightArrow">
            <a:avLst>
              <a:gd name="adj1" fmla="val 4303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DF21A-37F5-D0D8-007B-9EFB516DD39C}"/>
              </a:ext>
            </a:extLst>
          </p:cNvPr>
          <p:cNvSpPr txBox="1"/>
          <p:nvPr/>
        </p:nvSpPr>
        <p:spPr>
          <a:xfrm>
            <a:off x="396198" y="146005"/>
            <a:ext cx="361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2.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B47A7-1FC5-0B01-6DB0-B7A2E9EFACC1}"/>
              </a:ext>
            </a:extLst>
          </p:cNvPr>
          <p:cNvSpPr txBox="1"/>
          <p:nvPr/>
        </p:nvSpPr>
        <p:spPr>
          <a:xfrm>
            <a:off x="707272" y="984205"/>
            <a:ext cx="3613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지역에 따른 장르 선호도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2" descr="Combo Chart icon">
            <a:extLst>
              <a:ext uri="{FF2B5EF4-FFF2-40B4-BE49-F238E27FC236}">
                <a16:creationId xmlns:a16="http://schemas.microsoft.com/office/drawing/2014/main" id="{86C2A080-37CF-7524-8FAE-EEE87DDF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89" y="110027"/>
            <a:ext cx="678327" cy="6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CDD63BE5-72EC-F669-38AF-9E61FFA8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0" y="1576184"/>
            <a:ext cx="11779080" cy="478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39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1014</Words>
  <Application>Microsoft Office PowerPoint</Application>
  <PresentationFormat>와이드스크린</PresentationFormat>
  <Paragraphs>167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정지현</dc:creator>
  <cp:lastModifiedBy>정지현</cp:lastModifiedBy>
  <cp:revision>1</cp:revision>
  <dcterms:created xsi:type="dcterms:W3CDTF">2023-03-13T14:36:00Z</dcterms:created>
  <dcterms:modified xsi:type="dcterms:W3CDTF">2023-03-13T14:39:04Z</dcterms:modified>
</cp:coreProperties>
</file>