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2273" userDrawn="1">
          <p15:clr>
            <a:srgbClr val="A4A3A4"/>
          </p15:clr>
        </p15:guide>
        <p15:guide id="7" orient="horz" pos="4110" userDrawn="1">
          <p15:clr>
            <a:srgbClr val="A4A3A4"/>
          </p15:clr>
        </p15:guide>
        <p15:guide id="8" orient="horz" pos="459" userDrawn="1">
          <p15:clr>
            <a:srgbClr val="A4A3A4"/>
          </p15:clr>
        </p15:guide>
        <p15:guide id="10" orient="horz" pos="550" userDrawn="1">
          <p15:clr>
            <a:srgbClr val="A4A3A4"/>
          </p15:clr>
        </p15:guide>
        <p15:guide id="11" orient="horz" pos="368" userDrawn="1">
          <p15:clr>
            <a:srgbClr val="A4A3A4"/>
          </p15:clr>
        </p15:guide>
        <p15:guide id="12" pos="453" userDrawn="1">
          <p15:clr>
            <a:srgbClr val="A4A3A4"/>
          </p15:clr>
        </p15:guide>
        <p15:guide id="13" orient="horz" pos="1117" userDrawn="1">
          <p15:clr>
            <a:srgbClr val="A4A3A4"/>
          </p15:clr>
        </p15:guide>
        <p15:guide id="14" orient="horz" pos="3385" userDrawn="1">
          <p15:clr>
            <a:srgbClr val="A4A3A4"/>
          </p15:clr>
        </p15:guide>
        <p15:guide id="15" pos="2971" userDrawn="1">
          <p15:clr>
            <a:srgbClr val="A4A3A4"/>
          </p15:clr>
        </p15:guide>
        <p15:guide id="16" pos="3061" userDrawn="1">
          <p15:clr>
            <a:srgbClr val="A4A3A4"/>
          </p15:clr>
        </p15:guide>
        <p15:guide id="17" orient="horz" pos="6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DAC"/>
    <a:srgbClr val="087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/>
    <p:restoredTop sz="92247"/>
  </p:normalViewPr>
  <p:slideViewPr>
    <p:cSldViewPr snapToGrid="0" snapToObjects="1">
      <p:cViewPr>
        <p:scale>
          <a:sx n="160" d="100"/>
          <a:sy n="160" d="100"/>
        </p:scale>
        <p:origin x="808" y="144"/>
      </p:cViewPr>
      <p:guideLst>
        <p:guide orient="horz" pos="210"/>
        <p:guide pos="2880"/>
        <p:guide pos="226"/>
        <p:guide pos="5534"/>
        <p:guide orient="horz" pos="2273"/>
        <p:guide orient="horz" pos="4110"/>
        <p:guide orient="horz" pos="459"/>
        <p:guide orient="horz" pos="550"/>
        <p:guide orient="horz" pos="368"/>
        <p:guide pos="453"/>
        <p:guide orient="horz" pos="1117"/>
        <p:guide orient="horz" pos="3385"/>
        <p:guide pos="2971"/>
        <p:guide pos="3061"/>
        <p:guide orient="horz" pos="6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540A3-5AC1-3F46-B523-7946AC4D5989}" type="datetimeFigureOut">
              <a:rPr lang="en-AT" smtClean="0"/>
              <a:t>08.05.25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C2D6-03E7-D14D-979D-C660970519C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985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8049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9B71-57EE-A6F1-5207-D2C273A22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8BC4C-2924-DB53-0AD5-23CF31EFC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F73EB-6683-0783-3AC4-1C7F32CAA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effectLst/>
                <a:latin typeface="Aptos" panose="020B0004020202020204" pitchFamily="34" charset="0"/>
              </a:rPr>
              <a:t>For each task, describe your results as well as key choices that you made and/or </a:t>
            </a:r>
            <a:r>
              <a:rPr lang="en-GB" sz="1200" dirty="0" err="1">
                <a:effectLst/>
                <a:latin typeface="Aptos" panose="020B0004020202020204" pitchFamily="34" charset="0"/>
              </a:rPr>
              <a:t>diOiculties</a:t>
            </a:r>
            <a:r>
              <a:rPr lang="en-GB" sz="1200" dirty="0">
                <a:effectLst/>
                <a:latin typeface="Aptos" panose="020B0004020202020204" pitchFamily="34" charset="0"/>
              </a:rPr>
              <a:t> that you encountered. Use a combination of visualizations and bullet points. </a:t>
            </a:r>
            <a:endParaRPr lang="en-GB" sz="1200" dirty="0">
              <a:effectLst/>
              <a:latin typeface="Symbol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i="1" dirty="0">
                <a:effectLst/>
                <a:latin typeface="Aptos" panose="020B0004020202020204" pitchFamily="34" charset="0"/>
              </a:rPr>
              <a:t>Reflection slide</a:t>
            </a:r>
            <a:r>
              <a:rPr lang="en-GB" sz="1200" b="1" dirty="0">
                <a:effectLst/>
                <a:latin typeface="Aptos" panose="020B0004020202020204" pitchFamily="34" charset="0"/>
              </a:rPr>
              <a:t>: </a:t>
            </a:r>
            <a:r>
              <a:rPr lang="en-GB" sz="1200" dirty="0">
                <a:effectLst/>
                <a:latin typeface="Aptos" panose="020B0004020202020204" pitchFamily="34" charset="0"/>
              </a:rPr>
              <a:t>At the end of your slide deck, include a slide in which you reflect on your solution: How good is it? What else could be done (given more time/data/technology)?</a:t>
            </a:r>
            <a:br>
              <a:rPr lang="en-GB" sz="1200" dirty="0">
                <a:effectLst/>
                <a:latin typeface="Aptos" panose="020B0004020202020204" pitchFamily="34" charset="0"/>
              </a:rPr>
            </a:br>
            <a:r>
              <a:rPr lang="en-GB" sz="1200" i="1" dirty="0">
                <a:effectLst/>
                <a:latin typeface="Aptos" panose="020B0004020202020204" pitchFamily="34" charset="0"/>
              </a:rPr>
              <a:t>Work distribution slide: </a:t>
            </a:r>
            <a:r>
              <a:rPr lang="en-GB" sz="1200" dirty="0">
                <a:effectLst/>
                <a:latin typeface="Aptos" panose="020B0004020202020204" pitchFamily="34" charset="0"/>
              </a:rPr>
              <a:t>Finally, include a slide in which you briefly discuss the contributions of each group member to the assignment. </a:t>
            </a:r>
            <a:endParaRPr lang="en-GB" sz="1200" dirty="0">
              <a:effectLst/>
              <a:latin typeface="SymbolMT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0CC45-D185-C71D-38B1-77C2CED47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24158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6193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660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97FD-66A5-BAC5-5E4B-CF4B47ECC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78C1E-3E54-5163-58D6-665829A26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795E92-B01E-4A92-2D75-D6486429C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22C5F-D722-2E45-9571-18F7CE241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901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43AF8-6682-5595-5A36-B1993425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3D027E-8BC8-650F-8A8E-3895BCD18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858811-48AE-A94A-6E24-DBA205937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DA007-5EFB-7709-BBBF-1CB4596C6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2560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D99B9-E21F-2B5A-6468-AFCCF7AA9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A91FC-4968-EFB9-462D-91AC0212E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B30DE-42BF-4C32-39BA-5E8F2DD35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4E938-89D4-0C22-386B-8205F4A21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40490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0F24-AA82-6767-263C-9D42583E4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1E16E-876F-2030-DB60-E7773DAF5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53A5-125E-076A-FE40-50639309D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66B9-0C46-2DB0-1791-FB4956697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191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9FF7-A056-A73C-FF94-3A83E46F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E098B-DBF8-AE46-06F6-29AAA9489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449D5-E9AB-2CFF-A4EA-E5246CC8E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486C-6DDF-081B-A813-60A96CE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49925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E4D44-CCCE-5555-9AD3-2C1CFD491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8D0CA-79FC-2551-8B13-4464C29B4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C138B-D2C8-E133-B67C-3F7C0EB9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80F93-3317-2D06-DB88-D457FC2E86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0C2D6-03E7-D14D-979D-C660970519C5}" type="slidenum">
              <a:rPr lang="en-AT" smtClean="0"/>
              <a:t>9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848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4/25/25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4/25/25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1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/krzysztofjamroz/apartment-prices-in-poland/data?select=apartments_pl_2024_03.csv" TargetMode="External"/><Relationship Id="rId4" Type="http://schemas.openxmlformats.org/officeDocument/2006/relationships/hyperlink" Target="https://www.kaggle.com/datasets/corrieaar/apartment-rental-offers-in-germany?resource=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996" y="952152"/>
            <a:ext cx="9488011" cy="1470025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Project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Apartment Rental Data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90FF01-C3FB-FE4F-6E2B-8CD6F8F317C9}"/>
              </a:ext>
            </a:extLst>
          </p:cNvPr>
          <p:cNvGrpSpPr/>
          <p:nvPr/>
        </p:nvGrpSpPr>
        <p:grpSpPr>
          <a:xfrm>
            <a:off x="364837" y="2680318"/>
            <a:ext cx="7355608" cy="1004047"/>
            <a:chOff x="364837" y="2266591"/>
            <a:chExt cx="7355608" cy="1004047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6EEB591E-93E7-6F48-05A0-CCBAA90945F5}"/>
                </a:ext>
              </a:extLst>
            </p:cNvPr>
            <p:cNvSpPr txBox="1">
              <a:spLocks/>
            </p:cNvSpPr>
            <p:nvPr/>
          </p:nvSpPr>
          <p:spPr>
            <a:xfrm>
              <a:off x="373015" y="2266591"/>
              <a:ext cx="7347430" cy="10040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457189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10000"/>
                </a:lnSpc>
              </a:pP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16.05.2025</a:t>
              </a:r>
            </a:p>
            <a:p>
              <a:pPr algn="l">
                <a:lnSpc>
                  <a:spcPct val="110000"/>
                </a:lnSpc>
              </a:pP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Fallah Mohammad Mahdi, Muller Nicolai, Seibert Jakob, Seo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Jiyoung</a:t>
              </a:r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2C3D19-5806-FC56-363D-5A9FDAAB77D1}"/>
                </a:ext>
              </a:extLst>
            </p:cNvPr>
            <p:cNvSpPr/>
            <p:nvPr/>
          </p:nvSpPr>
          <p:spPr>
            <a:xfrm>
              <a:off x="364837" y="2555781"/>
              <a:ext cx="36000" cy="470878"/>
            </a:xfrm>
            <a:prstGeom prst="rect">
              <a:avLst/>
            </a:prstGeom>
            <a:solidFill>
              <a:srgbClr val="0F6DA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sz="2400"/>
            </a:p>
          </p:txBody>
        </p:sp>
      </p:grpSp>
      <p:pic>
        <p:nvPicPr>
          <p:cNvPr id="8" name="그림 14">
            <a:extLst>
              <a:ext uri="{FF2B5EF4-FFF2-40B4-BE49-F238E27FC236}">
                <a16:creationId xmlns:a16="http://schemas.microsoft.com/office/drawing/2014/main" id="{C9966553-D26A-923B-6F8C-693F7953D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58" r="14291" b="-1"/>
          <a:stretch/>
        </p:blipFill>
        <p:spPr>
          <a:xfrm>
            <a:off x="34540762" y="807597"/>
            <a:ext cx="7954701" cy="2876768"/>
          </a:xfrm>
          <a:prstGeom prst="rect">
            <a:avLst/>
          </a:prstGeom>
        </p:spPr>
      </p:pic>
      <p:pic>
        <p:nvPicPr>
          <p:cNvPr id="10" name="그림 14">
            <a:extLst>
              <a:ext uri="{FF2B5EF4-FFF2-40B4-BE49-F238E27FC236}">
                <a16:creationId xmlns:a16="http://schemas.microsoft.com/office/drawing/2014/main" id="{56D88FBA-D679-CB27-AA85-B64BB8DCA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958" r="14291" b="-1"/>
          <a:stretch/>
        </p:blipFill>
        <p:spPr>
          <a:xfrm>
            <a:off x="34693162" y="959997"/>
            <a:ext cx="7954701" cy="2876768"/>
          </a:xfrm>
          <a:prstGeom prst="rect">
            <a:avLst/>
          </a:prstGeom>
        </p:spPr>
      </p:pic>
      <p:pic>
        <p:nvPicPr>
          <p:cNvPr id="7" name="Picture 2" descr="Uni logo">
            <a:extLst>
              <a:ext uri="{FF2B5EF4-FFF2-40B4-BE49-F238E27FC236}">
                <a16:creationId xmlns:a16="http://schemas.microsoft.com/office/drawing/2014/main" id="{D41D041B-88AA-72DF-DD88-CC3461840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4" y="333375"/>
            <a:ext cx="1601301" cy="44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6DEEB47-6803-E425-DB57-B1CEEFF5402B}"/>
              </a:ext>
            </a:extLst>
          </p:cNvPr>
          <p:cNvGrpSpPr/>
          <p:nvPr/>
        </p:nvGrpSpPr>
        <p:grpSpPr>
          <a:xfrm>
            <a:off x="358593" y="3617785"/>
            <a:ext cx="8426632" cy="2925598"/>
            <a:chOff x="358593" y="3617785"/>
            <a:chExt cx="8426632" cy="2925598"/>
          </a:xfrm>
          <a:effectLst/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D20667-1813-78FA-4AEA-54F43F274D8F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5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38" b="13342"/>
            <a:stretch/>
          </p:blipFill>
          <p:spPr bwMode="auto">
            <a:xfrm>
              <a:off x="358594" y="3618779"/>
              <a:ext cx="8426631" cy="2924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EAEF4A-5585-8570-AEC2-109965E62B98}"/>
                </a:ext>
              </a:extLst>
            </p:cNvPr>
            <p:cNvSpPr/>
            <p:nvPr/>
          </p:nvSpPr>
          <p:spPr>
            <a:xfrm>
              <a:off x="358593" y="3618779"/>
              <a:ext cx="8426631" cy="2924604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2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AE42F4-2E05-E47E-3343-2B98FDCBFA24}"/>
                </a:ext>
              </a:extLst>
            </p:cNvPr>
            <p:cNvSpPr/>
            <p:nvPr/>
          </p:nvSpPr>
          <p:spPr>
            <a:xfrm>
              <a:off x="358775" y="3617785"/>
              <a:ext cx="8416628" cy="2924604"/>
            </a:xfrm>
            <a:prstGeom prst="rect">
              <a:avLst/>
            </a:prstGeom>
            <a:gradFill>
              <a:gsLst>
                <a:gs pos="1000">
                  <a:schemeClr val="tx1">
                    <a:lumMod val="95000"/>
                    <a:lumOff val="5000"/>
                    <a:alpha val="75000"/>
                  </a:schemeClr>
                </a:gs>
                <a:gs pos="100000">
                  <a:schemeClr val="bg1">
                    <a:lumMod val="85000"/>
                    <a:alpha val="3911"/>
                  </a:schemeClr>
                </a:gs>
                <a:gs pos="39000">
                  <a:schemeClr val="tx1">
                    <a:lumMod val="85000"/>
                    <a:lumOff val="15000"/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7830A-CDEF-3D35-1FD8-E97E3F52B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CF06-2F41-1C1C-3DBB-B76CAF15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" y="82410"/>
            <a:ext cx="8305975" cy="7543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07 Reflections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A24168-6CB1-D1C9-425E-8D7FCE6E5D60}"/>
              </a:ext>
            </a:extLst>
          </p:cNvPr>
          <p:cNvCxnSpPr>
            <a:cxnSpLocks/>
          </p:cNvCxnSpPr>
          <p:nvPr/>
        </p:nvCxnSpPr>
        <p:spPr>
          <a:xfrm>
            <a:off x="354333" y="728726"/>
            <a:ext cx="8425529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244C6E0-831F-80DE-1CEB-1BBCAA4151B2}"/>
              </a:ext>
            </a:extLst>
          </p:cNvPr>
          <p:cNvGrpSpPr/>
          <p:nvPr/>
        </p:nvGrpSpPr>
        <p:grpSpPr>
          <a:xfrm>
            <a:off x="366044" y="6411752"/>
            <a:ext cx="8419181" cy="331001"/>
            <a:chOff x="366044" y="6411752"/>
            <a:chExt cx="8419181" cy="3310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AC653E2-78B8-4327-E474-5BC530B0656B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3" y="6411752"/>
              <a:ext cx="8409512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Uni logo">
              <a:extLst>
                <a:ext uri="{FF2B5EF4-FFF2-40B4-BE49-F238E27FC236}">
                  <a16:creationId xmlns:a16="http://schemas.microsoft.com/office/drawing/2014/main" id="{4456ECF6-88FB-65BB-B2F3-CCA461281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44" y="6507914"/>
              <a:ext cx="846959" cy="23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532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9061-5210-39F6-1681-11DC8D39F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B940-FBF6-05E7-F06A-296B982C8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88" y="115247"/>
            <a:ext cx="3658039" cy="75435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60E8C-495D-9689-A35A-7F1CDB2F22EE}"/>
              </a:ext>
            </a:extLst>
          </p:cNvPr>
          <p:cNvSpPr txBox="1"/>
          <p:nvPr/>
        </p:nvSpPr>
        <p:spPr>
          <a:xfrm>
            <a:off x="369713" y="1141515"/>
            <a:ext cx="6280469" cy="4574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01 Data Selection</a:t>
            </a:r>
          </a:p>
          <a:p>
            <a:pPr>
              <a:lnSpc>
                <a:spcPct val="2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02 BI Justification and Focus</a:t>
            </a:r>
          </a:p>
          <a:p>
            <a:pPr algn="l">
              <a:lnSpc>
                <a:spcPct val="2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03 Data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04 Data Processing</a:t>
            </a:r>
          </a:p>
          <a:p>
            <a:pPr algn="l">
              <a:lnSpc>
                <a:spcPct val="2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05 Data Analytics</a:t>
            </a:r>
          </a:p>
          <a:p>
            <a:pPr>
              <a:lnSpc>
                <a:spcPct val="2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06 Key Insights &amp; Reflection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DC645B-6B31-6E13-5307-DF0F1894B5BF}"/>
              </a:ext>
            </a:extLst>
          </p:cNvPr>
          <p:cNvGrpSpPr/>
          <p:nvPr/>
        </p:nvGrpSpPr>
        <p:grpSpPr>
          <a:xfrm>
            <a:off x="366044" y="6411752"/>
            <a:ext cx="8419181" cy="331001"/>
            <a:chOff x="366044" y="6411752"/>
            <a:chExt cx="8419181" cy="33100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D87E9D-721F-B701-4F90-5BA715DAAEFA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3" y="6411752"/>
              <a:ext cx="8409512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2" descr="Uni logo">
              <a:extLst>
                <a:ext uri="{FF2B5EF4-FFF2-40B4-BE49-F238E27FC236}">
                  <a16:creationId xmlns:a16="http://schemas.microsoft.com/office/drawing/2014/main" id="{CC4EFF59-AFAF-74CA-E7BE-86E6185C9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44" y="6507914"/>
              <a:ext cx="846959" cy="23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710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D2F11-FB65-A88A-CD30-9FBCFFB5B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FE83-51D4-5EFC-3A69-D4745C647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" y="82410"/>
            <a:ext cx="8305975" cy="7543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01 Data Selection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B1CC99-7066-B9B9-2804-C8ECC190F4AD}"/>
              </a:ext>
            </a:extLst>
          </p:cNvPr>
          <p:cNvCxnSpPr>
            <a:cxnSpLocks/>
          </p:cNvCxnSpPr>
          <p:nvPr/>
        </p:nvCxnSpPr>
        <p:spPr>
          <a:xfrm>
            <a:off x="354333" y="728726"/>
            <a:ext cx="8425529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598E4A7-F1C5-800D-488E-5C374370776B}"/>
              </a:ext>
            </a:extLst>
          </p:cNvPr>
          <p:cNvGrpSpPr/>
          <p:nvPr/>
        </p:nvGrpSpPr>
        <p:grpSpPr>
          <a:xfrm>
            <a:off x="366044" y="6411752"/>
            <a:ext cx="8419181" cy="331001"/>
            <a:chOff x="366044" y="6411752"/>
            <a:chExt cx="8419181" cy="3310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DBBE66B-B68A-4AFF-88B9-AF6BFFECF733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3" y="6411752"/>
              <a:ext cx="8409512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Uni logo">
              <a:extLst>
                <a:ext uri="{FF2B5EF4-FFF2-40B4-BE49-F238E27FC236}">
                  <a16:creationId xmlns:a16="http://schemas.microsoft.com/office/drawing/2014/main" id="{0842C968-7397-B5D3-783C-B1592CD7C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44" y="6507914"/>
              <a:ext cx="846959" cy="23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D471EE8-03C2-B802-1C9F-AF485E16E12F}"/>
              </a:ext>
            </a:extLst>
          </p:cNvPr>
          <p:cNvSpPr txBox="1"/>
          <p:nvPr/>
        </p:nvSpPr>
        <p:spPr>
          <a:xfrm>
            <a:off x="265538" y="786643"/>
            <a:ext cx="86108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Chosen Topic : Apartment Rental Market in Germany and Poland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Both datasets share key variables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such as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size, rooms, rent, balcony and date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They can be easily integrated into a common star schema, enabling meaningful cross-country and time-based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2C8DE-7A61-AAB3-A222-316F2F82A555}"/>
              </a:ext>
            </a:extLst>
          </p:cNvPr>
          <p:cNvSpPr txBox="1"/>
          <p:nvPr/>
        </p:nvSpPr>
        <p:spPr>
          <a:xfrm>
            <a:off x="265538" y="1565762"/>
            <a:ext cx="861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2ADB59-43A1-83AA-ABD1-3FDAE5D00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54860"/>
              </p:ext>
            </p:extLst>
          </p:nvPr>
        </p:nvGraphicFramePr>
        <p:xfrm>
          <a:off x="357758" y="1873539"/>
          <a:ext cx="8439967" cy="193024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984905">
                  <a:extLst>
                    <a:ext uri="{9D8B030D-6E8A-4147-A177-3AD203B41FA5}">
                      <a16:colId xmlns:a16="http://schemas.microsoft.com/office/drawing/2014/main" val="3339682114"/>
                    </a:ext>
                  </a:extLst>
                </a:gridCol>
                <a:gridCol w="3727531">
                  <a:extLst>
                    <a:ext uri="{9D8B030D-6E8A-4147-A177-3AD203B41FA5}">
                      <a16:colId xmlns:a16="http://schemas.microsoft.com/office/drawing/2014/main" val="996323384"/>
                    </a:ext>
                  </a:extLst>
                </a:gridCol>
                <a:gridCol w="3727531">
                  <a:extLst>
                    <a:ext uri="{9D8B030D-6E8A-4147-A177-3AD203B41FA5}">
                      <a16:colId xmlns:a16="http://schemas.microsoft.com/office/drawing/2014/main" val="2922836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GB"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DAC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Apartment rental offers in Germany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DAC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Apartment Prices in Poland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DAC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37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45720" marR="4572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Rental offers from Immoscout24 in Germany</a:t>
                      </a:r>
                    </a:p>
                  </a:txBody>
                  <a:tcPr marL="45720" marR="4572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Rent offers from the 15 largest cities in Poland</a:t>
                      </a:r>
                      <a:endParaRPr lang="en-GB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87C66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2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Files</a:t>
                      </a: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GB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Rows</a:t>
                      </a: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268,850</a:t>
                      </a: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69,920</a:t>
                      </a:r>
                      <a:endParaRPr lang="en-GB" sz="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70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Columns</a:t>
                      </a: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0307"/>
                  </a:ext>
                </a:extLst>
              </a:tr>
              <a:tr h="261461"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Range</a:t>
                      </a: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from the dates 2018-09-22, 2019-05-10 and 2019-10-08.</a:t>
                      </a:r>
                      <a:endParaRPr lang="en-GB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GB" sz="9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months(</a:t>
                      </a:r>
                      <a:r>
                        <a:rPr lang="en-US" sz="9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November</a:t>
                      </a:r>
                      <a:r>
                        <a:rPr lang="en-GB" sz="9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2023 and June 2024)</a:t>
                      </a:r>
                      <a:endParaRPr lang="en-GB" sz="9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47342"/>
                  </a:ext>
                </a:extLst>
              </a:tr>
              <a:tr h="220000"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Kaggle</a:t>
                      </a:r>
                    </a:p>
                    <a:p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https://www.kaggle.com/datasets/corrieaar/apartment-rental-offers-in-germany?resource=download</a:t>
                      </a: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7C66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Kaggle</a:t>
                      </a:r>
                    </a:p>
                    <a:p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5"/>
                        </a:rPr>
                        <a:t>https://www.kaggle.com/datasets/krzysztofjamroz/apartment-prices-in-poland/data?select=apartments_pl_2024_03.csv</a:t>
                      </a:r>
                      <a:r>
                        <a:rPr lang="en-GB" sz="9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7C66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819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FBCCC6-A285-5734-2EC3-AE50A0EBB618}"/>
              </a:ext>
            </a:extLst>
          </p:cNvPr>
          <p:cNvSpPr txBox="1"/>
          <p:nvPr/>
        </p:nvSpPr>
        <p:spPr>
          <a:xfrm>
            <a:off x="265538" y="4072810"/>
            <a:ext cx="8610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Fact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One entry : Rent for an apartment on a specific date in Germany or Poland, with a given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living space size(m2), Number of rooms, balcony status(Yes/No)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Measures : Rent price(transformed by purchasing power)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D20B2E-925C-C972-BA40-AC8EDAF6CE3D}"/>
              </a:ext>
            </a:extLst>
          </p:cNvPr>
          <p:cNvSpPr txBox="1"/>
          <p:nvPr/>
        </p:nvSpPr>
        <p:spPr>
          <a:xfrm>
            <a:off x="265538" y="5028503"/>
            <a:ext cx="38059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Apartment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Rent category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3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E96C5-0B93-7E6C-1C1D-B20FF9DC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4C67-EDE2-0BF8-B220-CFF755DB5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" y="82410"/>
            <a:ext cx="8305975" cy="7543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02 BI Justification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1A5B55-7982-B82E-752D-29BE47B3AB2D}"/>
              </a:ext>
            </a:extLst>
          </p:cNvPr>
          <p:cNvCxnSpPr>
            <a:cxnSpLocks/>
          </p:cNvCxnSpPr>
          <p:nvPr/>
        </p:nvCxnSpPr>
        <p:spPr>
          <a:xfrm>
            <a:off x="354333" y="728726"/>
            <a:ext cx="8425529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48EC197-8CE1-E072-BA07-C271EFC8BC82}"/>
              </a:ext>
            </a:extLst>
          </p:cNvPr>
          <p:cNvGrpSpPr/>
          <p:nvPr/>
        </p:nvGrpSpPr>
        <p:grpSpPr>
          <a:xfrm>
            <a:off x="366044" y="6411752"/>
            <a:ext cx="8419181" cy="331001"/>
            <a:chOff x="366044" y="6411752"/>
            <a:chExt cx="8419181" cy="3310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6A1C325-B1F6-132C-8346-E2554BB092AC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3" y="6411752"/>
              <a:ext cx="8409512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Uni logo">
              <a:extLst>
                <a:ext uri="{FF2B5EF4-FFF2-40B4-BE49-F238E27FC236}">
                  <a16:creationId xmlns:a16="http://schemas.microsoft.com/office/drawing/2014/main" id="{DCDA3451-9026-7A01-CBCD-746723F29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44" y="6507914"/>
              <a:ext cx="846959" cy="23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B5C0829-482F-A98B-AF53-8F7B714C2A79}"/>
              </a:ext>
            </a:extLst>
          </p:cNvPr>
          <p:cNvSpPr txBox="1"/>
          <p:nvPr/>
        </p:nvSpPr>
        <p:spPr>
          <a:xfrm>
            <a:off x="265538" y="786643"/>
            <a:ext cx="8610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Analytical Objective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The goal is to support data-driven decision making for both real estate investors and renters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 Germany and Poland.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how features like balcony, room count, and size affect rent, and compare PPP-adjusted price ranges between the two countries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7DF0B-FFF2-62E4-6010-BEA07F3D4863}"/>
              </a:ext>
            </a:extLst>
          </p:cNvPr>
          <p:cNvSpPr/>
          <p:nvPr/>
        </p:nvSpPr>
        <p:spPr>
          <a:xfrm>
            <a:off x="354333" y="1760999"/>
            <a:ext cx="8422013" cy="1652754"/>
          </a:xfrm>
          <a:prstGeom prst="rect">
            <a:avLst/>
          </a:prstGeom>
          <a:solidFill>
            <a:srgbClr val="0F6DAC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B45AC-6A30-56E5-070B-CB4C2CC71B53}"/>
              </a:ext>
            </a:extLst>
          </p:cNvPr>
          <p:cNvSpPr txBox="1"/>
          <p:nvPr/>
        </p:nvSpPr>
        <p:spPr>
          <a:xfrm>
            <a:off x="382064" y="1827192"/>
            <a:ext cx="33884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Analytical Questions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C3CB5-8720-9222-7918-D83638F7C435}"/>
              </a:ext>
            </a:extLst>
          </p:cNvPr>
          <p:cNvSpPr txBox="1"/>
          <p:nvPr/>
        </p:nvSpPr>
        <p:spPr>
          <a:xfrm>
            <a:off x="368082" y="2094950"/>
            <a:ext cx="8393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What is the minimum, maximum or average rent per country?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How do rent prices per square meter compare between Germany and Poland?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Does a balcony have a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stronger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influence on the rent price in Poland or Germany (if it has one)?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What influence does a balcony have on the rent of an apartment?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What influence does the number of rooms have on the rent? Is the relationship linear?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How do rent categories (e.g., &lt;500, 500–1000) relate to number of rooms and apartment size?</a:t>
            </a:r>
            <a:endParaRPr lang="en-A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6C7191-A2D7-63CA-70F4-61F25C077616}"/>
              </a:ext>
            </a:extLst>
          </p:cNvPr>
          <p:cNvSpPr/>
          <p:nvPr/>
        </p:nvSpPr>
        <p:spPr>
          <a:xfrm>
            <a:off x="363211" y="3617028"/>
            <a:ext cx="8422013" cy="2454323"/>
          </a:xfrm>
          <a:prstGeom prst="rect">
            <a:avLst/>
          </a:prstGeom>
          <a:solidFill>
            <a:srgbClr val="0F6DAC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3279B-D333-A052-181F-E7C89528F303}"/>
              </a:ext>
            </a:extLst>
          </p:cNvPr>
          <p:cNvSpPr txBox="1"/>
          <p:nvPr/>
        </p:nvSpPr>
        <p:spPr>
          <a:xfrm>
            <a:off x="382064" y="3698544"/>
            <a:ext cx="33884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CE9A4-AC84-DB3B-9655-98A18AF6665E}"/>
              </a:ext>
            </a:extLst>
          </p:cNvPr>
          <p:cNvSpPr txBox="1"/>
          <p:nvPr/>
        </p:nvSpPr>
        <p:spPr>
          <a:xfrm>
            <a:off x="368082" y="3966302"/>
            <a:ext cx="827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Investors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Perspective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Gain insights into which apartment attributes (e.g., size, balcony, room count) most significantly impact rent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Use this information to identify features that maximize rental income and ROI when investing in properties.</a:t>
            </a:r>
          </a:p>
          <a:p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Renter Perspective: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Understand which apartment feature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 have the greatest influence on rental costs.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Make smarter decisions by avoiding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unnecessary attributes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(e.g., "Do I really need a balcony?")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Cross-Country Market Perspective: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how country-level differences affect housing prices</a:t>
            </a:r>
          </a:p>
          <a:p>
            <a:pPr algn="just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2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8F17B-A180-4FD7-7172-C38A39BB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F900EE-FEEF-D709-0C5C-E9939B9D3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52340"/>
              </p:ext>
            </p:extLst>
          </p:nvPr>
        </p:nvGraphicFramePr>
        <p:xfrm>
          <a:off x="357758" y="1303125"/>
          <a:ext cx="8439969" cy="470916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11821">
                  <a:extLst>
                    <a:ext uri="{9D8B030D-6E8A-4147-A177-3AD203B41FA5}">
                      <a16:colId xmlns:a16="http://schemas.microsoft.com/office/drawing/2014/main" val="3339682114"/>
                    </a:ext>
                  </a:extLst>
                </a:gridCol>
                <a:gridCol w="3914074">
                  <a:extLst>
                    <a:ext uri="{9D8B030D-6E8A-4147-A177-3AD203B41FA5}">
                      <a16:colId xmlns:a16="http://schemas.microsoft.com/office/drawing/2014/main" val="996323384"/>
                    </a:ext>
                  </a:extLst>
                </a:gridCol>
                <a:gridCol w="3914074">
                  <a:extLst>
                    <a:ext uri="{9D8B030D-6E8A-4147-A177-3AD203B41FA5}">
                      <a16:colId xmlns:a16="http://schemas.microsoft.com/office/drawing/2014/main" val="2922836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DAC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Apartment rental offers in Germany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DAC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Apartment Prices in Poland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DAC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37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Columns</a:t>
                      </a: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>
                      <a:noFill/>
                    </a:lnT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Apartment : 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size, </a:t>
                      </a: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number_of_rooms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has_balcony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address, </a:t>
                      </a: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heating_type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construction_year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country.</a:t>
                      </a: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RentOffer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base_rent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service_charge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heating_cost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date, description</a:t>
                      </a:r>
                    </a:p>
                  </a:txBody>
                  <a:tcPr marL="45720" marR="45720" anchor="ctr">
                    <a:lnT>
                      <a:noFill/>
                    </a:lnT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Apartment : Size,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number_of_rooms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has_balcony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construction_year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country.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RentOffer</a:t>
                      </a: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: date, </a:t>
                      </a:r>
                      <a:r>
                        <a:rPr lang="en-US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total_rent</a:t>
                      </a: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T>
                      <a:noFill/>
                    </a:lnT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7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</a:t>
                      </a:r>
                    </a:p>
                    <a:p>
                      <a:pPr marL="0" marR="0" lvl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45720" marR="45720" anchor="ctr"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81447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C3B1AD8-8737-14BD-69CC-6E17FB596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" y="82410"/>
            <a:ext cx="8305975" cy="7543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03 Data Modeling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11E92B-68A4-CFC6-AC3C-BB1C09C3F89A}"/>
              </a:ext>
            </a:extLst>
          </p:cNvPr>
          <p:cNvCxnSpPr>
            <a:cxnSpLocks/>
          </p:cNvCxnSpPr>
          <p:nvPr/>
        </p:nvCxnSpPr>
        <p:spPr>
          <a:xfrm>
            <a:off x="354333" y="728726"/>
            <a:ext cx="8425529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4E0674F-C026-7D77-DF41-7B3E7F159C65}"/>
              </a:ext>
            </a:extLst>
          </p:cNvPr>
          <p:cNvGrpSpPr/>
          <p:nvPr/>
        </p:nvGrpSpPr>
        <p:grpSpPr>
          <a:xfrm>
            <a:off x="366044" y="6411752"/>
            <a:ext cx="8419181" cy="331001"/>
            <a:chOff x="366044" y="6411752"/>
            <a:chExt cx="8419181" cy="3310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D2A45ED-A84F-9EC2-DC6B-3924D123F357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3" y="6411752"/>
              <a:ext cx="8409512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Uni logo">
              <a:extLst>
                <a:ext uri="{FF2B5EF4-FFF2-40B4-BE49-F238E27FC236}">
                  <a16:creationId xmlns:a16="http://schemas.microsoft.com/office/drawing/2014/main" id="{E271DD4A-3C86-EE8B-4DEB-541BAA073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44" y="6507914"/>
              <a:ext cx="846959" cy="23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C6E8A-706C-2663-C1D5-70F315CE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66" y="2746005"/>
            <a:ext cx="3450576" cy="291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135858-2D48-C24D-FC0A-080761E71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00" y="2592822"/>
            <a:ext cx="3652229" cy="223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7F934-1520-C628-977B-7E953EF7007F}"/>
              </a:ext>
            </a:extLst>
          </p:cNvPr>
          <p:cNvSpPr txBox="1"/>
          <p:nvPr/>
        </p:nvSpPr>
        <p:spPr>
          <a:xfrm>
            <a:off x="265538" y="786643"/>
            <a:ext cx="86108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Source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Entity-Relationship Models show the original structure of two source datasets(normalized form, 3NF)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A10E-1284-C34B-F7F7-2CCC7DAE4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F223-2CFA-FE79-C18F-FC45BC988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" y="82410"/>
            <a:ext cx="8305975" cy="7543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03 Data Modeling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BD602A-FD40-8537-2E40-898BF86EFDDA}"/>
              </a:ext>
            </a:extLst>
          </p:cNvPr>
          <p:cNvCxnSpPr>
            <a:cxnSpLocks/>
          </p:cNvCxnSpPr>
          <p:nvPr/>
        </p:nvCxnSpPr>
        <p:spPr>
          <a:xfrm>
            <a:off x="354333" y="728726"/>
            <a:ext cx="8425529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A7937D1-EBB1-8C63-8773-F698BC2AEFFA}"/>
              </a:ext>
            </a:extLst>
          </p:cNvPr>
          <p:cNvGrpSpPr/>
          <p:nvPr/>
        </p:nvGrpSpPr>
        <p:grpSpPr>
          <a:xfrm>
            <a:off x="366044" y="6411752"/>
            <a:ext cx="8419181" cy="331001"/>
            <a:chOff x="366044" y="6411752"/>
            <a:chExt cx="8419181" cy="3310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F0E8B8C-CAEE-7014-A282-82CBD5E9BD33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3" y="6411752"/>
              <a:ext cx="8409512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Uni logo">
              <a:extLst>
                <a:ext uri="{FF2B5EF4-FFF2-40B4-BE49-F238E27FC236}">
                  <a16:creationId xmlns:a16="http://schemas.microsoft.com/office/drawing/2014/main" id="{8EED58EF-673A-72F8-E86C-0CCADE97A5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44" y="6507914"/>
              <a:ext cx="846959" cy="23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A116959-A75B-77F1-14A8-D3746A3EDE65}"/>
              </a:ext>
            </a:extLst>
          </p:cNvPr>
          <p:cNvSpPr txBox="1"/>
          <p:nvPr/>
        </p:nvSpPr>
        <p:spPr>
          <a:xfrm>
            <a:off x="265538" y="786643"/>
            <a:ext cx="8610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BI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68992A-735B-7CB5-99B6-CCFA360C7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70663"/>
              </p:ext>
            </p:extLst>
          </p:nvPr>
        </p:nvGraphicFramePr>
        <p:xfrm>
          <a:off x="357758" y="1094051"/>
          <a:ext cx="8439967" cy="520008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808890">
                  <a:extLst>
                    <a:ext uri="{9D8B030D-6E8A-4147-A177-3AD203B41FA5}">
                      <a16:colId xmlns:a16="http://schemas.microsoft.com/office/drawing/2014/main" val="3339682114"/>
                    </a:ext>
                  </a:extLst>
                </a:gridCol>
                <a:gridCol w="3903546">
                  <a:extLst>
                    <a:ext uri="{9D8B030D-6E8A-4147-A177-3AD203B41FA5}">
                      <a16:colId xmlns:a16="http://schemas.microsoft.com/office/drawing/2014/main" val="996323384"/>
                    </a:ext>
                  </a:extLst>
                </a:gridCol>
                <a:gridCol w="3727531">
                  <a:extLst>
                    <a:ext uri="{9D8B030D-6E8A-4147-A177-3AD203B41FA5}">
                      <a16:colId xmlns:a16="http://schemas.microsoft.com/office/drawing/2014/main" val="2922836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GB" sz="11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DAC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Apartment rental offers in Germany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DAC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Apartment Prices in Poland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6DAC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37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Columns Choices</a:t>
                      </a:r>
                    </a:p>
                  </a:txBody>
                  <a:tcPr marL="45720" marR="45720" anchor="ctr">
                    <a:lnT>
                      <a:noFill/>
                    </a:lnT>
                    <a:solidFill>
                      <a:schemeClr val="bg1">
                        <a:alpha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 like balcony, room count, and apartment size were included because they are directly linked to the analytical questions, such as understanding their impact on rent and comparing pricing patterns.</a:t>
                      </a: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Variables such as heating type, description, or exact address were excluded since they do not contribute to answering the defined questions and are either inconsistent or unstructured across datasets.</a:t>
                      </a:r>
                    </a:p>
                  </a:txBody>
                  <a:tcPr marL="45720" marR="45720" anchor="ctr">
                    <a:lnT>
                      <a:noFill/>
                    </a:lnT>
                    <a:solidFill>
                      <a:schemeClr val="bg1">
                        <a:alpha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092531"/>
                  </a:ext>
                </a:extLst>
              </a:tr>
              <a:tr h="261461">
                <a:tc>
                  <a:txBody>
                    <a:bodyPr/>
                    <a:lstStyle/>
                    <a:p>
                      <a:pPr marL="0" marR="0" lvl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Columns</a:t>
                      </a:r>
                    </a:p>
                  </a:txBody>
                  <a:tcPr marL="45720" marR="45720" anchor="ctr">
                    <a:solidFill>
                      <a:schemeClr val="bg1">
                        <a:alpha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Balcony(Boolean) : indicating whether the apartment has a balcony </a:t>
                      </a: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totalRent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(int) : indicating price in €</a:t>
                      </a: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livingSpace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(int) : indicating size in sqm</a:t>
                      </a: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noRooms</a:t>
                      </a: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(int) : indicating number of rooms</a:t>
                      </a: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Date(date) : indicating when the data was scraped </a:t>
                      </a:r>
                    </a:p>
                  </a:txBody>
                  <a:tcPr marL="36000" marR="0" marB="46800" anchor="ctr">
                    <a:solidFill>
                      <a:schemeClr val="bg1">
                        <a:alpha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87C66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47342"/>
                  </a:ext>
                </a:extLst>
              </a:tr>
              <a:tr h="261461">
                <a:tc>
                  <a:txBody>
                    <a:bodyPr/>
                    <a:lstStyle/>
                    <a:p>
                      <a:pPr marL="0" marR="0" lvl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Dimensions</a:t>
                      </a:r>
                    </a:p>
                    <a:p>
                      <a:pPr marL="0" marR="0" lvl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45720" marR="45720" anchor="ctr">
                    <a:solidFill>
                      <a:schemeClr val="bg1">
                        <a:alpha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: Country-level metadata including name, currency, and purchasing power parity (PPP) factor for rent adjustment.</a:t>
                      </a: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Apartment : Apartment features that influence rental price, such as size, number of rooms and balcony.</a:t>
                      </a: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 Category : Classifies rent price into defined categories (e.g., &lt;500, 500–1000) for aggregated analysis and visualization.</a:t>
                      </a: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 : Date information for each rental entry, enabling time-based analysis.</a:t>
                      </a:r>
                    </a:p>
                  </a:txBody>
                  <a:tcPr marL="36000" marR="0" marB="46800" anchor="ctr">
                    <a:solidFill>
                      <a:schemeClr val="bg1">
                        <a:alpha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22747"/>
                  </a:ext>
                </a:extLst>
              </a:tr>
              <a:tr h="261461">
                <a:tc>
                  <a:txBody>
                    <a:bodyPr/>
                    <a:lstStyle/>
                    <a:p>
                      <a:pPr marL="0" marR="0" lvl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</a:t>
                      </a:r>
                    </a:p>
                    <a:p>
                      <a:pPr marL="0" marR="0" lvl="0" indent="0" algn="ctr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Schema</a:t>
                      </a:r>
                    </a:p>
                  </a:txBody>
                  <a:tcPr marL="45720" marR="45720" anchor="ctr">
                    <a:solidFill>
                      <a:schemeClr val="bg1">
                        <a:alpha val="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0" marB="46800" anchor="ctr">
                    <a:solidFill>
                      <a:schemeClr val="bg1">
                        <a:alpha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25956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E4A71D2E-A766-F8A3-C3C6-EA05EC25B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" b="5297"/>
          <a:stretch/>
        </p:blipFill>
        <p:spPr bwMode="auto">
          <a:xfrm>
            <a:off x="1938100" y="3630168"/>
            <a:ext cx="5677705" cy="257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3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521C4-BA3A-EA59-55B0-376819529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F830-F24D-F792-0AAC-420E23CE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" y="82410"/>
            <a:ext cx="8305975" cy="7543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04 Data Processing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795A37-266A-B1FC-1C32-8F8BCA63AC14}"/>
              </a:ext>
            </a:extLst>
          </p:cNvPr>
          <p:cNvCxnSpPr>
            <a:cxnSpLocks/>
          </p:cNvCxnSpPr>
          <p:nvPr/>
        </p:nvCxnSpPr>
        <p:spPr>
          <a:xfrm>
            <a:off x="354333" y="728726"/>
            <a:ext cx="8425529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6918DCA-C413-5E64-1774-7655D4760D99}"/>
              </a:ext>
            </a:extLst>
          </p:cNvPr>
          <p:cNvGrpSpPr/>
          <p:nvPr/>
        </p:nvGrpSpPr>
        <p:grpSpPr>
          <a:xfrm>
            <a:off x="366044" y="6411752"/>
            <a:ext cx="8419181" cy="331001"/>
            <a:chOff x="366044" y="6411752"/>
            <a:chExt cx="8419181" cy="3310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E392E1B-F8F1-D206-D073-49961C0F77A5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3" y="6411752"/>
              <a:ext cx="8409512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Uni logo">
              <a:extLst>
                <a:ext uri="{FF2B5EF4-FFF2-40B4-BE49-F238E27FC236}">
                  <a16:creationId xmlns:a16="http://schemas.microsoft.com/office/drawing/2014/main" id="{B475C8F2-0B44-0F7A-CA92-00692A1BB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44" y="6507914"/>
              <a:ext cx="846959" cy="23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622D06-98EA-7203-C721-2DC28B042B5D}"/>
              </a:ext>
            </a:extLst>
          </p:cNvPr>
          <p:cNvSpPr txBox="1"/>
          <p:nvPr/>
        </p:nvSpPr>
        <p:spPr>
          <a:xfrm>
            <a:off x="265538" y="786643"/>
            <a:ext cx="8610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Transformation Steps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Created reusable transformation pipeline in Python for reproducibility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The pipeline was written in Python with reusable logic, using loops and standardized cleaning steps.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200" dirty="0"/>
              <a:t>No manual cleaning was done in spreadsheets or Tableau. All transformations were handled programmatically.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CDA2F3-835E-71C6-01A7-6E3C2A616F7B}"/>
              </a:ext>
            </a:extLst>
          </p:cNvPr>
          <p:cNvCxnSpPr/>
          <p:nvPr/>
        </p:nvCxnSpPr>
        <p:spPr>
          <a:xfrm>
            <a:off x="507775" y="1865353"/>
            <a:ext cx="0" cy="3389330"/>
          </a:xfrm>
          <a:prstGeom prst="line">
            <a:avLst/>
          </a:prstGeom>
          <a:ln>
            <a:solidFill>
              <a:srgbClr val="0F6D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CED0D36-4015-D1AB-03CB-3DF195A7EC3B}"/>
              </a:ext>
            </a:extLst>
          </p:cNvPr>
          <p:cNvSpPr/>
          <p:nvPr/>
        </p:nvSpPr>
        <p:spPr>
          <a:xfrm>
            <a:off x="370781" y="1788287"/>
            <a:ext cx="260195" cy="260195"/>
          </a:xfrm>
          <a:prstGeom prst="ellipse">
            <a:avLst/>
          </a:prstGeom>
          <a:solidFill>
            <a:srgbClr val="0F6DAC"/>
          </a:solidFill>
          <a:ln>
            <a:solidFill>
              <a:srgbClr val="0F6D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A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99B38-B44C-68E3-740F-6A52FA20AC0A}"/>
              </a:ext>
            </a:extLst>
          </p:cNvPr>
          <p:cNvSpPr txBox="1"/>
          <p:nvPr/>
        </p:nvSpPr>
        <p:spPr>
          <a:xfrm>
            <a:off x="615074" y="1781522"/>
            <a:ext cx="67565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Downloaded raw data from Kaggle using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kagglehub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Loaded 1 CSV file for Germany and 8 monthly rental files for Poland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All Poland rental CSVs were merged into one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 after extracting dates from filenames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D131BD-965A-14A5-F66F-904507A1CCAD}"/>
              </a:ext>
            </a:extLst>
          </p:cNvPr>
          <p:cNvGrpSpPr/>
          <p:nvPr/>
        </p:nvGrpSpPr>
        <p:grpSpPr>
          <a:xfrm>
            <a:off x="366044" y="2573117"/>
            <a:ext cx="7005615" cy="794386"/>
            <a:chOff x="366044" y="2662513"/>
            <a:chExt cx="7005615" cy="79438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1A8C57D-2C89-A7FC-A627-89F2C46CB97B}"/>
                </a:ext>
              </a:extLst>
            </p:cNvPr>
            <p:cNvSpPr/>
            <p:nvPr/>
          </p:nvSpPr>
          <p:spPr>
            <a:xfrm>
              <a:off x="366044" y="2662513"/>
              <a:ext cx="260195" cy="260195"/>
            </a:xfrm>
            <a:prstGeom prst="ellipse">
              <a:avLst/>
            </a:prstGeom>
            <a:solidFill>
              <a:srgbClr val="0F6DAC"/>
            </a:solidFill>
            <a:ln>
              <a:solidFill>
                <a:srgbClr val="0F6D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A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F423FC-0587-A5D6-9B58-7EBB288AB4E9}"/>
                </a:ext>
              </a:extLst>
            </p:cNvPr>
            <p:cNvSpPr txBox="1"/>
            <p:nvPr/>
          </p:nvSpPr>
          <p:spPr>
            <a:xfrm>
              <a:off x="615074" y="2672069"/>
              <a:ext cx="675658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Selection &amp; Processing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 Selected only relevant columns from both datasets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 Germany : Filled missing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totalRent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values using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baseRent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serviceCharge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heatingCosts</a:t>
              </a:r>
              <a:endParaRPr lang="en-GB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 Poland : Converted rent from PLN to EUR (price * 0.23)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13E4EF7-B3FB-F7CA-0B2C-A875BC6C26F1}"/>
              </a:ext>
            </a:extLst>
          </p:cNvPr>
          <p:cNvSpPr/>
          <p:nvPr/>
        </p:nvSpPr>
        <p:spPr>
          <a:xfrm>
            <a:off x="366044" y="3383824"/>
            <a:ext cx="301689" cy="260195"/>
          </a:xfrm>
          <a:prstGeom prst="ellipse">
            <a:avLst/>
          </a:prstGeom>
          <a:solidFill>
            <a:srgbClr val="0F6DAC"/>
          </a:solidFill>
          <a:ln>
            <a:solidFill>
              <a:srgbClr val="0F6DA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AT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18AA1-816D-DC6C-DAAC-41C7ED068C80}"/>
              </a:ext>
            </a:extLst>
          </p:cNvPr>
          <p:cNvSpPr txBox="1"/>
          <p:nvPr/>
        </p:nvSpPr>
        <p:spPr>
          <a:xfrm>
            <a:off x="623024" y="3393380"/>
            <a:ext cx="795846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Data Integration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Renamed and aligned column names across both datasets for consistency</a:t>
            </a: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Combined German and Polish data into a single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- Unified structure: size,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number_of_rooms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balcony, elevator, floor,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construction_year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date, </a:t>
            </a:r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total_rent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05AB7-36C4-CEA0-B284-C35458299FE9}"/>
              </a:ext>
            </a:extLst>
          </p:cNvPr>
          <p:cNvGrpSpPr/>
          <p:nvPr/>
        </p:nvGrpSpPr>
        <p:grpSpPr>
          <a:xfrm>
            <a:off x="366044" y="4204087"/>
            <a:ext cx="7005615" cy="794386"/>
            <a:chOff x="366044" y="2662513"/>
            <a:chExt cx="7005615" cy="79438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91BD2A-79C5-5E65-0666-A13D77CE320D}"/>
                </a:ext>
              </a:extLst>
            </p:cNvPr>
            <p:cNvSpPr/>
            <p:nvPr/>
          </p:nvSpPr>
          <p:spPr>
            <a:xfrm>
              <a:off x="366044" y="2662513"/>
              <a:ext cx="260195" cy="260195"/>
            </a:xfrm>
            <a:prstGeom prst="ellipse">
              <a:avLst/>
            </a:prstGeom>
            <a:solidFill>
              <a:srgbClr val="0F6DAC"/>
            </a:solidFill>
            <a:ln>
              <a:solidFill>
                <a:srgbClr val="0F6D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A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3C1A96-E38E-33C7-092E-6014E25216BC}"/>
                </a:ext>
              </a:extLst>
            </p:cNvPr>
            <p:cNvSpPr txBox="1"/>
            <p:nvPr/>
          </p:nvSpPr>
          <p:spPr>
            <a:xfrm>
              <a:off x="615074" y="2672069"/>
              <a:ext cx="675658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Cleaning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 Outliers (rent</a:t>
              </a:r>
              <a:r>
                <a:rPr lang="ko-KR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price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&lt; 300 or &gt; 20,000)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 Non-integer room counts 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 Apartments with more than 10 rooms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26F076-E1CE-7D2D-EF60-D31C2214F3FA}"/>
              </a:ext>
            </a:extLst>
          </p:cNvPr>
          <p:cNvGrpSpPr/>
          <p:nvPr/>
        </p:nvGrpSpPr>
        <p:grpSpPr>
          <a:xfrm>
            <a:off x="366044" y="5055233"/>
            <a:ext cx="7005615" cy="794386"/>
            <a:chOff x="366044" y="2662513"/>
            <a:chExt cx="7005615" cy="79438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0A25A4-35EB-23C7-6B33-1E688014BBE1}"/>
                </a:ext>
              </a:extLst>
            </p:cNvPr>
            <p:cNvSpPr/>
            <p:nvPr/>
          </p:nvSpPr>
          <p:spPr>
            <a:xfrm>
              <a:off x="366044" y="2662513"/>
              <a:ext cx="260195" cy="260195"/>
            </a:xfrm>
            <a:prstGeom prst="ellipse">
              <a:avLst/>
            </a:prstGeom>
            <a:solidFill>
              <a:srgbClr val="0F6DAC"/>
            </a:solidFill>
            <a:ln>
              <a:solidFill>
                <a:srgbClr val="0F6DAC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AT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EF029E-ACC1-3907-C9D3-D67B8B178156}"/>
                </a:ext>
              </a:extLst>
            </p:cNvPr>
            <p:cNvSpPr txBox="1"/>
            <p:nvPr/>
          </p:nvSpPr>
          <p:spPr>
            <a:xfrm>
              <a:off x="615074" y="2672069"/>
              <a:ext cx="675658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Star Schema Construction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 Constructed four dimension tables from the cleaned dataset</a:t>
              </a:r>
              <a:r>
                <a:rPr lang="en-US" altLang="ko-KR" sz="1100" dirty="0">
                  <a:latin typeface="Arial" panose="020B0604020202020204" pitchFamily="34" charset="0"/>
                  <a:cs typeface="Arial" panose="020B0604020202020204" pitchFamily="34" charset="0"/>
                </a:rPr>
                <a:t>(country, apartment, date, rent category)</a:t>
              </a:r>
              <a:endParaRPr lang="en-GB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 Created </a:t>
              </a:r>
              <a:r>
                <a:rPr lang="en-GB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fact_offer</a:t>
              </a:r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 table by joining the cleaned dataset with all dimension tables using foreign keys</a:t>
              </a:r>
            </a:p>
            <a:p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- Exported all tables as CSVs for loading into Tableau.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32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135D6-D3AE-F785-C58C-B601EF0C2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C3DB-DE90-AD93-C789-8642EF4B8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" y="82410"/>
            <a:ext cx="8305975" cy="7543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05 Data Analytics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119E9-B6C1-A493-538D-82AF87A27CFB}"/>
              </a:ext>
            </a:extLst>
          </p:cNvPr>
          <p:cNvCxnSpPr>
            <a:cxnSpLocks/>
          </p:cNvCxnSpPr>
          <p:nvPr/>
        </p:nvCxnSpPr>
        <p:spPr>
          <a:xfrm>
            <a:off x="354333" y="728726"/>
            <a:ext cx="8425529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804BBB2-CF24-FB2F-688F-AF34DB219E68}"/>
              </a:ext>
            </a:extLst>
          </p:cNvPr>
          <p:cNvGrpSpPr/>
          <p:nvPr/>
        </p:nvGrpSpPr>
        <p:grpSpPr>
          <a:xfrm>
            <a:off x="366044" y="6411752"/>
            <a:ext cx="8419181" cy="331001"/>
            <a:chOff x="366044" y="6411752"/>
            <a:chExt cx="8419181" cy="3310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694CA20-196C-DA13-DC5B-906C0DEABB77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3" y="6411752"/>
              <a:ext cx="8409512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Uni logo">
              <a:extLst>
                <a:ext uri="{FF2B5EF4-FFF2-40B4-BE49-F238E27FC236}">
                  <a16:creationId xmlns:a16="http://schemas.microsoft.com/office/drawing/2014/main" id="{4BDA87E3-D033-3D79-2516-FCC06F72E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44" y="6507914"/>
              <a:ext cx="846959" cy="23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694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B3FDB-0F48-93CD-3381-5E30446D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6E43-AE52-CB63-CCF8-49DE54E5E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70" y="82410"/>
            <a:ext cx="8305975" cy="7543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06 Key Insights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C84F80-DFD1-2932-5DD4-99B9DB2A5A6E}"/>
              </a:ext>
            </a:extLst>
          </p:cNvPr>
          <p:cNvCxnSpPr>
            <a:cxnSpLocks/>
          </p:cNvCxnSpPr>
          <p:nvPr/>
        </p:nvCxnSpPr>
        <p:spPr>
          <a:xfrm>
            <a:off x="354333" y="728726"/>
            <a:ext cx="8425529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37BCF57-AAF4-6FE6-213F-E1973DAF106E}"/>
              </a:ext>
            </a:extLst>
          </p:cNvPr>
          <p:cNvGrpSpPr/>
          <p:nvPr/>
        </p:nvGrpSpPr>
        <p:grpSpPr>
          <a:xfrm>
            <a:off x="366044" y="6411752"/>
            <a:ext cx="8419181" cy="331001"/>
            <a:chOff x="366044" y="6411752"/>
            <a:chExt cx="8419181" cy="33100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9F058CD-2219-526C-3F5E-464BE31B5655}"/>
                </a:ext>
              </a:extLst>
            </p:cNvPr>
            <p:cNvCxnSpPr>
              <a:cxnSpLocks/>
            </p:cNvCxnSpPr>
            <p:nvPr/>
          </p:nvCxnSpPr>
          <p:spPr>
            <a:xfrm>
              <a:off x="375713" y="6411752"/>
              <a:ext cx="8409512" cy="0"/>
            </a:xfrm>
            <a:prstGeom prst="line">
              <a:avLst/>
            </a:prstGeom>
            <a:ln w="952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 descr="Uni logo">
              <a:extLst>
                <a:ext uri="{FF2B5EF4-FFF2-40B4-BE49-F238E27FC236}">
                  <a16:creationId xmlns:a16="http://schemas.microsoft.com/office/drawing/2014/main" id="{025103CC-EA7A-5115-FED5-BA8E2DD64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44" y="6507914"/>
              <a:ext cx="846959" cy="234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703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15915</TotalTime>
  <Words>1207</Words>
  <Application>Microsoft Macintosh PowerPoint</Application>
  <PresentationFormat>On-screen Show (4:3)</PresentationFormat>
  <Paragraphs>182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SymbolMT</vt:lpstr>
      <vt:lpstr>Aptos</vt:lpstr>
      <vt:lpstr>Arial</vt:lpstr>
      <vt:lpstr>Calibri</vt:lpstr>
      <vt:lpstr>Office Theme</vt:lpstr>
      <vt:lpstr>Business Intelligence Project Apartment Rental Data Analysis</vt:lpstr>
      <vt:lpstr>Agenda</vt:lpstr>
      <vt:lpstr>01 Data Selection</vt:lpstr>
      <vt:lpstr>02 BI Justification</vt:lpstr>
      <vt:lpstr>03 Data Modeling</vt:lpstr>
      <vt:lpstr>03 Data Modeling</vt:lpstr>
      <vt:lpstr>04 Data Processing</vt:lpstr>
      <vt:lpstr>05 Data Analytics</vt:lpstr>
      <vt:lpstr>06 Key Insights</vt:lpstr>
      <vt:lpstr>07 Reflections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Ji young Seo</cp:lastModifiedBy>
  <cp:revision>17</cp:revision>
  <dcterms:created xsi:type="dcterms:W3CDTF">2013-01-27T09:14:16Z</dcterms:created>
  <dcterms:modified xsi:type="dcterms:W3CDTF">2025-05-09T09:22:00Z</dcterms:modified>
  <cp:category/>
</cp:coreProperties>
</file>