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2" r:id="rId3"/>
  </p:sldMasterIdLst>
  <p:notesMasterIdLst>
    <p:notesMasterId r:id="rId10"/>
  </p:notesMasterIdLst>
  <p:handoutMasterIdLst>
    <p:handoutMasterId r:id="rId24"/>
  </p:handoutMasterIdLst>
  <p:sldIdLst>
    <p:sldId id="286" r:id="rId4"/>
    <p:sldId id="287" r:id="rId5"/>
    <p:sldId id="1145" r:id="rId6"/>
    <p:sldId id="1224" r:id="rId7"/>
    <p:sldId id="1209" r:id="rId8"/>
    <p:sldId id="1210" r:id="rId9"/>
    <p:sldId id="1211" r:id="rId11"/>
    <p:sldId id="1212" r:id="rId12"/>
    <p:sldId id="1213" r:id="rId13"/>
    <p:sldId id="1214" r:id="rId14"/>
    <p:sldId id="288" r:id="rId15"/>
    <p:sldId id="1178" r:id="rId16"/>
    <p:sldId id="1179" r:id="rId17"/>
    <p:sldId id="1180" r:id="rId18"/>
    <p:sldId id="1146" r:id="rId19"/>
    <p:sldId id="1147" r:id="rId20"/>
    <p:sldId id="1124" r:id="rId21"/>
    <p:sldId id="289" r:id="rId22"/>
    <p:sldId id="1126" r:id="rId23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CA3"/>
    <a:srgbClr val="FFFFFF"/>
    <a:srgbClr val="5877B6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137" d="100"/>
          <a:sy n="137" d="100"/>
        </p:scale>
        <p:origin x="858" y="108"/>
      </p:cViewPr>
      <p:guideLst>
        <p:guide pos="2880"/>
        <p:guide orient="horz" pos="1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/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4.png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426085" y="1845310"/>
            <a:ext cx="42659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项目中期汇报</a:t>
            </a:r>
            <a:endParaRPr lang="zh-CN" alt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en-US" altLang="zh-CN" sz="2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         ——JiCode</a:t>
            </a:r>
            <a:endParaRPr lang="en-US" altLang="zh-CN" sz="2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3"/>
            </p:custDataLst>
          </p:nvPr>
        </p:nvSpPr>
        <p:spPr>
          <a:xfrm>
            <a:off x="502541" y="4104981"/>
            <a:ext cx="36122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吴杭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小组成员：王佳垚、顾雨杨、王颖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454346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战术设计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909514"/>
            <a:ext cx="185327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Tactical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9689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61"/>
          <p:cNvSpPr/>
          <p:nvPr/>
        </p:nvSpPr>
        <p:spPr>
          <a:xfrm>
            <a:off x="721499" y="4594820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705" y="2341880"/>
            <a:ext cx="304165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15" name="TextBox 53"/>
          <p:cNvSpPr txBox="1"/>
          <p:nvPr>
            <p:custDataLst>
              <p:tags r:id="rId1"/>
            </p:custDataLst>
          </p:nvPr>
        </p:nvSpPr>
        <p:spPr>
          <a:xfrm>
            <a:off x="523240" y="1433195"/>
            <a:ext cx="2782570" cy="112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领域事件优先使用发布-订阅模式，会发布事件并且触发相应的事件处理器。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限界上下文内，优先使用内部事件和内存总线；限界上下文间，优先使用外部事件和消息队列。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99865" y="777240"/>
            <a:ext cx="4758055" cy="308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3" grpId="0" bldLvl="0" animBg="1"/>
      <p:bldP spid="68" grpId="0" bldLvl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72000" y="2355919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技术解决方案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02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74242" y="1395888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  <a:endParaRPr lang="en-US" sz="30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0660" y="1469332"/>
            <a:ext cx="7200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Nacos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 flipH="1">
            <a:off x="3760656" y="1725807"/>
            <a:ext cx="1800459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注册发现，配置管理热更新，高可用性。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5930" y="2546189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  <a:endParaRPr lang="en-US" sz="3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60660" y="2623681"/>
            <a:ext cx="21209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Spring Cloud Gateway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4084" y="3696492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  <a:endParaRPr lang="en-US" sz="3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60662" y="3800273"/>
            <a:ext cx="7120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Nginx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6730" y="1395888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  <a:endParaRPr lang="en-US" sz="3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40034" y="1469332"/>
            <a:ext cx="25240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RabbitMQ &amp; Spring AMQP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6079955" y="2542321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5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  <a:endParaRPr lang="en-US" sz="3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6581476" y="2610391"/>
            <a:ext cx="660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Feign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/>
          <p:cNvSpPr txBox="1"/>
          <p:nvPr/>
        </p:nvSpPr>
        <p:spPr>
          <a:xfrm>
            <a:off x="2818103" y="348626"/>
            <a:ext cx="358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微服务解决方案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TextBox 21"/>
          <p:cNvSpPr txBox="1"/>
          <p:nvPr/>
        </p:nvSpPr>
        <p:spPr>
          <a:xfrm>
            <a:off x="3681876" y="786812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高可用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&amp;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安全性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&amp;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一致性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15755" y="1856907"/>
            <a:ext cx="3468686" cy="2388060"/>
          </a:xfrm>
          <a:prstGeom prst="rect">
            <a:avLst/>
          </a:prstGeom>
        </p:spPr>
      </p:pic>
      <p:sp>
        <p:nvSpPr>
          <p:cNvPr id="64" name="Rectangle 47"/>
          <p:cNvSpPr/>
          <p:nvPr/>
        </p:nvSpPr>
        <p:spPr>
          <a:xfrm flipH="1">
            <a:off x="6540034" y="1725807"/>
            <a:ext cx="1800459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异步消息队列、可靠性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持久化、负载均衡、高可用、消息确认机制、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AMQP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协议、消息监听转换、生产者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消费者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Rectangle 47"/>
          <p:cNvSpPr/>
          <p:nvPr/>
        </p:nvSpPr>
        <p:spPr>
          <a:xfrm flipH="1">
            <a:off x="3760656" y="2841381"/>
            <a:ext cx="1800459" cy="69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微服务网关、请求路由、过滤和拦截、动态配置、高性能负载均衡易于集成、熔断降级、限流。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Rectangle 47"/>
          <p:cNvSpPr/>
          <p:nvPr/>
        </p:nvSpPr>
        <p:spPr>
          <a:xfrm flipH="1">
            <a:off x="6581115" y="2837513"/>
            <a:ext cx="1800459" cy="69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简化服务调用、声明式编程、集成负载均衡、服务降级、容错处理、自动化接口生成。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/>
          <p:cNvSpPr/>
          <p:nvPr/>
        </p:nvSpPr>
        <p:spPr>
          <a:xfrm flipH="1">
            <a:off x="3760656" y="4007253"/>
            <a:ext cx="1800459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反向代理、负载均衡、高性能、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SSL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安全性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6079955" y="3672220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6.</a:t>
            </a:r>
            <a:endParaRPr lang="en-US" sz="3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2" name="TextBox 59"/>
          <p:cNvSpPr txBox="1"/>
          <p:nvPr/>
        </p:nvSpPr>
        <p:spPr>
          <a:xfrm>
            <a:off x="6588621" y="3740290"/>
            <a:ext cx="799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Docker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3" name="Rectangle 47"/>
          <p:cNvSpPr/>
          <p:nvPr/>
        </p:nvSpPr>
        <p:spPr>
          <a:xfrm flipH="1">
            <a:off x="6581116" y="3967412"/>
            <a:ext cx="1800459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容器化镜像部署管理、轻量级、跨平台可拓展、配置部署便利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39" grpId="0"/>
      <p:bldP spid="57" grpId="0"/>
      <p:bldP spid="43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768036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领域驱动设计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1208599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Domain-Driven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3"/>
          <p:cNvSpPr txBox="1"/>
          <p:nvPr/>
        </p:nvSpPr>
        <p:spPr>
          <a:xfrm>
            <a:off x="523041" y="1615032"/>
            <a:ext cx="2178278" cy="456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领域模型，高内聚低耦合、业务核心、模块化、可维护性好、服务拆分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16992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3201811" y="3507149"/>
            <a:ext cx="4266776" cy="1086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我们的设计中有几个微服务拟使用六边形的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DDD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架构，六边形是一种软件架构模式，旨在实现可扩展、可测试和松耦合的应用程序设计。它将应用程序分为内部六边形和外部六边形两个部分，添加了防腐机制，将领域层放在中心，将数据操作从领域层剥离出来放入适配器层，由应用层调用，通过明确的职责边界，实现高内聚和低耦合的设计。内部六边形处理业务逻辑和领域模型，外部六边形处理与外部系统的交互，通过端口和适配器定义接口和交互方式。六边形架构提供了可测试性、可扩展性和易于理解维护的优势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7" name="图片 66" descr="图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11" y="407431"/>
            <a:ext cx="4907523" cy="2577689"/>
          </a:xfrm>
          <a:prstGeom prst="rect">
            <a:avLst/>
          </a:prstGeom>
        </p:spPr>
      </p:pic>
      <p:sp>
        <p:nvSpPr>
          <p:cNvPr id="68" name="Oval 61"/>
          <p:cNvSpPr/>
          <p:nvPr/>
        </p:nvSpPr>
        <p:spPr>
          <a:xfrm>
            <a:off x="8409744" y="3428151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8" y="2579080"/>
            <a:ext cx="3016971" cy="2468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5" grpId="0"/>
      <p:bldP spid="63" grpId="0" bldLvl="0" animBg="1"/>
      <p:bldP spid="65" grpId="0"/>
      <p:bldP spid="6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67366" y="1301373"/>
            <a:ext cx="3209268" cy="3209265"/>
            <a:chOff x="2153110" y="2091200"/>
            <a:chExt cx="2345406" cy="2345405"/>
          </a:xfrm>
        </p:grpSpPr>
        <p:sp>
          <p:nvSpPr>
            <p:cNvPr id="3" name="Oval 2"/>
            <p:cNvSpPr/>
            <p:nvPr/>
          </p:nvSpPr>
          <p:spPr>
            <a:xfrm>
              <a:off x="2153110" y="2091200"/>
              <a:ext cx="2345406" cy="23454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20480" y="2358570"/>
              <a:ext cx="1810664" cy="1810664"/>
              <a:chOff x="2420480" y="2358570"/>
              <a:chExt cx="1810664" cy="181066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420480" y="2358570"/>
                <a:ext cx="1810664" cy="1810664"/>
              </a:xfrm>
              <a:prstGeom prst="ellipse">
                <a:avLst/>
              </a:prstGeom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ln>
                <a:noFill/>
              </a:ln>
              <a:effectLst>
                <a:outerShdw blurRad="1270000" sx="80000" sy="8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673286" y="2611375"/>
                <a:ext cx="1305054" cy="13050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0" sx="90000" sy="9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" name="Partial Circle 6"/>
              <p:cNvSpPr/>
              <p:nvPr/>
            </p:nvSpPr>
            <p:spPr>
              <a:xfrm>
                <a:off x="2655440" y="2593531"/>
                <a:ext cx="1340746" cy="1340744"/>
              </a:xfrm>
              <a:prstGeom prst="pie">
                <a:avLst>
                  <a:gd name="adj1" fmla="val 16157514"/>
                  <a:gd name="adj2" fmla="val 1283791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76387" y="2914476"/>
                <a:ext cx="698852" cy="698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349099" y="1346294"/>
            <a:ext cx="2403795" cy="1016320"/>
            <a:chOff x="8465464" y="1349384"/>
            <a:chExt cx="3205059" cy="1355094"/>
          </a:xfrm>
        </p:grpSpPr>
        <p:sp>
          <p:nvSpPr>
            <p:cNvPr id="12" name="Text Placeholder 2"/>
            <p:cNvSpPr txBox="1"/>
            <p:nvPr/>
          </p:nvSpPr>
          <p:spPr>
            <a:xfrm>
              <a:off x="8722249" y="1349384"/>
              <a:ext cx="2948274" cy="427903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MySQL</a:t>
              </a:r>
              <a:r>
                <a:rPr lang="zh-CN" alt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主从集群</a:t>
              </a:r>
              <a:r>
                <a:rPr 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endParaRPr lang="id-ID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65464" y="1783028"/>
              <a:ext cx="2810042" cy="921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主从复制高可用、数据备份、读写分离、高一致性、故障转移、扩容等扩展性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49098" y="3258138"/>
            <a:ext cx="2403795" cy="819017"/>
            <a:chOff x="8465464" y="3898514"/>
            <a:chExt cx="3205059" cy="1092024"/>
          </a:xfrm>
        </p:grpSpPr>
        <p:sp>
          <p:nvSpPr>
            <p:cNvPr id="14" name="Text Placeholder 2"/>
            <p:cNvSpPr txBox="1"/>
            <p:nvPr/>
          </p:nvSpPr>
          <p:spPr>
            <a:xfrm>
              <a:off x="9190321" y="389851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全数据库加密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65464" y="4346088"/>
              <a:ext cx="2810042" cy="644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数据安全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完整性、终端到终端加密、访问控制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3696" y="1317944"/>
            <a:ext cx="2158346" cy="836919"/>
            <a:chOff x="848742" y="1311585"/>
            <a:chExt cx="2877794" cy="1115893"/>
          </a:xfrm>
        </p:grpSpPr>
        <p:sp>
          <p:nvSpPr>
            <p:cNvPr id="18" name="Text Placeholder 2"/>
            <p:cNvSpPr txBox="1"/>
            <p:nvPr/>
          </p:nvSpPr>
          <p:spPr>
            <a:xfrm flipH="1">
              <a:off x="848742" y="1311585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Sa-token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916494" y="1783028"/>
              <a:ext cx="2810042" cy="644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身份认证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授权、用户会话管理、角色和权限控制、跨域和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CSRF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防护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696" y="3240237"/>
            <a:ext cx="2211206" cy="836920"/>
            <a:chOff x="778262" y="3874644"/>
            <a:chExt cx="2948274" cy="1115894"/>
          </a:xfrm>
        </p:grpSpPr>
        <p:sp>
          <p:nvSpPr>
            <p:cNvPr id="20" name="Text Placeholder 2"/>
            <p:cNvSpPr txBox="1"/>
            <p:nvPr/>
          </p:nvSpPr>
          <p:spPr>
            <a:xfrm flipH="1">
              <a:off x="778262" y="3874644"/>
              <a:ext cx="2480202" cy="427903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公钥密码体制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endParaRPr lang="id-ID" sz="1500" i="1" dirty="0"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916494" y="4346088"/>
              <a:ext cx="2810042" cy="644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网络非对称加密，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SSL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证书、数字签名、数据完整一致性安全性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24828" y="382179"/>
            <a:ext cx="2694338" cy="707886"/>
            <a:chOff x="822925" y="1107701"/>
            <a:chExt cx="2491152" cy="707886"/>
          </a:xfrm>
        </p:grpSpPr>
        <p:sp>
          <p:nvSpPr>
            <p:cNvPr id="34" name="TextBox 21"/>
            <p:cNvSpPr txBox="1"/>
            <p:nvPr/>
          </p:nvSpPr>
          <p:spPr>
            <a:xfrm>
              <a:off x="822925" y="1107701"/>
              <a:ext cx="2491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网络传输 </a:t>
              </a:r>
              <a:r>
                <a:rPr lang="en-US" altLang="zh-CN" sz="20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&amp; </a:t>
              </a:r>
              <a:r>
                <a:rPr lang="zh-CN" altLang="en-US" sz="20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数据存储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TextBox 21"/>
            <p:cNvSpPr txBox="1"/>
            <p:nvPr/>
          </p:nvSpPr>
          <p:spPr>
            <a:xfrm>
              <a:off x="1141865" y="1553977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安全性 高可用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1"/>
          <p:cNvSpPr txBox="1"/>
          <p:nvPr/>
        </p:nvSpPr>
        <p:spPr>
          <a:xfrm>
            <a:off x="3386133" y="2719717"/>
            <a:ext cx="2371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endParaRPr lang="id-ID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34"/>
          <p:cNvSpPr>
            <a:spLocks noChangeArrowheads="1"/>
          </p:cNvSpPr>
          <p:nvPr/>
        </p:nvSpPr>
        <p:spPr bwMode="auto">
          <a:xfrm>
            <a:off x="4373500" y="2725666"/>
            <a:ext cx="396990" cy="378654"/>
          </a:xfrm>
          <a:custGeom>
            <a:avLst/>
            <a:gdLst>
              <a:gd name="T0" fmla="*/ 207002 w 602"/>
              <a:gd name="T1" fmla="*/ 40594 h 601"/>
              <a:gd name="T2" fmla="*/ 207002 w 602"/>
              <a:gd name="T3" fmla="*/ 40594 h 601"/>
              <a:gd name="T4" fmla="*/ 196526 w 602"/>
              <a:gd name="T5" fmla="*/ 40594 h 601"/>
              <a:gd name="T6" fmla="*/ 196526 w 602"/>
              <a:gd name="T7" fmla="*/ 96275 h 601"/>
              <a:gd name="T8" fmla="*/ 196526 w 602"/>
              <a:gd name="T9" fmla="*/ 144412 h 601"/>
              <a:gd name="T10" fmla="*/ 196526 w 602"/>
              <a:gd name="T11" fmla="*/ 154830 h 601"/>
              <a:gd name="T12" fmla="*/ 186411 w 602"/>
              <a:gd name="T13" fmla="*/ 164889 h 601"/>
              <a:gd name="T14" fmla="*/ 132944 w 602"/>
              <a:gd name="T15" fmla="*/ 164889 h 601"/>
              <a:gd name="T16" fmla="*/ 166180 w 602"/>
              <a:gd name="T17" fmla="*/ 197938 h 601"/>
              <a:gd name="T18" fmla="*/ 166180 w 602"/>
              <a:gd name="T19" fmla="*/ 197938 h 601"/>
              <a:gd name="T20" fmla="*/ 168709 w 602"/>
              <a:gd name="T21" fmla="*/ 205482 h 601"/>
              <a:gd name="T22" fmla="*/ 158232 w 602"/>
              <a:gd name="T23" fmla="*/ 215541 h 601"/>
              <a:gd name="T24" fmla="*/ 153175 w 602"/>
              <a:gd name="T25" fmla="*/ 213026 h 601"/>
              <a:gd name="T26" fmla="*/ 153175 w 602"/>
              <a:gd name="T27" fmla="*/ 213026 h 601"/>
              <a:gd name="T28" fmla="*/ 117410 w 602"/>
              <a:gd name="T29" fmla="*/ 180336 h 601"/>
              <a:gd name="T30" fmla="*/ 117410 w 602"/>
              <a:gd name="T31" fmla="*/ 205482 h 601"/>
              <a:gd name="T32" fmla="*/ 107294 w 602"/>
              <a:gd name="T33" fmla="*/ 215541 h 601"/>
              <a:gd name="T34" fmla="*/ 97179 w 602"/>
              <a:gd name="T35" fmla="*/ 205482 h 601"/>
              <a:gd name="T36" fmla="*/ 97179 w 602"/>
              <a:gd name="T37" fmla="*/ 180336 h 601"/>
              <a:gd name="T38" fmla="*/ 63943 w 602"/>
              <a:gd name="T39" fmla="*/ 213026 h 601"/>
              <a:gd name="T40" fmla="*/ 63943 w 602"/>
              <a:gd name="T41" fmla="*/ 213026 h 601"/>
              <a:gd name="T42" fmla="*/ 56357 w 602"/>
              <a:gd name="T43" fmla="*/ 215541 h 601"/>
              <a:gd name="T44" fmla="*/ 45880 w 602"/>
              <a:gd name="T45" fmla="*/ 205482 h 601"/>
              <a:gd name="T46" fmla="*/ 51299 w 602"/>
              <a:gd name="T47" fmla="*/ 197938 h 601"/>
              <a:gd name="T48" fmla="*/ 51299 w 602"/>
              <a:gd name="T49" fmla="*/ 197938 h 601"/>
              <a:gd name="T50" fmla="*/ 84174 w 602"/>
              <a:gd name="T51" fmla="*/ 164889 h 601"/>
              <a:gd name="T52" fmla="*/ 30707 w 602"/>
              <a:gd name="T53" fmla="*/ 164889 h 601"/>
              <a:gd name="T54" fmla="*/ 20592 w 602"/>
              <a:gd name="T55" fmla="*/ 154830 h 601"/>
              <a:gd name="T56" fmla="*/ 20592 w 602"/>
              <a:gd name="T57" fmla="*/ 144412 h 601"/>
              <a:gd name="T58" fmla="*/ 20592 w 602"/>
              <a:gd name="T59" fmla="*/ 96275 h 601"/>
              <a:gd name="T60" fmla="*/ 20592 w 602"/>
              <a:gd name="T61" fmla="*/ 40594 h 601"/>
              <a:gd name="T62" fmla="*/ 10477 w 602"/>
              <a:gd name="T63" fmla="*/ 40594 h 601"/>
              <a:gd name="T64" fmla="*/ 0 w 602"/>
              <a:gd name="T65" fmla="*/ 30176 h 601"/>
              <a:gd name="T66" fmla="*/ 10477 w 602"/>
              <a:gd name="T67" fmla="*/ 20117 h 601"/>
              <a:gd name="T68" fmla="*/ 97179 w 602"/>
              <a:gd name="T69" fmla="*/ 20117 h 601"/>
              <a:gd name="T70" fmla="*/ 97179 w 602"/>
              <a:gd name="T71" fmla="*/ 10059 h 601"/>
              <a:gd name="T72" fmla="*/ 107294 w 602"/>
              <a:gd name="T73" fmla="*/ 0 h 601"/>
              <a:gd name="T74" fmla="*/ 117410 w 602"/>
              <a:gd name="T75" fmla="*/ 10059 h 601"/>
              <a:gd name="T76" fmla="*/ 117410 w 602"/>
              <a:gd name="T77" fmla="*/ 20117 h 601"/>
              <a:gd name="T78" fmla="*/ 207002 w 602"/>
              <a:gd name="T79" fmla="*/ 20117 h 601"/>
              <a:gd name="T80" fmla="*/ 217118 w 602"/>
              <a:gd name="T81" fmla="*/ 30176 h 601"/>
              <a:gd name="T82" fmla="*/ 207002 w 602"/>
              <a:gd name="T83" fmla="*/ 40594 h 601"/>
              <a:gd name="T84" fmla="*/ 176295 w 602"/>
              <a:gd name="T85" fmla="*/ 86216 h 601"/>
              <a:gd name="T86" fmla="*/ 176295 w 602"/>
              <a:gd name="T87" fmla="*/ 86216 h 601"/>
              <a:gd name="T88" fmla="*/ 176295 w 602"/>
              <a:gd name="T89" fmla="*/ 76158 h 601"/>
              <a:gd name="T90" fmla="*/ 176295 w 602"/>
              <a:gd name="T91" fmla="*/ 40594 h 601"/>
              <a:gd name="T92" fmla="*/ 40822 w 602"/>
              <a:gd name="T93" fmla="*/ 40594 h 601"/>
              <a:gd name="T94" fmla="*/ 40822 w 602"/>
              <a:gd name="T95" fmla="*/ 76158 h 601"/>
              <a:gd name="T96" fmla="*/ 40822 w 602"/>
              <a:gd name="T97" fmla="*/ 86216 h 601"/>
              <a:gd name="T98" fmla="*/ 40822 w 602"/>
              <a:gd name="T99" fmla="*/ 144412 h 601"/>
              <a:gd name="T100" fmla="*/ 176295 w 602"/>
              <a:gd name="T101" fmla="*/ 144412 h 601"/>
              <a:gd name="T102" fmla="*/ 176295 w 602"/>
              <a:gd name="T103" fmla="*/ 86216 h 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251325" y="2571750"/>
            <a:ext cx="4849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优先考虑&amp;下一步计划</a:t>
            </a:r>
            <a:endParaRPr lang="zh-CN" altLang="en-US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12284" y="2141523"/>
            <a:ext cx="20637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03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1788" y="1947201"/>
            <a:ext cx="2706067" cy="1065501"/>
            <a:chOff x="2129071" y="3414972"/>
            <a:chExt cx="3613676" cy="1422868"/>
          </a:xfrm>
        </p:grpSpPr>
        <p:grpSp>
          <p:nvGrpSpPr>
            <p:cNvPr id="9" name="Group 8"/>
            <p:cNvGrpSpPr/>
            <p:nvPr/>
          </p:nvGrpSpPr>
          <p:grpSpPr>
            <a:xfrm>
              <a:off x="2129071" y="341497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1"/>
            </a:gradFill>
          </p:grpSpPr>
          <p:sp>
            <p:nvSpPr>
              <p:cNvPr id="10" name="Freeform: Shape 9"/>
              <p:cNvSpPr/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-1" fmla="*/ 0 w 314098"/>
                  <a:gd name="connsiteY0-2" fmla="*/ 0 h 415475"/>
                  <a:gd name="connsiteX1-3" fmla="*/ 314098 w 314098"/>
                  <a:gd name="connsiteY1-4" fmla="*/ 4994 h 415475"/>
                  <a:gd name="connsiteX2-5" fmla="*/ 129588 w 314098"/>
                  <a:gd name="connsiteY2-6" fmla="*/ 115977 h 415475"/>
                  <a:gd name="connsiteX3-7" fmla="*/ 0 w 314098"/>
                  <a:gd name="connsiteY3-8" fmla="*/ 415475 h 415475"/>
                  <a:gd name="connsiteX4-9" fmla="*/ 0 w 314098"/>
                  <a:gd name="connsiteY4-10" fmla="*/ 60122 h 415475"/>
                  <a:gd name="connsiteX5-11" fmla="*/ 0 w 314098"/>
                  <a:gd name="connsiteY5-12" fmla="*/ 0 h 415475"/>
                  <a:gd name="connsiteX0-13" fmla="*/ 158047 w 314098"/>
                  <a:gd name="connsiteY0-14" fmla="*/ 0 h 473695"/>
                  <a:gd name="connsiteX1-15" fmla="*/ 314098 w 314098"/>
                  <a:gd name="connsiteY1-16" fmla="*/ 63214 h 473695"/>
                  <a:gd name="connsiteX2-17" fmla="*/ 129588 w 314098"/>
                  <a:gd name="connsiteY2-18" fmla="*/ 174197 h 473695"/>
                  <a:gd name="connsiteX3-19" fmla="*/ 0 w 314098"/>
                  <a:gd name="connsiteY3-20" fmla="*/ 473695 h 473695"/>
                  <a:gd name="connsiteX4-21" fmla="*/ 0 w 314098"/>
                  <a:gd name="connsiteY4-22" fmla="*/ 118342 h 473695"/>
                  <a:gd name="connsiteX5-23" fmla="*/ 158047 w 314098"/>
                  <a:gd name="connsiteY5-24" fmla="*/ 0 h 473695"/>
                  <a:gd name="connsiteX0-25" fmla="*/ 158047 w 314098"/>
                  <a:gd name="connsiteY0-26" fmla="*/ 0 h 473695"/>
                  <a:gd name="connsiteX1-27" fmla="*/ 314098 w 314098"/>
                  <a:gd name="connsiteY1-28" fmla="*/ 63214 h 473695"/>
                  <a:gd name="connsiteX2-29" fmla="*/ 129588 w 314098"/>
                  <a:gd name="connsiteY2-30" fmla="*/ 174197 h 473695"/>
                  <a:gd name="connsiteX3-31" fmla="*/ 0 w 314098"/>
                  <a:gd name="connsiteY3-32" fmla="*/ 473695 h 473695"/>
                  <a:gd name="connsiteX4-33" fmla="*/ 28584 w 314098"/>
                  <a:gd name="connsiteY4-34" fmla="*/ 134220 h 473695"/>
                  <a:gd name="connsiteX5-35" fmla="*/ 158047 w 314098"/>
                  <a:gd name="connsiteY5-36" fmla="*/ 0 h 473695"/>
                  <a:gd name="connsiteX0-37" fmla="*/ 158047 w 314098"/>
                  <a:gd name="connsiteY0-38" fmla="*/ 0 h 473695"/>
                  <a:gd name="connsiteX1-39" fmla="*/ 314098 w 314098"/>
                  <a:gd name="connsiteY1-40" fmla="*/ 63214 h 473695"/>
                  <a:gd name="connsiteX2-41" fmla="*/ 129588 w 314098"/>
                  <a:gd name="connsiteY2-42" fmla="*/ 174197 h 473695"/>
                  <a:gd name="connsiteX3-43" fmla="*/ 0 w 314098"/>
                  <a:gd name="connsiteY3-44" fmla="*/ 473695 h 473695"/>
                  <a:gd name="connsiteX4-45" fmla="*/ 158047 w 314098"/>
                  <a:gd name="connsiteY4-46" fmla="*/ 0 h 473695"/>
                  <a:gd name="connsiteX0-47" fmla="*/ 158100 w 314151"/>
                  <a:gd name="connsiteY0-48" fmla="*/ 0 h 473695"/>
                  <a:gd name="connsiteX1-49" fmla="*/ 314151 w 314151"/>
                  <a:gd name="connsiteY1-50" fmla="*/ 63214 h 473695"/>
                  <a:gd name="connsiteX2-51" fmla="*/ 129641 w 314151"/>
                  <a:gd name="connsiteY2-52" fmla="*/ 174197 h 473695"/>
                  <a:gd name="connsiteX3-53" fmla="*/ 53 w 314151"/>
                  <a:gd name="connsiteY3-54" fmla="*/ 473695 h 473695"/>
                  <a:gd name="connsiteX4-55" fmla="*/ 158100 w 314151"/>
                  <a:gd name="connsiteY4-56" fmla="*/ 0 h 473695"/>
                  <a:gd name="connsiteX0-57" fmla="*/ 158092 w 314143"/>
                  <a:gd name="connsiteY0-58" fmla="*/ 0 h 473695"/>
                  <a:gd name="connsiteX1-59" fmla="*/ 314143 w 314143"/>
                  <a:gd name="connsiteY1-60" fmla="*/ 63214 h 473695"/>
                  <a:gd name="connsiteX2-61" fmla="*/ 129633 w 314143"/>
                  <a:gd name="connsiteY2-62" fmla="*/ 174197 h 473695"/>
                  <a:gd name="connsiteX3-63" fmla="*/ 45 w 314143"/>
                  <a:gd name="connsiteY3-64" fmla="*/ 473695 h 473695"/>
                  <a:gd name="connsiteX4-65" fmla="*/ 158092 w 314143"/>
                  <a:gd name="connsiteY4-66" fmla="*/ 0 h 473695"/>
                  <a:gd name="connsiteX0-67" fmla="*/ 159772 w 315823"/>
                  <a:gd name="connsiteY0-68" fmla="*/ 0 h 441939"/>
                  <a:gd name="connsiteX1-69" fmla="*/ 315823 w 315823"/>
                  <a:gd name="connsiteY1-70" fmla="*/ 63214 h 441939"/>
                  <a:gd name="connsiteX2-71" fmla="*/ 131313 w 315823"/>
                  <a:gd name="connsiteY2-72" fmla="*/ 174197 h 441939"/>
                  <a:gd name="connsiteX3-73" fmla="*/ 44 w 315823"/>
                  <a:gd name="connsiteY3-74" fmla="*/ 441939 h 441939"/>
                  <a:gd name="connsiteX4-75" fmla="*/ 159772 w 315823"/>
                  <a:gd name="connsiteY4-76" fmla="*/ 0 h 441939"/>
                  <a:gd name="connsiteX0-77" fmla="*/ 160553 w 316604"/>
                  <a:gd name="connsiteY0-78" fmla="*/ 0 h 441939"/>
                  <a:gd name="connsiteX1-79" fmla="*/ 316604 w 316604"/>
                  <a:gd name="connsiteY1-80" fmla="*/ 63214 h 441939"/>
                  <a:gd name="connsiteX2-81" fmla="*/ 132094 w 316604"/>
                  <a:gd name="connsiteY2-82" fmla="*/ 174197 h 441939"/>
                  <a:gd name="connsiteX3-83" fmla="*/ 825 w 316604"/>
                  <a:gd name="connsiteY3-84" fmla="*/ 441939 h 441939"/>
                  <a:gd name="connsiteX4-85" fmla="*/ 160553 w 316604"/>
                  <a:gd name="connsiteY4-86" fmla="*/ 0 h 441939"/>
                  <a:gd name="connsiteX0-87" fmla="*/ 160553 w 170326"/>
                  <a:gd name="connsiteY0-88" fmla="*/ 0 h 441939"/>
                  <a:gd name="connsiteX1-89" fmla="*/ 170326 w 170326"/>
                  <a:gd name="connsiteY1-90" fmla="*/ 100263 h 441939"/>
                  <a:gd name="connsiteX2-91" fmla="*/ 132094 w 170326"/>
                  <a:gd name="connsiteY2-92" fmla="*/ 174197 h 441939"/>
                  <a:gd name="connsiteX3-93" fmla="*/ 825 w 170326"/>
                  <a:gd name="connsiteY3-94" fmla="*/ 441939 h 441939"/>
                  <a:gd name="connsiteX4-95" fmla="*/ 160553 w 170326"/>
                  <a:gd name="connsiteY4-96" fmla="*/ 0 h 441939"/>
                  <a:gd name="connsiteX0-97" fmla="*/ 160553 w 170326"/>
                  <a:gd name="connsiteY0-98" fmla="*/ 0 h 441939"/>
                  <a:gd name="connsiteX1-99" fmla="*/ 170326 w 170326"/>
                  <a:gd name="connsiteY1-100" fmla="*/ 100263 h 441939"/>
                  <a:gd name="connsiteX2-101" fmla="*/ 150588 w 170326"/>
                  <a:gd name="connsiteY2-102" fmla="*/ 166257 h 441939"/>
                  <a:gd name="connsiteX3-103" fmla="*/ 825 w 170326"/>
                  <a:gd name="connsiteY3-104" fmla="*/ 441939 h 441939"/>
                  <a:gd name="connsiteX4-105" fmla="*/ 160553 w 170326"/>
                  <a:gd name="connsiteY4-106" fmla="*/ 0 h 441939"/>
                  <a:gd name="connsiteX0-107" fmla="*/ 160553 w 160553"/>
                  <a:gd name="connsiteY0-108" fmla="*/ 0 h 441939"/>
                  <a:gd name="connsiteX1-109" fmla="*/ 150588 w 160553"/>
                  <a:gd name="connsiteY1-110" fmla="*/ 166257 h 441939"/>
                  <a:gd name="connsiteX2-111" fmla="*/ 825 w 160553"/>
                  <a:gd name="connsiteY2-112" fmla="*/ 441939 h 441939"/>
                  <a:gd name="connsiteX3-113" fmla="*/ 160553 w 160553"/>
                  <a:gd name="connsiteY3-114" fmla="*/ 0 h 441939"/>
                  <a:gd name="connsiteX0-115" fmla="*/ 160553 w 162357"/>
                  <a:gd name="connsiteY0-116" fmla="*/ 0 h 441939"/>
                  <a:gd name="connsiteX1-117" fmla="*/ 162357 w 162357"/>
                  <a:gd name="connsiteY1-118" fmla="*/ 150380 h 441939"/>
                  <a:gd name="connsiteX2-119" fmla="*/ 825 w 162357"/>
                  <a:gd name="connsiteY2-120" fmla="*/ 441939 h 441939"/>
                  <a:gd name="connsiteX3-121" fmla="*/ 160553 w 162357"/>
                  <a:gd name="connsiteY3-122" fmla="*/ 0 h 441939"/>
                  <a:gd name="connsiteX0-123" fmla="*/ 160553 w 162357"/>
                  <a:gd name="connsiteY0-124" fmla="*/ 0 h 441939"/>
                  <a:gd name="connsiteX1-125" fmla="*/ 162357 w 162357"/>
                  <a:gd name="connsiteY1-126" fmla="*/ 150380 h 441939"/>
                  <a:gd name="connsiteX2-127" fmla="*/ 825 w 162357"/>
                  <a:gd name="connsiteY2-128" fmla="*/ 441939 h 441939"/>
                  <a:gd name="connsiteX3-129" fmla="*/ 160553 w 162357"/>
                  <a:gd name="connsiteY3-130" fmla="*/ 0 h 441939"/>
                  <a:gd name="connsiteX0-131" fmla="*/ 160553 w 162357"/>
                  <a:gd name="connsiteY0-132" fmla="*/ 0 h 441939"/>
                  <a:gd name="connsiteX1-133" fmla="*/ 162357 w 162357"/>
                  <a:gd name="connsiteY1-134" fmla="*/ 152932 h 441939"/>
                  <a:gd name="connsiteX2-135" fmla="*/ 825 w 162357"/>
                  <a:gd name="connsiteY2-136" fmla="*/ 441939 h 441939"/>
                  <a:gd name="connsiteX3-137" fmla="*/ 160553 w 162357"/>
                  <a:gd name="connsiteY3-138" fmla="*/ 0 h 441939"/>
                  <a:gd name="connsiteX0-139" fmla="*/ 160553 w 162357"/>
                  <a:gd name="connsiteY0-140" fmla="*/ 0 h 441939"/>
                  <a:gd name="connsiteX1-141" fmla="*/ 162357 w 162357"/>
                  <a:gd name="connsiteY1-142" fmla="*/ 152932 h 441939"/>
                  <a:gd name="connsiteX2-143" fmla="*/ 825 w 162357"/>
                  <a:gd name="connsiteY2-144" fmla="*/ 441939 h 441939"/>
                  <a:gd name="connsiteX3-145" fmla="*/ 160553 w 162357"/>
                  <a:gd name="connsiteY3-146" fmla="*/ 0 h 441939"/>
                  <a:gd name="connsiteX0-147" fmla="*/ 160490 w 162294"/>
                  <a:gd name="connsiteY0-148" fmla="*/ 0 h 441939"/>
                  <a:gd name="connsiteX1-149" fmla="*/ 162294 w 162294"/>
                  <a:gd name="connsiteY1-150" fmla="*/ 152932 h 441939"/>
                  <a:gd name="connsiteX2-151" fmla="*/ 762 w 162294"/>
                  <a:gd name="connsiteY2-152" fmla="*/ 441939 h 441939"/>
                  <a:gd name="connsiteX3-153" fmla="*/ 160490 w 162294"/>
                  <a:gd name="connsiteY3-154" fmla="*/ 0 h 441939"/>
                  <a:gd name="connsiteX0-155" fmla="*/ 161700 w 162288"/>
                  <a:gd name="connsiteY0-156" fmla="*/ 0 h 443215"/>
                  <a:gd name="connsiteX1-157" fmla="*/ 162288 w 162288"/>
                  <a:gd name="connsiteY1-158" fmla="*/ 154208 h 443215"/>
                  <a:gd name="connsiteX2-159" fmla="*/ 756 w 162288"/>
                  <a:gd name="connsiteY2-160" fmla="*/ 443215 h 443215"/>
                  <a:gd name="connsiteX3-161" fmla="*/ 161700 w 162288"/>
                  <a:gd name="connsiteY3-162" fmla="*/ 0 h 4432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vert="horz" wrap="square" lIns="91298" tIns="45650" rIns="91298" bIns="45650" numCol="1" anchor="t" anchorCtr="0" compatLnSpc="1">
                <a:noAutofit/>
              </a:bodyPr>
              <a:lstStyle/>
              <a:p>
                <a:endParaRPr lang="en-US" sz="1050">
                  <a:cs typeface="+mn-ea"/>
                  <a:sym typeface="+mn-lt"/>
                </a:endParaRPr>
              </a:p>
            </p:txBody>
          </p:sp>
          <p:sp>
            <p:nvSpPr>
              <p:cNvPr id="11" name="Arrow: Right 10"/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 Placeholder 2"/>
            <p:cNvSpPr txBox="1"/>
            <p:nvPr/>
          </p:nvSpPr>
          <p:spPr>
            <a:xfrm>
              <a:off x="3122745" y="3574814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- 数据仓储设计</a:t>
              </a:r>
              <a:endParaRPr 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90419" y="3258561"/>
            <a:ext cx="2706067" cy="1065501"/>
            <a:chOff x="3387557" y="4436052"/>
            <a:chExt cx="3613676" cy="1422868"/>
          </a:xfrm>
        </p:grpSpPr>
        <p:grpSp>
          <p:nvGrpSpPr>
            <p:cNvPr id="12" name="Group 11"/>
            <p:cNvGrpSpPr/>
            <p:nvPr/>
          </p:nvGrpSpPr>
          <p:grpSpPr>
            <a:xfrm>
              <a:off x="3387557" y="443605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1"/>
            </a:gradFill>
          </p:grpSpPr>
          <p:sp>
            <p:nvSpPr>
              <p:cNvPr id="13" name="Freeform: Shape 12"/>
              <p:cNvSpPr/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-1" fmla="*/ 0 w 314098"/>
                  <a:gd name="connsiteY0-2" fmla="*/ 0 h 415475"/>
                  <a:gd name="connsiteX1-3" fmla="*/ 314098 w 314098"/>
                  <a:gd name="connsiteY1-4" fmla="*/ 4994 h 415475"/>
                  <a:gd name="connsiteX2-5" fmla="*/ 129588 w 314098"/>
                  <a:gd name="connsiteY2-6" fmla="*/ 115977 h 415475"/>
                  <a:gd name="connsiteX3-7" fmla="*/ 0 w 314098"/>
                  <a:gd name="connsiteY3-8" fmla="*/ 415475 h 415475"/>
                  <a:gd name="connsiteX4-9" fmla="*/ 0 w 314098"/>
                  <a:gd name="connsiteY4-10" fmla="*/ 60122 h 415475"/>
                  <a:gd name="connsiteX5-11" fmla="*/ 0 w 314098"/>
                  <a:gd name="connsiteY5-12" fmla="*/ 0 h 415475"/>
                  <a:gd name="connsiteX0-13" fmla="*/ 158047 w 314098"/>
                  <a:gd name="connsiteY0-14" fmla="*/ 0 h 473695"/>
                  <a:gd name="connsiteX1-15" fmla="*/ 314098 w 314098"/>
                  <a:gd name="connsiteY1-16" fmla="*/ 63214 h 473695"/>
                  <a:gd name="connsiteX2-17" fmla="*/ 129588 w 314098"/>
                  <a:gd name="connsiteY2-18" fmla="*/ 174197 h 473695"/>
                  <a:gd name="connsiteX3-19" fmla="*/ 0 w 314098"/>
                  <a:gd name="connsiteY3-20" fmla="*/ 473695 h 473695"/>
                  <a:gd name="connsiteX4-21" fmla="*/ 0 w 314098"/>
                  <a:gd name="connsiteY4-22" fmla="*/ 118342 h 473695"/>
                  <a:gd name="connsiteX5-23" fmla="*/ 158047 w 314098"/>
                  <a:gd name="connsiteY5-24" fmla="*/ 0 h 473695"/>
                  <a:gd name="connsiteX0-25" fmla="*/ 158047 w 314098"/>
                  <a:gd name="connsiteY0-26" fmla="*/ 0 h 473695"/>
                  <a:gd name="connsiteX1-27" fmla="*/ 314098 w 314098"/>
                  <a:gd name="connsiteY1-28" fmla="*/ 63214 h 473695"/>
                  <a:gd name="connsiteX2-29" fmla="*/ 129588 w 314098"/>
                  <a:gd name="connsiteY2-30" fmla="*/ 174197 h 473695"/>
                  <a:gd name="connsiteX3-31" fmla="*/ 0 w 314098"/>
                  <a:gd name="connsiteY3-32" fmla="*/ 473695 h 473695"/>
                  <a:gd name="connsiteX4-33" fmla="*/ 28584 w 314098"/>
                  <a:gd name="connsiteY4-34" fmla="*/ 134220 h 473695"/>
                  <a:gd name="connsiteX5-35" fmla="*/ 158047 w 314098"/>
                  <a:gd name="connsiteY5-36" fmla="*/ 0 h 473695"/>
                  <a:gd name="connsiteX0-37" fmla="*/ 158047 w 314098"/>
                  <a:gd name="connsiteY0-38" fmla="*/ 0 h 473695"/>
                  <a:gd name="connsiteX1-39" fmla="*/ 314098 w 314098"/>
                  <a:gd name="connsiteY1-40" fmla="*/ 63214 h 473695"/>
                  <a:gd name="connsiteX2-41" fmla="*/ 129588 w 314098"/>
                  <a:gd name="connsiteY2-42" fmla="*/ 174197 h 473695"/>
                  <a:gd name="connsiteX3-43" fmla="*/ 0 w 314098"/>
                  <a:gd name="connsiteY3-44" fmla="*/ 473695 h 473695"/>
                  <a:gd name="connsiteX4-45" fmla="*/ 158047 w 314098"/>
                  <a:gd name="connsiteY4-46" fmla="*/ 0 h 473695"/>
                  <a:gd name="connsiteX0-47" fmla="*/ 158100 w 314151"/>
                  <a:gd name="connsiteY0-48" fmla="*/ 0 h 473695"/>
                  <a:gd name="connsiteX1-49" fmla="*/ 314151 w 314151"/>
                  <a:gd name="connsiteY1-50" fmla="*/ 63214 h 473695"/>
                  <a:gd name="connsiteX2-51" fmla="*/ 129641 w 314151"/>
                  <a:gd name="connsiteY2-52" fmla="*/ 174197 h 473695"/>
                  <a:gd name="connsiteX3-53" fmla="*/ 53 w 314151"/>
                  <a:gd name="connsiteY3-54" fmla="*/ 473695 h 473695"/>
                  <a:gd name="connsiteX4-55" fmla="*/ 158100 w 314151"/>
                  <a:gd name="connsiteY4-56" fmla="*/ 0 h 473695"/>
                  <a:gd name="connsiteX0-57" fmla="*/ 158092 w 314143"/>
                  <a:gd name="connsiteY0-58" fmla="*/ 0 h 473695"/>
                  <a:gd name="connsiteX1-59" fmla="*/ 314143 w 314143"/>
                  <a:gd name="connsiteY1-60" fmla="*/ 63214 h 473695"/>
                  <a:gd name="connsiteX2-61" fmla="*/ 129633 w 314143"/>
                  <a:gd name="connsiteY2-62" fmla="*/ 174197 h 473695"/>
                  <a:gd name="connsiteX3-63" fmla="*/ 45 w 314143"/>
                  <a:gd name="connsiteY3-64" fmla="*/ 473695 h 473695"/>
                  <a:gd name="connsiteX4-65" fmla="*/ 158092 w 314143"/>
                  <a:gd name="connsiteY4-66" fmla="*/ 0 h 473695"/>
                  <a:gd name="connsiteX0-67" fmla="*/ 159772 w 315823"/>
                  <a:gd name="connsiteY0-68" fmla="*/ 0 h 441939"/>
                  <a:gd name="connsiteX1-69" fmla="*/ 315823 w 315823"/>
                  <a:gd name="connsiteY1-70" fmla="*/ 63214 h 441939"/>
                  <a:gd name="connsiteX2-71" fmla="*/ 131313 w 315823"/>
                  <a:gd name="connsiteY2-72" fmla="*/ 174197 h 441939"/>
                  <a:gd name="connsiteX3-73" fmla="*/ 44 w 315823"/>
                  <a:gd name="connsiteY3-74" fmla="*/ 441939 h 441939"/>
                  <a:gd name="connsiteX4-75" fmla="*/ 159772 w 315823"/>
                  <a:gd name="connsiteY4-76" fmla="*/ 0 h 441939"/>
                  <a:gd name="connsiteX0-77" fmla="*/ 160553 w 316604"/>
                  <a:gd name="connsiteY0-78" fmla="*/ 0 h 441939"/>
                  <a:gd name="connsiteX1-79" fmla="*/ 316604 w 316604"/>
                  <a:gd name="connsiteY1-80" fmla="*/ 63214 h 441939"/>
                  <a:gd name="connsiteX2-81" fmla="*/ 132094 w 316604"/>
                  <a:gd name="connsiteY2-82" fmla="*/ 174197 h 441939"/>
                  <a:gd name="connsiteX3-83" fmla="*/ 825 w 316604"/>
                  <a:gd name="connsiteY3-84" fmla="*/ 441939 h 441939"/>
                  <a:gd name="connsiteX4-85" fmla="*/ 160553 w 316604"/>
                  <a:gd name="connsiteY4-86" fmla="*/ 0 h 441939"/>
                  <a:gd name="connsiteX0-87" fmla="*/ 160553 w 170326"/>
                  <a:gd name="connsiteY0-88" fmla="*/ 0 h 441939"/>
                  <a:gd name="connsiteX1-89" fmla="*/ 170326 w 170326"/>
                  <a:gd name="connsiteY1-90" fmla="*/ 100263 h 441939"/>
                  <a:gd name="connsiteX2-91" fmla="*/ 132094 w 170326"/>
                  <a:gd name="connsiteY2-92" fmla="*/ 174197 h 441939"/>
                  <a:gd name="connsiteX3-93" fmla="*/ 825 w 170326"/>
                  <a:gd name="connsiteY3-94" fmla="*/ 441939 h 441939"/>
                  <a:gd name="connsiteX4-95" fmla="*/ 160553 w 170326"/>
                  <a:gd name="connsiteY4-96" fmla="*/ 0 h 441939"/>
                  <a:gd name="connsiteX0-97" fmla="*/ 160553 w 170326"/>
                  <a:gd name="connsiteY0-98" fmla="*/ 0 h 441939"/>
                  <a:gd name="connsiteX1-99" fmla="*/ 170326 w 170326"/>
                  <a:gd name="connsiteY1-100" fmla="*/ 100263 h 441939"/>
                  <a:gd name="connsiteX2-101" fmla="*/ 150588 w 170326"/>
                  <a:gd name="connsiteY2-102" fmla="*/ 166257 h 441939"/>
                  <a:gd name="connsiteX3-103" fmla="*/ 825 w 170326"/>
                  <a:gd name="connsiteY3-104" fmla="*/ 441939 h 441939"/>
                  <a:gd name="connsiteX4-105" fmla="*/ 160553 w 170326"/>
                  <a:gd name="connsiteY4-106" fmla="*/ 0 h 441939"/>
                  <a:gd name="connsiteX0-107" fmla="*/ 160553 w 160553"/>
                  <a:gd name="connsiteY0-108" fmla="*/ 0 h 441939"/>
                  <a:gd name="connsiteX1-109" fmla="*/ 150588 w 160553"/>
                  <a:gd name="connsiteY1-110" fmla="*/ 166257 h 441939"/>
                  <a:gd name="connsiteX2-111" fmla="*/ 825 w 160553"/>
                  <a:gd name="connsiteY2-112" fmla="*/ 441939 h 441939"/>
                  <a:gd name="connsiteX3-113" fmla="*/ 160553 w 160553"/>
                  <a:gd name="connsiteY3-114" fmla="*/ 0 h 441939"/>
                  <a:gd name="connsiteX0-115" fmla="*/ 160553 w 162357"/>
                  <a:gd name="connsiteY0-116" fmla="*/ 0 h 441939"/>
                  <a:gd name="connsiteX1-117" fmla="*/ 162357 w 162357"/>
                  <a:gd name="connsiteY1-118" fmla="*/ 150380 h 441939"/>
                  <a:gd name="connsiteX2-119" fmla="*/ 825 w 162357"/>
                  <a:gd name="connsiteY2-120" fmla="*/ 441939 h 441939"/>
                  <a:gd name="connsiteX3-121" fmla="*/ 160553 w 162357"/>
                  <a:gd name="connsiteY3-122" fmla="*/ 0 h 441939"/>
                  <a:gd name="connsiteX0-123" fmla="*/ 160553 w 162357"/>
                  <a:gd name="connsiteY0-124" fmla="*/ 0 h 441939"/>
                  <a:gd name="connsiteX1-125" fmla="*/ 162357 w 162357"/>
                  <a:gd name="connsiteY1-126" fmla="*/ 150380 h 441939"/>
                  <a:gd name="connsiteX2-127" fmla="*/ 825 w 162357"/>
                  <a:gd name="connsiteY2-128" fmla="*/ 441939 h 441939"/>
                  <a:gd name="connsiteX3-129" fmla="*/ 160553 w 162357"/>
                  <a:gd name="connsiteY3-130" fmla="*/ 0 h 441939"/>
                  <a:gd name="connsiteX0-131" fmla="*/ 160553 w 162357"/>
                  <a:gd name="connsiteY0-132" fmla="*/ 0 h 441939"/>
                  <a:gd name="connsiteX1-133" fmla="*/ 162357 w 162357"/>
                  <a:gd name="connsiteY1-134" fmla="*/ 152932 h 441939"/>
                  <a:gd name="connsiteX2-135" fmla="*/ 825 w 162357"/>
                  <a:gd name="connsiteY2-136" fmla="*/ 441939 h 441939"/>
                  <a:gd name="connsiteX3-137" fmla="*/ 160553 w 162357"/>
                  <a:gd name="connsiteY3-138" fmla="*/ 0 h 441939"/>
                  <a:gd name="connsiteX0-139" fmla="*/ 160553 w 162357"/>
                  <a:gd name="connsiteY0-140" fmla="*/ 0 h 441939"/>
                  <a:gd name="connsiteX1-141" fmla="*/ 162357 w 162357"/>
                  <a:gd name="connsiteY1-142" fmla="*/ 152932 h 441939"/>
                  <a:gd name="connsiteX2-143" fmla="*/ 825 w 162357"/>
                  <a:gd name="connsiteY2-144" fmla="*/ 441939 h 441939"/>
                  <a:gd name="connsiteX3-145" fmla="*/ 160553 w 162357"/>
                  <a:gd name="connsiteY3-146" fmla="*/ 0 h 441939"/>
                  <a:gd name="connsiteX0-147" fmla="*/ 160490 w 162294"/>
                  <a:gd name="connsiteY0-148" fmla="*/ 0 h 441939"/>
                  <a:gd name="connsiteX1-149" fmla="*/ 162294 w 162294"/>
                  <a:gd name="connsiteY1-150" fmla="*/ 152932 h 441939"/>
                  <a:gd name="connsiteX2-151" fmla="*/ 762 w 162294"/>
                  <a:gd name="connsiteY2-152" fmla="*/ 441939 h 441939"/>
                  <a:gd name="connsiteX3-153" fmla="*/ 160490 w 162294"/>
                  <a:gd name="connsiteY3-154" fmla="*/ 0 h 441939"/>
                  <a:gd name="connsiteX0-155" fmla="*/ 161700 w 162288"/>
                  <a:gd name="connsiteY0-156" fmla="*/ 0 h 443215"/>
                  <a:gd name="connsiteX1-157" fmla="*/ 162288 w 162288"/>
                  <a:gd name="connsiteY1-158" fmla="*/ 154208 h 443215"/>
                  <a:gd name="connsiteX2-159" fmla="*/ 756 w 162288"/>
                  <a:gd name="connsiteY2-160" fmla="*/ 443215 h 443215"/>
                  <a:gd name="connsiteX3-161" fmla="*/ 161700 w 162288"/>
                  <a:gd name="connsiteY3-162" fmla="*/ 0 h 4432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vert="horz" wrap="square" lIns="91298" tIns="45650" rIns="91298" bIns="45650" numCol="1" anchor="t" anchorCtr="0" compatLnSpc="1">
                <a:noAutofit/>
              </a:bodyPr>
              <a:lstStyle/>
              <a:p>
                <a:endParaRPr lang="en-US" sz="1050">
                  <a:cs typeface="+mn-ea"/>
                  <a:sym typeface="+mn-lt"/>
                </a:endParaRPr>
              </a:p>
            </p:txBody>
          </p:sp>
          <p:sp>
            <p:nvSpPr>
              <p:cNvPr id="14" name="Arrow: Right 13"/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 Placeholder 2"/>
            <p:cNvSpPr txBox="1"/>
            <p:nvPr/>
          </p:nvSpPr>
          <p:spPr>
            <a:xfrm>
              <a:off x="4241003" y="4588505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- 工程实施</a:t>
              </a:r>
              <a:endParaRPr 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05860" y="1576705"/>
            <a:ext cx="44297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设计数据模型，然后确定数据集成策略，以确保数据的准确转换和加载。进行数据存储设计，选择合适的数据库系统。部署和配置涉及设置所需的硬件和软件资源，随后进行全面的系统测试，以确保数据质量和性能满足业务需求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65700" y="3202305"/>
            <a:ext cx="30734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将设计转化为独立运行的微服务，开发符合微服务原则的代码，定义服务间的接口，实现每个服务的独立数据管理，进行代码集成、自动化测试和持续部署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AutoShape 4"/>
          <p:cNvSpPr/>
          <p:nvPr/>
        </p:nvSpPr>
        <p:spPr bwMode="auto">
          <a:xfrm>
            <a:off x="2402113" y="3930067"/>
            <a:ext cx="336426" cy="3376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73990" y="2791788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/>
            <p:cNvSpPr/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/>
            <p:cNvSpPr/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35617" y="483556"/>
            <a:ext cx="3354070" cy="701040"/>
            <a:chOff x="630556" y="1134310"/>
            <a:chExt cx="3354070" cy="701040"/>
          </a:xfrm>
        </p:grpSpPr>
        <p:sp>
          <p:nvSpPr>
            <p:cNvPr id="40" name="TextBox 21"/>
            <p:cNvSpPr txBox="1"/>
            <p:nvPr/>
          </p:nvSpPr>
          <p:spPr>
            <a:xfrm>
              <a:off x="630556" y="1134310"/>
              <a:ext cx="33540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优先考虑&amp;下一步计划</a:t>
              </a:r>
              <a:endPara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1049021" y="1575000"/>
              <a:ext cx="245427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Prioritize &amp;  plan next Steps</a:t>
              </a:r>
              <a:endParaRPr lang="en-US" altLang="zh-CN" sz="1100" b="1" dirty="0">
                <a:solidFill>
                  <a:schemeClr val="bg1">
                    <a:lumMod val="50000"/>
                  </a:schemeClr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72000" y="2355919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问题与挑战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04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5463" y="1715340"/>
            <a:ext cx="2706067" cy="1065501"/>
            <a:chOff x="870584" y="2393892"/>
            <a:chExt cx="3613676" cy="1422868"/>
          </a:xfrm>
        </p:grpSpPr>
        <p:grpSp>
          <p:nvGrpSpPr>
            <p:cNvPr id="8" name="Group 7"/>
            <p:cNvGrpSpPr/>
            <p:nvPr/>
          </p:nvGrpSpPr>
          <p:grpSpPr>
            <a:xfrm>
              <a:off x="870584" y="239389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2700000" scaled="1"/>
            </a:gradFill>
          </p:grpSpPr>
          <p:sp>
            <p:nvSpPr>
              <p:cNvPr id="7" name="Freeform: Shape 6"/>
              <p:cNvSpPr/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-1" fmla="*/ 0 w 314098"/>
                  <a:gd name="connsiteY0-2" fmla="*/ 0 h 415475"/>
                  <a:gd name="connsiteX1-3" fmla="*/ 314098 w 314098"/>
                  <a:gd name="connsiteY1-4" fmla="*/ 4994 h 415475"/>
                  <a:gd name="connsiteX2-5" fmla="*/ 129588 w 314098"/>
                  <a:gd name="connsiteY2-6" fmla="*/ 115977 h 415475"/>
                  <a:gd name="connsiteX3-7" fmla="*/ 0 w 314098"/>
                  <a:gd name="connsiteY3-8" fmla="*/ 415475 h 415475"/>
                  <a:gd name="connsiteX4-9" fmla="*/ 0 w 314098"/>
                  <a:gd name="connsiteY4-10" fmla="*/ 60122 h 415475"/>
                  <a:gd name="connsiteX5-11" fmla="*/ 0 w 314098"/>
                  <a:gd name="connsiteY5-12" fmla="*/ 0 h 415475"/>
                  <a:gd name="connsiteX0-13" fmla="*/ 158047 w 314098"/>
                  <a:gd name="connsiteY0-14" fmla="*/ 0 h 473695"/>
                  <a:gd name="connsiteX1-15" fmla="*/ 314098 w 314098"/>
                  <a:gd name="connsiteY1-16" fmla="*/ 63214 h 473695"/>
                  <a:gd name="connsiteX2-17" fmla="*/ 129588 w 314098"/>
                  <a:gd name="connsiteY2-18" fmla="*/ 174197 h 473695"/>
                  <a:gd name="connsiteX3-19" fmla="*/ 0 w 314098"/>
                  <a:gd name="connsiteY3-20" fmla="*/ 473695 h 473695"/>
                  <a:gd name="connsiteX4-21" fmla="*/ 0 w 314098"/>
                  <a:gd name="connsiteY4-22" fmla="*/ 118342 h 473695"/>
                  <a:gd name="connsiteX5-23" fmla="*/ 158047 w 314098"/>
                  <a:gd name="connsiteY5-24" fmla="*/ 0 h 473695"/>
                  <a:gd name="connsiteX0-25" fmla="*/ 158047 w 314098"/>
                  <a:gd name="connsiteY0-26" fmla="*/ 0 h 473695"/>
                  <a:gd name="connsiteX1-27" fmla="*/ 314098 w 314098"/>
                  <a:gd name="connsiteY1-28" fmla="*/ 63214 h 473695"/>
                  <a:gd name="connsiteX2-29" fmla="*/ 129588 w 314098"/>
                  <a:gd name="connsiteY2-30" fmla="*/ 174197 h 473695"/>
                  <a:gd name="connsiteX3-31" fmla="*/ 0 w 314098"/>
                  <a:gd name="connsiteY3-32" fmla="*/ 473695 h 473695"/>
                  <a:gd name="connsiteX4-33" fmla="*/ 28584 w 314098"/>
                  <a:gd name="connsiteY4-34" fmla="*/ 134220 h 473695"/>
                  <a:gd name="connsiteX5-35" fmla="*/ 158047 w 314098"/>
                  <a:gd name="connsiteY5-36" fmla="*/ 0 h 473695"/>
                  <a:gd name="connsiteX0-37" fmla="*/ 158047 w 314098"/>
                  <a:gd name="connsiteY0-38" fmla="*/ 0 h 473695"/>
                  <a:gd name="connsiteX1-39" fmla="*/ 314098 w 314098"/>
                  <a:gd name="connsiteY1-40" fmla="*/ 63214 h 473695"/>
                  <a:gd name="connsiteX2-41" fmla="*/ 129588 w 314098"/>
                  <a:gd name="connsiteY2-42" fmla="*/ 174197 h 473695"/>
                  <a:gd name="connsiteX3-43" fmla="*/ 0 w 314098"/>
                  <a:gd name="connsiteY3-44" fmla="*/ 473695 h 473695"/>
                  <a:gd name="connsiteX4-45" fmla="*/ 158047 w 314098"/>
                  <a:gd name="connsiteY4-46" fmla="*/ 0 h 473695"/>
                  <a:gd name="connsiteX0-47" fmla="*/ 158100 w 314151"/>
                  <a:gd name="connsiteY0-48" fmla="*/ 0 h 473695"/>
                  <a:gd name="connsiteX1-49" fmla="*/ 314151 w 314151"/>
                  <a:gd name="connsiteY1-50" fmla="*/ 63214 h 473695"/>
                  <a:gd name="connsiteX2-51" fmla="*/ 129641 w 314151"/>
                  <a:gd name="connsiteY2-52" fmla="*/ 174197 h 473695"/>
                  <a:gd name="connsiteX3-53" fmla="*/ 53 w 314151"/>
                  <a:gd name="connsiteY3-54" fmla="*/ 473695 h 473695"/>
                  <a:gd name="connsiteX4-55" fmla="*/ 158100 w 314151"/>
                  <a:gd name="connsiteY4-56" fmla="*/ 0 h 473695"/>
                  <a:gd name="connsiteX0-57" fmla="*/ 158092 w 314143"/>
                  <a:gd name="connsiteY0-58" fmla="*/ 0 h 473695"/>
                  <a:gd name="connsiteX1-59" fmla="*/ 314143 w 314143"/>
                  <a:gd name="connsiteY1-60" fmla="*/ 63214 h 473695"/>
                  <a:gd name="connsiteX2-61" fmla="*/ 129633 w 314143"/>
                  <a:gd name="connsiteY2-62" fmla="*/ 174197 h 473695"/>
                  <a:gd name="connsiteX3-63" fmla="*/ 45 w 314143"/>
                  <a:gd name="connsiteY3-64" fmla="*/ 473695 h 473695"/>
                  <a:gd name="connsiteX4-65" fmla="*/ 158092 w 314143"/>
                  <a:gd name="connsiteY4-66" fmla="*/ 0 h 473695"/>
                  <a:gd name="connsiteX0-67" fmla="*/ 159772 w 315823"/>
                  <a:gd name="connsiteY0-68" fmla="*/ 0 h 441939"/>
                  <a:gd name="connsiteX1-69" fmla="*/ 315823 w 315823"/>
                  <a:gd name="connsiteY1-70" fmla="*/ 63214 h 441939"/>
                  <a:gd name="connsiteX2-71" fmla="*/ 131313 w 315823"/>
                  <a:gd name="connsiteY2-72" fmla="*/ 174197 h 441939"/>
                  <a:gd name="connsiteX3-73" fmla="*/ 44 w 315823"/>
                  <a:gd name="connsiteY3-74" fmla="*/ 441939 h 441939"/>
                  <a:gd name="connsiteX4-75" fmla="*/ 159772 w 315823"/>
                  <a:gd name="connsiteY4-76" fmla="*/ 0 h 441939"/>
                  <a:gd name="connsiteX0-77" fmla="*/ 160553 w 316604"/>
                  <a:gd name="connsiteY0-78" fmla="*/ 0 h 441939"/>
                  <a:gd name="connsiteX1-79" fmla="*/ 316604 w 316604"/>
                  <a:gd name="connsiteY1-80" fmla="*/ 63214 h 441939"/>
                  <a:gd name="connsiteX2-81" fmla="*/ 132094 w 316604"/>
                  <a:gd name="connsiteY2-82" fmla="*/ 174197 h 441939"/>
                  <a:gd name="connsiteX3-83" fmla="*/ 825 w 316604"/>
                  <a:gd name="connsiteY3-84" fmla="*/ 441939 h 441939"/>
                  <a:gd name="connsiteX4-85" fmla="*/ 160553 w 316604"/>
                  <a:gd name="connsiteY4-86" fmla="*/ 0 h 441939"/>
                  <a:gd name="connsiteX0-87" fmla="*/ 160553 w 170326"/>
                  <a:gd name="connsiteY0-88" fmla="*/ 0 h 441939"/>
                  <a:gd name="connsiteX1-89" fmla="*/ 170326 w 170326"/>
                  <a:gd name="connsiteY1-90" fmla="*/ 100263 h 441939"/>
                  <a:gd name="connsiteX2-91" fmla="*/ 132094 w 170326"/>
                  <a:gd name="connsiteY2-92" fmla="*/ 174197 h 441939"/>
                  <a:gd name="connsiteX3-93" fmla="*/ 825 w 170326"/>
                  <a:gd name="connsiteY3-94" fmla="*/ 441939 h 441939"/>
                  <a:gd name="connsiteX4-95" fmla="*/ 160553 w 170326"/>
                  <a:gd name="connsiteY4-96" fmla="*/ 0 h 441939"/>
                  <a:gd name="connsiteX0-97" fmla="*/ 160553 w 170326"/>
                  <a:gd name="connsiteY0-98" fmla="*/ 0 h 441939"/>
                  <a:gd name="connsiteX1-99" fmla="*/ 170326 w 170326"/>
                  <a:gd name="connsiteY1-100" fmla="*/ 100263 h 441939"/>
                  <a:gd name="connsiteX2-101" fmla="*/ 150588 w 170326"/>
                  <a:gd name="connsiteY2-102" fmla="*/ 166257 h 441939"/>
                  <a:gd name="connsiteX3-103" fmla="*/ 825 w 170326"/>
                  <a:gd name="connsiteY3-104" fmla="*/ 441939 h 441939"/>
                  <a:gd name="connsiteX4-105" fmla="*/ 160553 w 170326"/>
                  <a:gd name="connsiteY4-106" fmla="*/ 0 h 441939"/>
                  <a:gd name="connsiteX0-107" fmla="*/ 160553 w 160553"/>
                  <a:gd name="connsiteY0-108" fmla="*/ 0 h 441939"/>
                  <a:gd name="connsiteX1-109" fmla="*/ 150588 w 160553"/>
                  <a:gd name="connsiteY1-110" fmla="*/ 166257 h 441939"/>
                  <a:gd name="connsiteX2-111" fmla="*/ 825 w 160553"/>
                  <a:gd name="connsiteY2-112" fmla="*/ 441939 h 441939"/>
                  <a:gd name="connsiteX3-113" fmla="*/ 160553 w 160553"/>
                  <a:gd name="connsiteY3-114" fmla="*/ 0 h 441939"/>
                  <a:gd name="connsiteX0-115" fmla="*/ 160553 w 162357"/>
                  <a:gd name="connsiteY0-116" fmla="*/ 0 h 441939"/>
                  <a:gd name="connsiteX1-117" fmla="*/ 162357 w 162357"/>
                  <a:gd name="connsiteY1-118" fmla="*/ 150380 h 441939"/>
                  <a:gd name="connsiteX2-119" fmla="*/ 825 w 162357"/>
                  <a:gd name="connsiteY2-120" fmla="*/ 441939 h 441939"/>
                  <a:gd name="connsiteX3-121" fmla="*/ 160553 w 162357"/>
                  <a:gd name="connsiteY3-122" fmla="*/ 0 h 441939"/>
                  <a:gd name="connsiteX0-123" fmla="*/ 160553 w 162357"/>
                  <a:gd name="connsiteY0-124" fmla="*/ 0 h 441939"/>
                  <a:gd name="connsiteX1-125" fmla="*/ 162357 w 162357"/>
                  <a:gd name="connsiteY1-126" fmla="*/ 150380 h 441939"/>
                  <a:gd name="connsiteX2-127" fmla="*/ 825 w 162357"/>
                  <a:gd name="connsiteY2-128" fmla="*/ 441939 h 441939"/>
                  <a:gd name="connsiteX3-129" fmla="*/ 160553 w 162357"/>
                  <a:gd name="connsiteY3-130" fmla="*/ 0 h 441939"/>
                  <a:gd name="connsiteX0-131" fmla="*/ 160553 w 162357"/>
                  <a:gd name="connsiteY0-132" fmla="*/ 0 h 441939"/>
                  <a:gd name="connsiteX1-133" fmla="*/ 162357 w 162357"/>
                  <a:gd name="connsiteY1-134" fmla="*/ 152932 h 441939"/>
                  <a:gd name="connsiteX2-135" fmla="*/ 825 w 162357"/>
                  <a:gd name="connsiteY2-136" fmla="*/ 441939 h 441939"/>
                  <a:gd name="connsiteX3-137" fmla="*/ 160553 w 162357"/>
                  <a:gd name="connsiteY3-138" fmla="*/ 0 h 441939"/>
                  <a:gd name="connsiteX0-139" fmla="*/ 160553 w 162357"/>
                  <a:gd name="connsiteY0-140" fmla="*/ 0 h 441939"/>
                  <a:gd name="connsiteX1-141" fmla="*/ 162357 w 162357"/>
                  <a:gd name="connsiteY1-142" fmla="*/ 152932 h 441939"/>
                  <a:gd name="connsiteX2-143" fmla="*/ 825 w 162357"/>
                  <a:gd name="connsiteY2-144" fmla="*/ 441939 h 441939"/>
                  <a:gd name="connsiteX3-145" fmla="*/ 160553 w 162357"/>
                  <a:gd name="connsiteY3-146" fmla="*/ 0 h 441939"/>
                  <a:gd name="connsiteX0-147" fmla="*/ 160490 w 162294"/>
                  <a:gd name="connsiteY0-148" fmla="*/ 0 h 441939"/>
                  <a:gd name="connsiteX1-149" fmla="*/ 162294 w 162294"/>
                  <a:gd name="connsiteY1-150" fmla="*/ 152932 h 441939"/>
                  <a:gd name="connsiteX2-151" fmla="*/ 762 w 162294"/>
                  <a:gd name="connsiteY2-152" fmla="*/ 441939 h 441939"/>
                  <a:gd name="connsiteX3-153" fmla="*/ 160490 w 162294"/>
                  <a:gd name="connsiteY3-154" fmla="*/ 0 h 441939"/>
                  <a:gd name="connsiteX0-155" fmla="*/ 161700 w 162288"/>
                  <a:gd name="connsiteY0-156" fmla="*/ 0 h 443215"/>
                  <a:gd name="connsiteX1-157" fmla="*/ 162288 w 162288"/>
                  <a:gd name="connsiteY1-158" fmla="*/ 154208 h 443215"/>
                  <a:gd name="connsiteX2-159" fmla="*/ 756 w 162288"/>
                  <a:gd name="connsiteY2-160" fmla="*/ 443215 h 443215"/>
                  <a:gd name="connsiteX3-161" fmla="*/ 161700 w 162288"/>
                  <a:gd name="connsiteY3-162" fmla="*/ 0 h 4432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vert="horz" wrap="square" lIns="91298" tIns="45650" rIns="91298" bIns="45650" numCol="1" anchor="t" anchorCtr="0" compatLnSpc="1">
                <a:noAutofit/>
              </a:bodyPr>
              <a:lstStyle/>
              <a:p>
                <a:endParaRPr lang="en-US" sz="1050">
                  <a:cs typeface="+mn-ea"/>
                  <a:sym typeface="+mn-lt"/>
                </a:endParaRPr>
              </a:p>
            </p:txBody>
          </p:sp>
          <p:sp>
            <p:nvSpPr>
              <p:cNvPr id="4" name="Arrow: Right 3"/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 Placeholder 2"/>
            <p:cNvSpPr txBox="1"/>
            <p:nvPr/>
          </p:nvSpPr>
          <p:spPr>
            <a:xfrm>
              <a:off x="1647332" y="2540592"/>
              <a:ext cx="2396385" cy="317992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DO,DTO,PO之间的转换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57868" y="2479966"/>
            <a:ext cx="2706067" cy="1065501"/>
            <a:chOff x="2129071" y="3414972"/>
            <a:chExt cx="3613676" cy="1422868"/>
          </a:xfrm>
        </p:grpSpPr>
        <p:grpSp>
          <p:nvGrpSpPr>
            <p:cNvPr id="9" name="Group 8"/>
            <p:cNvGrpSpPr/>
            <p:nvPr/>
          </p:nvGrpSpPr>
          <p:grpSpPr>
            <a:xfrm>
              <a:off x="2129071" y="341497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1"/>
            </a:gradFill>
          </p:grpSpPr>
          <p:sp>
            <p:nvSpPr>
              <p:cNvPr id="10" name="Freeform: Shape 9"/>
              <p:cNvSpPr/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-1" fmla="*/ 0 w 314098"/>
                  <a:gd name="connsiteY0-2" fmla="*/ 0 h 415475"/>
                  <a:gd name="connsiteX1-3" fmla="*/ 314098 w 314098"/>
                  <a:gd name="connsiteY1-4" fmla="*/ 4994 h 415475"/>
                  <a:gd name="connsiteX2-5" fmla="*/ 129588 w 314098"/>
                  <a:gd name="connsiteY2-6" fmla="*/ 115977 h 415475"/>
                  <a:gd name="connsiteX3-7" fmla="*/ 0 w 314098"/>
                  <a:gd name="connsiteY3-8" fmla="*/ 415475 h 415475"/>
                  <a:gd name="connsiteX4-9" fmla="*/ 0 w 314098"/>
                  <a:gd name="connsiteY4-10" fmla="*/ 60122 h 415475"/>
                  <a:gd name="connsiteX5-11" fmla="*/ 0 w 314098"/>
                  <a:gd name="connsiteY5-12" fmla="*/ 0 h 415475"/>
                  <a:gd name="connsiteX0-13" fmla="*/ 158047 w 314098"/>
                  <a:gd name="connsiteY0-14" fmla="*/ 0 h 473695"/>
                  <a:gd name="connsiteX1-15" fmla="*/ 314098 w 314098"/>
                  <a:gd name="connsiteY1-16" fmla="*/ 63214 h 473695"/>
                  <a:gd name="connsiteX2-17" fmla="*/ 129588 w 314098"/>
                  <a:gd name="connsiteY2-18" fmla="*/ 174197 h 473695"/>
                  <a:gd name="connsiteX3-19" fmla="*/ 0 w 314098"/>
                  <a:gd name="connsiteY3-20" fmla="*/ 473695 h 473695"/>
                  <a:gd name="connsiteX4-21" fmla="*/ 0 w 314098"/>
                  <a:gd name="connsiteY4-22" fmla="*/ 118342 h 473695"/>
                  <a:gd name="connsiteX5-23" fmla="*/ 158047 w 314098"/>
                  <a:gd name="connsiteY5-24" fmla="*/ 0 h 473695"/>
                  <a:gd name="connsiteX0-25" fmla="*/ 158047 w 314098"/>
                  <a:gd name="connsiteY0-26" fmla="*/ 0 h 473695"/>
                  <a:gd name="connsiteX1-27" fmla="*/ 314098 w 314098"/>
                  <a:gd name="connsiteY1-28" fmla="*/ 63214 h 473695"/>
                  <a:gd name="connsiteX2-29" fmla="*/ 129588 w 314098"/>
                  <a:gd name="connsiteY2-30" fmla="*/ 174197 h 473695"/>
                  <a:gd name="connsiteX3-31" fmla="*/ 0 w 314098"/>
                  <a:gd name="connsiteY3-32" fmla="*/ 473695 h 473695"/>
                  <a:gd name="connsiteX4-33" fmla="*/ 28584 w 314098"/>
                  <a:gd name="connsiteY4-34" fmla="*/ 134220 h 473695"/>
                  <a:gd name="connsiteX5-35" fmla="*/ 158047 w 314098"/>
                  <a:gd name="connsiteY5-36" fmla="*/ 0 h 473695"/>
                  <a:gd name="connsiteX0-37" fmla="*/ 158047 w 314098"/>
                  <a:gd name="connsiteY0-38" fmla="*/ 0 h 473695"/>
                  <a:gd name="connsiteX1-39" fmla="*/ 314098 w 314098"/>
                  <a:gd name="connsiteY1-40" fmla="*/ 63214 h 473695"/>
                  <a:gd name="connsiteX2-41" fmla="*/ 129588 w 314098"/>
                  <a:gd name="connsiteY2-42" fmla="*/ 174197 h 473695"/>
                  <a:gd name="connsiteX3-43" fmla="*/ 0 w 314098"/>
                  <a:gd name="connsiteY3-44" fmla="*/ 473695 h 473695"/>
                  <a:gd name="connsiteX4-45" fmla="*/ 158047 w 314098"/>
                  <a:gd name="connsiteY4-46" fmla="*/ 0 h 473695"/>
                  <a:gd name="connsiteX0-47" fmla="*/ 158100 w 314151"/>
                  <a:gd name="connsiteY0-48" fmla="*/ 0 h 473695"/>
                  <a:gd name="connsiteX1-49" fmla="*/ 314151 w 314151"/>
                  <a:gd name="connsiteY1-50" fmla="*/ 63214 h 473695"/>
                  <a:gd name="connsiteX2-51" fmla="*/ 129641 w 314151"/>
                  <a:gd name="connsiteY2-52" fmla="*/ 174197 h 473695"/>
                  <a:gd name="connsiteX3-53" fmla="*/ 53 w 314151"/>
                  <a:gd name="connsiteY3-54" fmla="*/ 473695 h 473695"/>
                  <a:gd name="connsiteX4-55" fmla="*/ 158100 w 314151"/>
                  <a:gd name="connsiteY4-56" fmla="*/ 0 h 473695"/>
                  <a:gd name="connsiteX0-57" fmla="*/ 158092 w 314143"/>
                  <a:gd name="connsiteY0-58" fmla="*/ 0 h 473695"/>
                  <a:gd name="connsiteX1-59" fmla="*/ 314143 w 314143"/>
                  <a:gd name="connsiteY1-60" fmla="*/ 63214 h 473695"/>
                  <a:gd name="connsiteX2-61" fmla="*/ 129633 w 314143"/>
                  <a:gd name="connsiteY2-62" fmla="*/ 174197 h 473695"/>
                  <a:gd name="connsiteX3-63" fmla="*/ 45 w 314143"/>
                  <a:gd name="connsiteY3-64" fmla="*/ 473695 h 473695"/>
                  <a:gd name="connsiteX4-65" fmla="*/ 158092 w 314143"/>
                  <a:gd name="connsiteY4-66" fmla="*/ 0 h 473695"/>
                  <a:gd name="connsiteX0-67" fmla="*/ 159772 w 315823"/>
                  <a:gd name="connsiteY0-68" fmla="*/ 0 h 441939"/>
                  <a:gd name="connsiteX1-69" fmla="*/ 315823 w 315823"/>
                  <a:gd name="connsiteY1-70" fmla="*/ 63214 h 441939"/>
                  <a:gd name="connsiteX2-71" fmla="*/ 131313 w 315823"/>
                  <a:gd name="connsiteY2-72" fmla="*/ 174197 h 441939"/>
                  <a:gd name="connsiteX3-73" fmla="*/ 44 w 315823"/>
                  <a:gd name="connsiteY3-74" fmla="*/ 441939 h 441939"/>
                  <a:gd name="connsiteX4-75" fmla="*/ 159772 w 315823"/>
                  <a:gd name="connsiteY4-76" fmla="*/ 0 h 441939"/>
                  <a:gd name="connsiteX0-77" fmla="*/ 160553 w 316604"/>
                  <a:gd name="connsiteY0-78" fmla="*/ 0 h 441939"/>
                  <a:gd name="connsiteX1-79" fmla="*/ 316604 w 316604"/>
                  <a:gd name="connsiteY1-80" fmla="*/ 63214 h 441939"/>
                  <a:gd name="connsiteX2-81" fmla="*/ 132094 w 316604"/>
                  <a:gd name="connsiteY2-82" fmla="*/ 174197 h 441939"/>
                  <a:gd name="connsiteX3-83" fmla="*/ 825 w 316604"/>
                  <a:gd name="connsiteY3-84" fmla="*/ 441939 h 441939"/>
                  <a:gd name="connsiteX4-85" fmla="*/ 160553 w 316604"/>
                  <a:gd name="connsiteY4-86" fmla="*/ 0 h 441939"/>
                  <a:gd name="connsiteX0-87" fmla="*/ 160553 w 170326"/>
                  <a:gd name="connsiteY0-88" fmla="*/ 0 h 441939"/>
                  <a:gd name="connsiteX1-89" fmla="*/ 170326 w 170326"/>
                  <a:gd name="connsiteY1-90" fmla="*/ 100263 h 441939"/>
                  <a:gd name="connsiteX2-91" fmla="*/ 132094 w 170326"/>
                  <a:gd name="connsiteY2-92" fmla="*/ 174197 h 441939"/>
                  <a:gd name="connsiteX3-93" fmla="*/ 825 w 170326"/>
                  <a:gd name="connsiteY3-94" fmla="*/ 441939 h 441939"/>
                  <a:gd name="connsiteX4-95" fmla="*/ 160553 w 170326"/>
                  <a:gd name="connsiteY4-96" fmla="*/ 0 h 441939"/>
                  <a:gd name="connsiteX0-97" fmla="*/ 160553 w 170326"/>
                  <a:gd name="connsiteY0-98" fmla="*/ 0 h 441939"/>
                  <a:gd name="connsiteX1-99" fmla="*/ 170326 w 170326"/>
                  <a:gd name="connsiteY1-100" fmla="*/ 100263 h 441939"/>
                  <a:gd name="connsiteX2-101" fmla="*/ 150588 w 170326"/>
                  <a:gd name="connsiteY2-102" fmla="*/ 166257 h 441939"/>
                  <a:gd name="connsiteX3-103" fmla="*/ 825 w 170326"/>
                  <a:gd name="connsiteY3-104" fmla="*/ 441939 h 441939"/>
                  <a:gd name="connsiteX4-105" fmla="*/ 160553 w 170326"/>
                  <a:gd name="connsiteY4-106" fmla="*/ 0 h 441939"/>
                  <a:gd name="connsiteX0-107" fmla="*/ 160553 w 160553"/>
                  <a:gd name="connsiteY0-108" fmla="*/ 0 h 441939"/>
                  <a:gd name="connsiteX1-109" fmla="*/ 150588 w 160553"/>
                  <a:gd name="connsiteY1-110" fmla="*/ 166257 h 441939"/>
                  <a:gd name="connsiteX2-111" fmla="*/ 825 w 160553"/>
                  <a:gd name="connsiteY2-112" fmla="*/ 441939 h 441939"/>
                  <a:gd name="connsiteX3-113" fmla="*/ 160553 w 160553"/>
                  <a:gd name="connsiteY3-114" fmla="*/ 0 h 441939"/>
                  <a:gd name="connsiteX0-115" fmla="*/ 160553 w 162357"/>
                  <a:gd name="connsiteY0-116" fmla="*/ 0 h 441939"/>
                  <a:gd name="connsiteX1-117" fmla="*/ 162357 w 162357"/>
                  <a:gd name="connsiteY1-118" fmla="*/ 150380 h 441939"/>
                  <a:gd name="connsiteX2-119" fmla="*/ 825 w 162357"/>
                  <a:gd name="connsiteY2-120" fmla="*/ 441939 h 441939"/>
                  <a:gd name="connsiteX3-121" fmla="*/ 160553 w 162357"/>
                  <a:gd name="connsiteY3-122" fmla="*/ 0 h 441939"/>
                  <a:gd name="connsiteX0-123" fmla="*/ 160553 w 162357"/>
                  <a:gd name="connsiteY0-124" fmla="*/ 0 h 441939"/>
                  <a:gd name="connsiteX1-125" fmla="*/ 162357 w 162357"/>
                  <a:gd name="connsiteY1-126" fmla="*/ 150380 h 441939"/>
                  <a:gd name="connsiteX2-127" fmla="*/ 825 w 162357"/>
                  <a:gd name="connsiteY2-128" fmla="*/ 441939 h 441939"/>
                  <a:gd name="connsiteX3-129" fmla="*/ 160553 w 162357"/>
                  <a:gd name="connsiteY3-130" fmla="*/ 0 h 441939"/>
                  <a:gd name="connsiteX0-131" fmla="*/ 160553 w 162357"/>
                  <a:gd name="connsiteY0-132" fmla="*/ 0 h 441939"/>
                  <a:gd name="connsiteX1-133" fmla="*/ 162357 w 162357"/>
                  <a:gd name="connsiteY1-134" fmla="*/ 152932 h 441939"/>
                  <a:gd name="connsiteX2-135" fmla="*/ 825 w 162357"/>
                  <a:gd name="connsiteY2-136" fmla="*/ 441939 h 441939"/>
                  <a:gd name="connsiteX3-137" fmla="*/ 160553 w 162357"/>
                  <a:gd name="connsiteY3-138" fmla="*/ 0 h 441939"/>
                  <a:gd name="connsiteX0-139" fmla="*/ 160553 w 162357"/>
                  <a:gd name="connsiteY0-140" fmla="*/ 0 h 441939"/>
                  <a:gd name="connsiteX1-141" fmla="*/ 162357 w 162357"/>
                  <a:gd name="connsiteY1-142" fmla="*/ 152932 h 441939"/>
                  <a:gd name="connsiteX2-143" fmla="*/ 825 w 162357"/>
                  <a:gd name="connsiteY2-144" fmla="*/ 441939 h 441939"/>
                  <a:gd name="connsiteX3-145" fmla="*/ 160553 w 162357"/>
                  <a:gd name="connsiteY3-146" fmla="*/ 0 h 441939"/>
                  <a:gd name="connsiteX0-147" fmla="*/ 160490 w 162294"/>
                  <a:gd name="connsiteY0-148" fmla="*/ 0 h 441939"/>
                  <a:gd name="connsiteX1-149" fmla="*/ 162294 w 162294"/>
                  <a:gd name="connsiteY1-150" fmla="*/ 152932 h 441939"/>
                  <a:gd name="connsiteX2-151" fmla="*/ 762 w 162294"/>
                  <a:gd name="connsiteY2-152" fmla="*/ 441939 h 441939"/>
                  <a:gd name="connsiteX3-153" fmla="*/ 160490 w 162294"/>
                  <a:gd name="connsiteY3-154" fmla="*/ 0 h 441939"/>
                  <a:gd name="connsiteX0-155" fmla="*/ 161700 w 162288"/>
                  <a:gd name="connsiteY0-156" fmla="*/ 0 h 443215"/>
                  <a:gd name="connsiteX1-157" fmla="*/ 162288 w 162288"/>
                  <a:gd name="connsiteY1-158" fmla="*/ 154208 h 443215"/>
                  <a:gd name="connsiteX2-159" fmla="*/ 756 w 162288"/>
                  <a:gd name="connsiteY2-160" fmla="*/ 443215 h 443215"/>
                  <a:gd name="connsiteX3-161" fmla="*/ 161700 w 162288"/>
                  <a:gd name="connsiteY3-162" fmla="*/ 0 h 4432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vert="horz" wrap="square" lIns="91298" tIns="45650" rIns="91298" bIns="45650" numCol="1" anchor="t" anchorCtr="0" compatLnSpc="1">
                <a:noAutofit/>
              </a:bodyPr>
              <a:lstStyle/>
              <a:p>
                <a:endParaRPr lang="en-US" sz="1050">
                  <a:cs typeface="+mn-ea"/>
                  <a:sym typeface="+mn-lt"/>
                </a:endParaRPr>
              </a:p>
            </p:txBody>
          </p:sp>
          <p:sp>
            <p:nvSpPr>
              <p:cNvPr id="11" name="Arrow: Right 10"/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 Placeholder 2"/>
            <p:cNvSpPr txBox="1"/>
            <p:nvPr/>
          </p:nvSpPr>
          <p:spPr>
            <a:xfrm>
              <a:off x="2906666" y="3574392"/>
              <a:ext cx="2452351" cy="317992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领域交互、上下文协作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0274" y="3244591"/>
            <a:ext cx="2706067" cy="1065501"/>
            <a:chOff x="3387557" y="4436052"/>
            <a:chExt cx="3613676" cy="1422868"/>
          </a:xfrm>
        </p:grpSpPr>
        <p:grpSp>
          <p:nvGrpSpPr>
            <p:cNvPr id="12" name="Group 11"/>
            <p:cNvGrpSpPr/>
            <p:nvPr/>
          </p:nvGrpSpPr>
          <p:grpSpPr>
            <a:xfrm>
              <a:off x="3387557" y="443605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1"/>
            </a:gradFill>
          </p:grpSpPr>
          <p:sp>
            <p:nvSpPr>
              <p:cNvPr id="13" name="Freeform: Shape 12"/>
              <p:cNvSpPr/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-1" fmla="*/ 0 w 314098"/>
                  <a:gd name="connsiteY0-2" fmla="*/ 0 h 415475"/>
                  <a:gd name="connsiteX1-3" fmla="*/ 314098 w 314098"/>
                  <a:gd name="connsiteY1-4" fmla="*/ 4994 h 415475"/>
                  <a:gd name="connsiteX2-5" fmla="*/ 129588 w 314098"/>
                  <a:gd name="connsiteY2-6" fmla="*/ 115977 h 415475"/>
                  <a:gd name="connsiteX3-7" fmla="*/ 0 w 314098"/>
                  <a:gd name="connsiteY3-8" fmla="*/ 415475 h 415475"/>
                  <a:gd name="connsiteX4-9" fmla="*/ 0 w 314098"/>
                  <a:gd name="connsiteY4-10" fmla="*/ 60122 h 415475"/>
                  <a:gd name="connsiteX5-11" fmla="*/ 0 w 314098"/>
                  <a:gd name="connsiteY5-12" fmla="*/ 0 h 415475"/>
                  <a:gd name="connsiteX0-13" fmla="*/ 158047 w 314098"/>
                  <a:gd name="connsiteY0-14" fmla="*/ 0 h 473695"/>
                  <a:gd name="connsiteX1-15" fmla="*/ 314098 w 314098"/>
                  <a:gd name="connsiteY1-16" fmla="*/ 63214 h 473695"/>
                  <a:gd name="connsiteX2-17" fmla="*/ 129588 w 314098"/>
                  <a:gd name="connsiteY2-18" fmla="*/ 174197 h 473695"/>
                  <a:gd name="connsiteX3-19" fmla="*/ 0 w 314098"/>
                  <a:gd name="connsiteY3-20" fmla="*/ 473695 h 473695"/>
                  <a:gd name="connsiteX4-21" fmla="*/ 0 w 314098"/>
                  <a:gd name="connsiteY4-22" fmla="*/ 118342 h 473695"/>
                  <a:gd name="connsiteX5-23" fmla="*/ 158047 w 314098"/>
                  <a:gd name="connsiteY5-24" fmla="*/ 0 h 473695"/>
                  <a:gd name="connsiteX0-25" fmla="*/ 158047 w 314098"/>
                  <a:gd name="connsiteY0-26" fmla="*/ 0 h 473695"/>
                  <a:gd name="connsiteX1-27" fmla="*/ 314098 w 314098"/>
                  <a:gd name="connsiteY1-28" fmla="*/ 63214 h 473695"/>
                  <a:gd name="connsiteX2-29" fmla="*/ 129588 w 314098"/>
                  <a:gd name="connsiteY2-30" fmla="*/ 174197 h 473695"/>
                  <a:gd name="connsiteX3-31" fmla="*/ 0 w 314098"/>
                  <a:gd name="connsiteY3-32" fmla="*/ 473695 h 473695"/>
                  <a:gd name="connsiteX4-33" fmla="*/ 28584 w 314098"/>
                  <a:gd name="connsiteY4-34" fmla="*/ 134220 h 473695"/>
                  <a:gd name="connsiteX5-35" fmla="*/ 158047 w 314098"/>
                  <a:gd name="connsiteY5-36" fmla="*/ 0 h 473695"/>
                  <a:gd name="connsiteX0-37" fmla="*/ 158047 w 314098"/>
                  <a:gd name="connsiteY0-38" fmla="*/ 0 h 473695"/>
                  <a:gd name="connsiteX1-39" fmla="*/ 314098 w 314098"/>
                  <a:gd name="connsiteY1-40" fmla="*/ 63214 h 473695"/>
                  <a:gd name="connsiteX2-41" fmla="*/ 129588 w 314098"/>
                  <a:gd name="connsiteY2-42" fmla="*/ 174197 h 473695"/>
                  <a:gd name="connsiteX3-43" fmla="*/ 0 w 314098"/>
                  <a:gd name="connsiteY3-44" fmla="*/ 473695 h 473695"/>
                  <a:gd name="connsiteX4-45" fmla="*/ 158047 w 314098"/>
                  <a:gd name="connsiteY4-46" fmla="*/ 0 h 473695"/>
                  <a:gd name="connsiteX0-47" fmla="*/ 158100 w 314151"/>
                  <a:gd name="connsiteY0-48" fmla="*/ 0 h 473695"/>
                  <a:gd name="connsiteX1-49" fmla="*/ 314151 w 314151"/>
                  <a:gd name="connsiteY1-50" fmla="*/ 63214 h 473695"/>
                  <a:gd name="connsiteX2-51" fmla="*/ 129641 w 314151"/>
                  <a:gd name="connsiteY2-52" fmla="*/ 174197 h 473695"/>
                  <a:gd name="connsiteX3-53" fmla="*/ 53 w 314151"/>
                  <a:gd name="connsiteY3-54" fmla="*/ 473695 h 473695"/>
                  <a:gd name="connsiteX4-55" fmla="*/ 158100 w 314151"/>
                  <a:gd name="connsiteY4-56" fmla="*/ 0 h 473695"/>
                  <a:gd name="connsiteX0-57" fmla="*/ 158092 w 314143"/>
                  <a:gd name="connsiteY0-58" fmla="*/ 0 h 473695"/>
                  <a:gd name="connsiteX1-59" fmla="*/ 314143 w 314143"/>
                  <a:gd name="connsiteY1-60" fmla="*/ 63214 h 473695"/>
                  <a:gd name="connsiteX2-61" fmla="*/ 129633 w 314143"/>
                  <a:gd name="connsiteY2-62" fmla="*/ 174197 h 473695"/>
                  <a:gd name="connsiteX3-63" fmla="*/ 45 w 314143"/>
                  <a:gd name="connsiteY3-64" fmla="*/ 473695 h 473695"/>
                  <a:gd name="connsiteX4-65" fmla="*/ 158092 w 314143"/>
                  <a:gd name="connsiteY4-66" fmla="*/ 0 h 473695"/>
                  <a:gd name="connsiteX0-67" fmla="*/ 159772 w 315823"/>
                  <a:gd name="connsiteY0-68" fmla="*/ 0 h 441939"/>
                  <a:gd name="connsiteX1-69" fmla="*/ 315823 w 315823"/>
                  <a:gd name="connsiteY1-70" fmla="*/ 63214 h 441939"/>
                  <a:gd name="connsiteX2-71" fmla="*/ 131313 w 315823"/>
                  <a:gd name="connsiteY2-72" fmla="*/ 174197 h 441939"/>
                  <a:gd name="connsiteX3-73" fmla="*/ 44 w 315823"/>
                  <a:gd name="connsiteY3-74" fmla="*/ 441939 h 441939"/>
                  <a:gd name="connsiteX4-75" fmla="*/ 159772 w 315823"/>
                  <a:gd name="connsiteY4-76" fmla="*/ 0 h 441939"/>
                  <a:gd name="connsiteX0-77" fmla="*/ 160553 w 316604"/>
                  <a:gd name="connsiteY0-78" fmla="*/ 0 h 441939"/>
                  <a:gd name="connsiteX1-79" fmla="*/ 316604 w 316604"/>
                  <a:gd name="connsiteY1-80" fmla="*/ 63214 h 441939"/>
                  <a:gd name="connsiteX2-81" fmla="*/ 132094 w 316604"/>
                  <a:gd name="connsiteY2-82" fmla="*/ 174197 h 441939"/>
                  <a:gd name="connsiteX3-83" fmla="*/ 825 w 316604"/>
                  <a:gd name="connsiteY3-84" fmla="*/ 441939 h 441939"/>
                  <a:gd name="connsiteX4-85" fmla="*/ 160553 w 316604"/>
                  <a:gd name="connsiteY4-86" fmla="*/ 0 h 441939"/>
                  <a:gd name="connsiteX0-87" fmla="*/ 160553 w 170326"/>
                  <a:gd name="connsiteY0-88" fmla="*/ 0 h 441939"/>
                  <a:gd name="connsiteX1-89" fmla="*/ 170326 w 170326"/>
                  <a:gd name="connsiteY1-90" fmla="*/ 100263 h 441939"/>
                  <a:gd name="connsiteX2-91" fmla="*/ 132094 w 170326"/>
                  <a:gd name="connsiteY2-92" fmla="*/ 174197 h 441939"/>
                  <a:gd name="connsiteX3-93" fmla="*/ 825 w 170326"/>
                  <a:gd name="connsiteY3-94" fmla="*/ 441939 h 441939"/>
                  <a:gd name="connsiteX4-95" fmla="*/ 160553 w 170326"/>
                  <a:gd name="connsiteY4-96" fmla="*/ 0 h 441939"/>
                  <a:gd name="connsiteX0-97" fmla="*/ 160553 w 170326"/>
                  <a:gd name="connsiteY0-98" fmla="*/ 0 h 441939"/>
                  <a:gd name="connsiteX1-99" fmla="*/ 170326 w 170326"/>
                  <a:gd name="connsiteY1-100" fmla="*/ 100263 h 441939"/>
                  <a:gd name="connsiteX2-101" fmla="*/ 150588 w 170326"/>
                  <a:gd name="connsiteY2-102" fmla="*/ 166257 h 441939"/>
                  <a:gd name="connsiteX3-103" fmla="*/ 825 w 170326"/>
                  <a:gd name="connsiteY3-104" fmla="*/ 441939 h 441939"/>
                  <a:gd name="connsiteX4-105" fmla="*/ 160553 w 170326"/>
                  <a:gd name="connsiteY4-106" fmla="*/ 0 h 441939"/>
                  <a:gd name="connsiteX0-107" fmla="*/ 160553 w 160553"/>
                  <a:gd name="connsiteY0-108" fmla="*/ 0 h 441939"/>
                  <a:gd name="connsiteX1-109" fmla="*/ 150588 w 160553"/>
                  <a:gd name="connsiteY1-110" fmla="*/ 166257 h 441939"/>
                  <a:gd name="connsiteX2-111" fmla="*/ 825 w 160553"/>
                  <a:gd name="connsiteY2-112" fmla="*/ 441939 h 441939"/>
                  <a:gd name="connsiteX3-113" fmla="*/ 160553 w 160553"/>
                  <a:gd name="connsiteY3-114" fmla="*/ 0 h 441939"/>
                  <a:gd name="connsiteX0-115" fmla="*/ 160553 w 162357"/>
                  <a:gd name="connsiteY0-116" fmla="*/ 0 h 441939"/>
                  <a:gd name="connsiteX1-117" fmla="*/ 162357 w 162357"/>
                  <a:gd name="connsiteY1-118" fmla="*/ 150380 h 441939"/>
                  <a:gd name="connsiteX2-119" fmla="*/ 825 w 162357"/>
                  <a:gd name="connsiteY2-120" fmla="*/ 441939 h 441939"/>
                  <a:gd name="connsiteX3-121" fmla="*/ 160553 w 162357"/>
                  <a:gd name="connsiteY3-122" fmla="*/ 0 h 441939"/>
                  <a:gd name="connsiteX0-123" fmla="*/ 160553 w 162357"/>
                  <a:gd name="connsiteY0-124" fmla="*/ 0 h 441939"/>
                  <a:gd name="connsiteX1-125" fmla="*/ 162357 w 162357"/>
                  <a:gd name="connsiteY1-126" fmla="*/ 150380 h 441939"/>
                  <a:gd name="connsiteX2-127" fmla="*/ 825 w 162357"/>
                  <a:gd name="connsiteY2-128" fmla="*/ 441939 h 441939"/>
                  <a:gd name="connsiteX3-129" fmla="*/ 160553 w 162357"/>
                  <a:gd name="connsiteY3-130" fmla="*/ 0 h 441939"/>
                  <a:gd name="connsiteX0-131" fmla="*/ 160553 w 162357"/>
                  <a:gd name="connsiteY0-132" fmla="*/ 0 h 441939"/>
                  <a:gd name="connsiteX1-133" fmla="*/ 162357 w 162357"/>
                  <a:gd name="connsiteY1-134" fmla="*/ 152932 h 441939"/>
                  <a:gd name="connsiteX2-135" fmla="*/ 825 w 162357"/>
                  <a:gd name="connsiteY2-136" fmla="*/ 441939 h 441939"/>
                  <a:gd name="connsiteX3-137" fmla="*/ 160553 w 162357"/>
                  <a:gd name="connsiteY3-138" fmla="*/ 0 h 441939"/>
                  <a:gd name="connsiteX0-139" fmla="*/ 160553 w 162357"/>
                  <a:gd name="connsiteY0-140" fmla="*/ 0 h 441939"/>
                  <a:gd name="connsiteX1-141" fmla="*/ 162357 w 162357"/>
                  <a:gd name="connsiteY1-142" fmla="*/ 152932 h 441939"/>
                  <a:gd name="connsiteX2-143" fmla="*/ 825 w 162357"/>
                  <a:gd name="connsiteY2-144" fmla="*/ 441939 h 441939"/>
                  <a:gd name="connsiteX3-145" fmla="*/ 160553 w 162357"/>
                  <a:gd name="connsiteY3-146" fmla="*/ 0 h 441939"/>
                  <a:gd name="connsiteX0-147" fmla="*/ 160490 w 162294"/>
                  <a:gd name="connsiteY0-148" fmla="*/ 0 h 441939"/>
                  <a:gd name="connsiteX1-149" fmla="*/ 162294 w 162294"/>
                  <a:gd name="connsiteY1-150" fmla="*/ 152932 h 441939"/>
                  <a:gd name="connsiteX2-151" fmla="*/ 762 w 162294"/>
                  <a:gd name="connsiteY2-152" fmla="*/ 441939 h 441939"/>
                  <a:gd name="connsiteX3-153" fmla="*/ 160490 w 162294"/>
                  <a:gd name="connsiteY3-154" fmla="*/ 0 h 441939"/>
                  <a:gd name="connsiteX0-155" fmla="*/ 161700 w 162288"/>
                  <a:gd name="connsiteY0-156" fmla="*/ 0 h 443215"/>
                  <a:gd name="connsiteX1-157" fmla="*/ 162288 w 162288"/>
                  <a:gd name="connsiteY1-158" fmla="*/ 154208 h 443215"/>
                  <a:gd name="connsiteX2-159" fmla="*/ 756 w 162288"/>
                  <a:gd name="connsiteY2-160" fmla="*/ 443215 h 443215"/>
                  <a:gd name="connsiteX3-161" fmla="*/ 161700 w 162288"/>
                  <a:gd name="connsiteY3-162" fmla="*/ 0 h 4432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vert="horz" wrap="square" lIns="91298" tIns="45650" rIns="91298" bIns="45650" numCol="1" anchor="t" anchorCtr="0" compatLnSpc="1">
                <a:noAutofit/>
              </a:bodyPr>
              <a:lstStyle/>
              <a:p>
                <a:endParaRPr lang="en-US" sz="1050">
                  <a:cs typeface="+mn-ea"/>
                  <a:sym typeface="+mn-lt"/>
                </a:endParaRPr>
              </a:p>
            </p:txBody>
          </p:sp>
          <p:sp>
            <p:nvSpPr>
              <p:cNvPr id="14" name="Arrow: Right 13"/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 Placeholder 2"/>
            <p:cNvSpPr txBox="1"/>
            <p:nvPr/>
          </p:nvSpPr>
          <p:spPr>
            <a:xfrm>
              <a:off x="3927719" y="4588688"/>
              <a:ext cx="2549021" cy="317992"/>
            </a:xfrm>
            <a:prstGeom prst="rect">
              <a:avLst/>
            </a:prstGeom>
          </p:spPr>
          <p:txBody>
            <a:bodyPr/>
            <a:lstStyle>
              <a:lvl1pPr marL="0" indent="0" algn="ctr" defTabSz="1460500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37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6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5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7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1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260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814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395" indent="-365125" algn="l" defTabSz="14605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28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大聚合根的加载性能问题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221990" y="1466850"/>
            <a:ext cx="4075430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DDD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实战中编写最多的代码是</a:t>
            </a:r>
            <a:r>
              <a:rPr lang="en-US" alt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DO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（聚合根）转</a:t>
            </a:r>
            <a:r>
              <a:rPr lang="en-US" alt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DTO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（读模型）、</a:t>
            </a:r>
            <a:r>
              <a:rPr lang="en-US" alt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DO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转</a:t>
            </a:r>
            <a:r>
              <a:rPr lang="en-US" alt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PO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（映射到数据库表）</a:t>
            </a:r>
            <a:r>
              <a:rPr lang="zh-CN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相互转换</a:t>
            </a: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的转换器代码，容易缺漏字段，使其最终消失在持久化之后或前段展示。</a:t>
            </a: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27170" y="2206625"/>
            <a:ext cx="4510405" cy="922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用例场景的完整实现往往是由多个上下文协作完成，如何组织上下文可能遇到如下问题：边界划分不清导致模型耦合混乱、上下文的语言隔阂、数据一致性和同步、上下文之间的依赖管理。</a:t>
            </a: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06645" y="3128645"/>
            <a:ext cx="3808730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当一个聚合根包含大量关联实体或值对象，并且需要在应用程序中频繁加载和操作关联对象时，可能会导致性能下降。</a:t>
            </a:r>
            <a:endParaRPr lang="zh-CN" altLang="en-US" sz="9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可选解决方案：</a:t>
            </a:r>
            <a:endParaRPr lang="zh-CN" altLang="en-US" sz="900" dirty="0">
              <a:solidFill>
                <a:srgbClr val="536CA3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按需加载：通过延迟加载技术，只在需要的时候加载相关对象；</a:t>
            </a:r>
            <a:endParaRPr lang="zh-CN" altLang="en-US" sz="900" dirty="0">
              <a:solidFill>
                <a:srgbClr val="536CA3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分页加载：大聚合根的关联对象分为多个分页加载；</a:t>
            </a:r>
            <a:endParaRPr lang="zh-CN" altLang="en-US" sz="900" dirty="0">
              <a:solidFill>
                <a:srgbClr val="536CA3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缓存：使用如</a:t>
            </a:r>
            <a:r>
              <a:rPr lang="en-US" altLang="zh-CN" sz="900" dirty="0">
                <a:solidFill>
                  <a:srgbClr val="536CA3"/>
                </a:solidFill>
                <a:cs typeface="+mn-ea"/>
                <a:sym typeface="+mn-lt"/>
              </a:rPr>
              <a:t>Redis</a:t>
            </a: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或分布式缓存来存储已加载的聚合根和关联对象；</a:t>
            </a:r>
            <a:endParaRPr lang="zh-CN" altLang="en-US" sz="900" dirty="0">
              <a:solidFill>
                <a:srgbClr val="536CA3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900" dirty="0">
                <a:solidFill>
                  <a:srgbClr val="536CA3"/>
                </a:solidFill>
                <a:cs typeface="+mn-ea"/>
                <a:sym typeface="+mn-lt"/>
              </a:rPr>
              <a:t>事件驱动架构：当聚合根变化时发布事件通知其它部分；</a:t>
            </a:r>
            <a:endParaRPr lang="zh-CN" altLang="en-US" sz="900" dirty="0">
              <a:solidFill>
                <a:srgbClr val="536CA3"/>
              </a:solidFill>
              <a:cs typeface="+mn-ea"/>
              <a:sym typeface="+mn-lt"/>
            </a:endParaRPr>
          </a:p>
        </p:txBody>
      </p:sp>
      <p:sp>
        <p:nvSpPr>
          <p:cNvPr id="31" name="AutoShape 4"/>
          <p:cNvSpPr/>
          <p:nvPr/>
        </p:nvSpPr>
        <p:spPr bwMode="auto">
          <a:xfrm>
            <a:off x="2428148" y="3946577"/>
            <a:ext cx="336426" cy="3376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98475" y="3248988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/>
            <p:cNvSpPr/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/>
            <p:cNvSpPr/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5" name="AutoShape 32"/>
          <p:cNvSpPr/>
          <p:nvPr/>
        </p:nvSpPr>
        <p:spPr bwMode="auto">
          <a:xfrm>
            <a:off x="460621" y="2595385"/>
            <a:ext cx="347720" cy="304329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386137" y="483556"/>
            <a:ext cx="2371725" cy="700913"/>
            <a:chOff x="981076" y="1134310"/>
            <a:chExt cx="2371725" cy="700913"/>
          </a:xfrm>
        </p:grpSpPr>
        <p:sp>
          <p:nvSpPr>
            <p:cNvPr id="40" name="TextBox 21"/>
            <p:cNvSpPr txBox="1"/>
            <p:nvPr/>
          </p:nvSpPr>
          <p:spPr>
            <a:xfrm>
              <a:off x="981076" y="1134310"/>
              <a:ext cx="23717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问题和挑战</a:t>
              </a:r>
              <a:endPara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1240303" y="1574873"/>
              <a:ext cx="1853271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Problems &amp; Challenges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bldLvl="0" animBg="1"/>
          <p:bldP spid="35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426085" y="1561465"/>
            <a:ext cx="4145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感谢聆听</a:t>
            </a:r>
            <a:r>
              <a:rPr lang="en-US" altLang="zh-CN" dirty="0">
                <a:sym typeface="+mn-lt"/>
              </a:rPr>
              <a:t>!</a:t>
            </a:r>
            <a:endParaRPr lang="en-US" altLang="zh-CN" dirty="0"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372246" y="2315036"/>
            <a:ext cx="477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THANK   YOU</a:t>
            </a:r>
            <a:endParaRPr lang="id-ID" dirty="0"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2"/>
            </p:custDataLst>
          </p:nvPr>
        </p:nvSpPr>
        <p:spPr>
          <a:xfrm>
            <a:off x="426341" y="4206581"/>
            <a:ext cx="30494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汇报人：吴杭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  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组员：王佳垚、顾雨杨、王颖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426341" y="360854"/>
            <a:ext cx="152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LOGO</a:t>
            </a:r>
            <a:endParaRPr lang="id-ID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/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/>
          <p:cNvSpPr txBox="1"/>
          <p:nvPr/>
        </p:nvSpPr>
        <p:spPr>
          <a:xfrm>
            <a:off x="557983" y="361468"/>
            <a:ext cx="25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C</a:t>
            </a:r>
            <a:r>
              <a:rPr lang="en-US" altLang="zh-CN" sz="32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ontents</a:t>
            </a:r>
            <a:endParaRPr lang="id-ID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/>
          <p:cNvSpPr txBox="1"/>
          <p:nvPr/>
        </p:nvSpPr>
        <p:spPr>
          <a:xfrm>
            <a:off x="988059" y="1422261"/>
            <a:ext cx="1587501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项目进度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PROJECT SCHEDULE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988059" y="2211093"/>
            <a:ext cx="2197101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技术解决方案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TECHNICAL PROPOSAL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/>
          <p:cNvSpPr txBox="1"/>
          <p:nvPr/>
        </p:nvSpPr>
        <p:spPr>
          <a:xfrm>
            <a:off x="988060" y="3014980"/>
            <a:ext cx="2695575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优先考虑</a:t>
            </a:r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&amp;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下一步计划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PRIORITIZE &amp;  PLAN NEXT STEPS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988060" y="3841115"/>
            <a:ext cx="2554605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问题与挑战</a:t>
            </a:r>
            <a:endParaRPr 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CHALLENGES &amp; OPEN ISSUES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72000" y="2355919"/>
            <a:ext cx="34205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36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项目进度</a:t>
            </a:r>
            <a:endParaRPr lang="zh-CN" alt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713866" y="497512"/>
            <a:ext cx="237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   </a:t>
            </a:r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项目简介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1713865" y="937895"/>
            <a:ext cx="23710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PROJECT INTRODUCTION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79401" y="994822"/>
            <a:ext cx="3088300" cy="3097148"/>
          </a:xfrm>
          <a:prstGeom prst="rect">
            <a:avLst/>
          </a:prstGeom>
        </p:spPr>
      </p:pic>
      <p:sp>
        <p:nvSpPr>
          <p:cNvPr id="2" name="TextBox 53"/>
          <p:cNvSpPr txBox="1"/>
          <p:nvPr>
            <p:custDataLst>
              <p:tags r:id="rId3"/>
            </p:custDataLst>
          </p:nvPr>
        </p:nvSpPr>
        <p:spPr>
          <a:xfrm>
            <a:off x="860425" y="1450340"/>
            <a:ext cx="4186555" cy="255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JiCode是一个管理Scrum敏捷开发方法的平台，具有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账号管理、后台管理、产品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开发、产品管理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四个模块功能，确保工具提供敏捷项目管理的核心功能，如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需求获取、迭代管理、团队协作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等，帮助产研团队：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·  快速建立标准化、规范化研发管理工作流程，有节奏的持续交付价值；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·  轻松规划和应对需求变化，提高项目可预测性，降低风险；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·  提升项目信息透明度，协作更顺畅，过程统计和改进有据可依。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通过小步快跑的方式，能够有效帮助企业持续规划和交付，打破协作壁垒和信息孤岛，让项目管理更加轻松且高效。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33800" y="2162378"/>
            <a:ext cx="4667656" cy="133309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88000">
                <a:srgbClr val="465E96"/>
              </a:gs>
            </a:gsLst>
            <a:lin ang="5400000" scaled="0"/>
          </a:gradFill>
          <a:ln w="9525">
            <a:noFill/>
            <a:round/>
          </a:ln>
          <a:effectLst>
            <a:outerShdw blurRad="482600" dist="203200" dir="5400000" sx="92000" sy="92000" algn="t" rotWithShape="0">
              <a:srgbClr val="465E96">
                <a:alpha val="2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4695" y="1418064"/>
            <a:ext cx="2872761" cy="207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需求分析，事件风暴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4113752" y="1141065"/>
            <a:ext cx="24326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业务分析（</a:t>
            </a:r>
            <a:r>
              <a:rPr lang="en-US" altLang="zh-CN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Business Analysis</a:t>
            </a:r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）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4204695" y="4047838"/>
            <a:ext cx="2872761" cy="207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聚合，聚合根，值对象，实体划分，领域事件确定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28"/>
          <p:cNvSpPr/>
          <p:nvPr/>
        </p:nvSpPr>
        <p:spPr>
          <a:xfrm>
            <a:off x="4117325" y="3770839"/>
            <a:ext cx="223964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战术设计（</a:t>
            </a:r>
            <a:r>
              <a:rPr lang="en-US" altLang="zh-CN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Tactical Design</a:t>
            </a:r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）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4011920" y="2714744"/>
            <a:ext cx="2872761" cy="207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 领域建模，确定领域、子域、限界上下文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4534546" y="2437745"/>
            <a:ext cx="235013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战略设计（</a:t>
            </a:r>
            <a:r>
              <a:rPr lang="en-US" altLang="zh-CN" sz="1200" b="1" dirty="0">
                <a:solidFill>
                  <a:schemeClr val="bg1"/>
                </a:solidFill>
                <a:cs typeface="+mn-ea"/>
                <a:sym typeface="+mn-lt"/>
              </a:rPr>
              <a:t>Strategic Design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42315" y="2384425"/>
            <a:ext cx="237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已经完成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图片占位符 14" descr="图片包含 人, 桌子, 室内, 笔记本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21" name="图片占位符 20" descr="图片包含 人, 桌子, 笔记本, 女人&#10;&#10;描述已自动生成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" grpId="0"/>
      <p:bldP spid="24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753431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战略设计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1208599"/>
            <a:ext cx="185327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Strategic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3"/>
          <p:cNvSpPr txBox="1"/>
          <p:nvPr/>
        </p:nvSpPr>
        <p:spPr>
          <a:xfrm>
            <a:off x="523240" y="1614805"/>
            <a:ext cx="2623185" cy="727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确定限界上下文和通用语言，着重于业务目标、愿景和长期规划，确保系统和模型的演进与业务的发展保持一致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9689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523240" y="2713990"/>
            <a:ext cx="3315970" cy="1616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核心子域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: 产品开发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支撑子域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: 需求管理，项目迭代，产品发布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通用子域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: 个人信息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Oval 61"/>
          <p:cNvSpPr/>
          <p:nvPr/>
        </p:nvSpPr>
        <p:spPr>
          <a:xfrm>
            <a:off x="721499" y="4594820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1240" y="2014220"/>
            <a:ext cx="5497830" cy="2214245"/>
          </a:xfrm>
          <a:prstGeom prst="rect">
            <a:avLst/>
          </a:prstGeom>
        </p:spPr>
      </p:pic>
      <p:sp>
        <p:nvSpPr>
          <p:cNvPr id="4" name="TextBox 21"/>
          <p:cNvSpPr txBox="1"/>
          <p:nvPr>
            <p:custDataLst>
              <p:tags r:id="rId3"/>
            </p:custDataLst>
          </p:nvPr>
        </p:nvSpPr>
        <p:spPr>
          <a:xfrm>
            <a:off x="5285537" y="1277306"/>
            <a:ext cx="2371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限界上下文映射</a:t>
            </a:r>
            <a:endParaRPr lang="zh-CN" altLang="en-US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21"/>
          <p:cNvSpPr txBox="1"/>
          <p:nvPr>
            <p:custDataLst>
              <p:tags r:id="rId4"/>
            </p:custDataLst>
          </p:nvPr>
        </p:nvSpPr>
        <p:spPr>
          <a:xfrm>
            <a:off x="5285740" y="1614805"/>
            <a:ext cx="23050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Bounded Context Mapping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5" grpId="0"/>
      <p:bldP spid="63" grpId="0" bldLvl="0" animBg="1"/>
      <p:bldP spid="65" grpId="0"/>
      <p:bldP spid="68" grpId="0" bldLvl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454346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战术设计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909514"/>
            <a:ext cx="185327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Tactical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9689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61"/>
          <p:cNvSpPr/>
          <p:nvPr/>
        </p:nvSpPr>
        <p:spPr>
          <a:xfrm>
            <a:off x="721499" y="4594820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470" y="1395730"/>
            <a:ext cx="4446905" cy="2710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65065" y="1049655"/>
            <a:ext cx="3981450" cy="327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3" grpId="0" bldLvl="0" animBg="1"/>
      <p:bldP spid="6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454346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战术设计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909514"/>
            <a:ext cx="185327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Tactical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9689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61"/>
          <p:cNvSpPr/>
          <p:nvPr/>
        </p:nvSpPr>
        <p:spPr>
          <a:xfrm>
            <a:off x="721499" y="4594820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3030" y="355600"/>
            <a:ext cx="5911215" cy="419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3" grpId="0" bldLvl="0" animBg="1"/>
      <p:bldP spid="6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  <a:endParaRPr lang="en-US" sz="8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416992" y="454346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战术设计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16992" y="909514"/>
            <a:ext cx="185327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Tactical Design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599" y="2419349"/>
            <a:ext cx="2742037" cy="27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9689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61"/>
          <p:cNvSpPr/>
          <p:nvPr/>
        </p:nvSpPr>
        <p:spPr>
          <a:xfrm>
            <a:off x="721499" y="4594820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85185" y="292100"/>
            <a:ext cx="4810760" cy="420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3" grpId="0" bldLvl="0" animBg="1"/>
      <p:bldP spid="68" grpId="0" bldLvl="0" animBg="1"/>
    </p:bldLst>
  </p:timing>
</p:sld>
</file>

<file path=ppt/tags/tag1.xml><?xml version="1.0" encoding="utf-8"?>
<p:tagLst xmlns:p="http://schemas.openxmlformats.org/presentationml/2006/main">
  <p:tag name="PA" val="v5.2.9"/>
  <p:tag name="RESOURCELIBID_ANIM" val="46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PA" val="v5.2.9"/>
  <p:tag name="RESOURCELIBID_ANIM" val="460"/>
</p:tagLst>
</file>

<file path=ppt/tags/tag13.xml><?xml version="1.0" encoding="utf-8"?>
<p:tagLst xmlns:p="http://schemas.openxmlformats.org/presentationml/2006/main">
  <p:tag name="COMMONDATA" val="eyJoZGlkIjoiOGExMDdiZTViYTUwNWI1MzNjMGFjNWMzNzc0M2IwNWMifQ=="/>
  <p:tag name="commondata" val="eyJoZGlkIjoiMTcxZWJjNWE5NDI5ZDdhOWYxNmYxNTljN2RjZGIyMz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2471</Words>
  <Application>WPS 演示</Application>
  <PresentationFormat>全屏显示(16:9)</PresentationFormat>
  <Paragraphs>223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Montserrat</vt:lpstr>
      <vt:lpstr>Segoe Print</vt:lpstr>
      <vt:lpstr>Segoe UI</vt:lpstr>
      <vt:lpstr>Roboto Light</vt:lpstr>
      <vt:lpstr>Wide Latin</vt:lpstr>
      <vt:lpstr>方正正黑简体</vt:lpstr>
      <vt:lpstr>黑体</vt:lpstr>
      <vt:lpstr>Wingdings</vt:lpstr>
      <vt:lpstr>Agency FB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Laurant</cp:lastModifiedBy>
  <cp:revision>95</cp:revision>
  <dcterms:created xsi:type="dcterms:W3CDTF">2019-10-17T14:20:00Z</dcterms:created>
  <dcterms:modified xsi:type="dcterms:W3CDTF">2023-12-07T06:06:51Z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A83DE39529FB437B8C006CB16DF8C838_13</vt:lpwstr>
  </property>
  <property fmtid="{D5CDD505-2E9C-101B-9397-08002B2CF9AE}" pid="3" name="KSOProductBuildVer">
    <vt:lpwstr>2052-12.1.0.16120</vt:lpwstr>
  </property>
</Properties>
</file>