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885" r:id="rId3"/>
    <p:sldId id="886" r:id="rId4"/>
    <p:sldId id="895" r:id="rId5"/>
    <p:sldId id="887" r:id="rId6"/>
    <p:sldId id="894" r:id="rId7"/>
    <p:sldId id="889" r:id="rId8"/>
    <p:sldId id="896" r:id="rId9"/>
    <p:sldId id="897" r:id="rId10"/>
    <p:sldId id="898" r:id="rId11"/>
    <p:sldId id="899" r:id="rId12"/>
    <p:sldId id="900" r:id="rId13"/>
    <p:sldId id="890" r:id="rId14"/>
    <p:sldId id="901" r:id="rId15"/>
    <p:sldId id="902" r:id="rId16"/>
    <p:sldId id="903" r:id="rId17"/>
    <p:sldId id="904" r:id="rId18"/>
    <p:sldId id="905" r:id="rId19"/>
    <p:sldId id="906" r:id="rId20"/>
    <p:sldId id="892" r:id="rId21"/>
    <p:sldId id="907" r:id="rId22"/>
    <p:sldId id="908" r:id="rId23"/>
    <p:sldId id="884" r:id="rId24"/>
    <p:sldId id="893" r:id="rId25"/>
  </p:sldIdLst>
  <p:sldSz cx="8640763" cy="6480175"/>
  <p:notesSz cx="6864350" cy="999648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buClr>
        <a:srgbClr val="3333CC"/>
      </a:buClr>
      <a:buFont typeface="Wingdings" pitchFamily="2" charset="2"/>
      <a:buChar char="n"/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buClr>
        <a:srgbClr val="3333CC"/>
      </a:buClr>
      <a:buFont typeface="Wingdings" pitchFamily="2" charset="2"/>
      <a:buChar char="n"/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buClr>
        <a:srgbClr val="3333CC"/>
      </a:buClr>
      <a:buFont typeface="Wingdings" pitchFamily="2" charset="2"/>
      <a:buChar char="n"/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buClr>
        <a:srgbClr val="3333CC"/>
      </a:buClr>
      <a:buFont typeface="Wingdings" pitchFamily="2" charset="2"/>
      <a:buChar char="n"/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buClr>
        <a:srgbClr val="3333CC"/>
      </a:buClr>
      <a:buFont typeface="Wingdings" pitchFamily="2" charset="2"/>
      <a:buChar char="n"/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584">
          <p15:clr>
            <a:srgbClr val="A4A3A4"/>
          </p15:clr>
        </p15:guide>
        <p15:guide id="5" orient="horz" pos="841">
          <p15:clr>
            <a:srgbClr val="A4A3A4"/>
          </p15:clr>
        </p15:guide>
        <p15:guide id="6" orient="horz" pos="712">
          <p15:clr>
            <a:srgbClr val="A4A3A4"/>
          </p15:clr>
        </p15:guide>
        <p15:guide id="7" orient="horz" pos="1184">
          <p15:clr>
            <a:srgbClr val="A4A3A4"/>
          </p15:clr>
        </p15:guide>
        <p15:guide id="8" pos="2722">
          <p15:clr>
            <a:srgbClr val="A4A3A4"/>
          </p15:clr>
        </p15:guide>
        <p15:guide id="9" pos="5096">
          <p15:clr>
            <a:srgbClr val="A4A3A4"/>
          </p15:clr>
        </p15:guide>
        <p15:guide id="10" pos="467">
          <p15:clr>
            <a:srgbClr val="A4A3A4"/>
          </p15:clr>
        </p15:guide>
        <p15:guide id="11" pos="347">
          <p15:clr>
            <a:srgbClr val="A4A3A4"/>
          </p15:clr>
        </p15:guide>
        <p15:guide id="12" pos="5016">
          <p15:clr>
            <a:srgbClr val="A4A3A4"/>
          </p15:clr>
        </p15:guide>
        <p15:guide id="13" pos="3157">
          <p15:clr>
            <a:srgbClr val="A4A3A4"/>
          </p15:clr>
        </p15:guide>
        <p15:guide id="14" pos="14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7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6AA"/>
    <a:srgbClr val="FF0000"/>
    <a:srgbClr val="0871A8"/>
    <a:srgbClr val="45FB5F"/>
    <a:srgbClr val="CC0000"/>
    <a:srgbClr val="161645"/>
    <a:srgbClr val="4597DB"/>
    <a:srgbClr val="F5F4DA"/>
    <a:srgbClr val="FFFF99"/>
    <a:srgbClr val="FCF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0208" autoAdjust="0"/>
  </p:normalViewPr>
  <p:slideViewPr>
    <p:cSldViewPr snapToObjects="1">
      <p:cViewPr varScale="1">
        <p:scale>
          <a:sx n="134" d="100"/>
          <a:sy n="134" d="100"/>
        </p:scale>
        <p:origin x="624" y="114"/>
      </p:cViewPr>
      <p:guideLst>
        <p:guide orient="horz" pos="498"/>
        <p:guide orient="horz" pos="4013"/>
        <p:guide orient="horz"/>
        <p:guide orient="horz" pos="3584"/>
        <p:guide orient="horz" pos="841"/>
        <p:guide orient="horz" pos="712"/>
        <p:guide orient="horz" pos="1184"/>
        <p:guide pos="2722"/>
        <p:guide pos="5096"/>
        <p:guide pos="467"/>
        <p:guide pos="347"/>
        <p:guide pos="5016"/>
        <p:guide pos="3157"/>
        <p:guide pos="14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2454" y="-84"/>
      </p:cViewPr>
      <p:guideLst>
        <p:guide orient="horz" pos="3147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032" cy="50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t" anchorCtr="0" compatLnSpc="1">
            <a:prstTxWarp prst="textNoShape">
              <a:avLst/>
            </a:prstTxWarp>
          </a:bodyPr>
          <a:lstStyle>
            <a:lvl1pPr defTabSz="928208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319" y="0"/>
            <a:ext cx="2975032" cy="50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t" anchorCtr="0" compatLnSpc="1">
            <a:prstTxWarp prst="textNoShape">
              <a:avLst/>
            </a:prstTxWarp>
          </a:bodyPr>
          <a:lstStyle>
            <a:lvl1pPr algn="r" defTabSz="928208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5705"/>
            <a:ext cx="2975032" cy="5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b" anchorCtr="0" compatLnSpc="1">
            <a:prstTxWarp prst="textNoShape">
              <a:avLst/>
            </a:prstTxWarp>
          </a:bodyPr>
          <a:lstStyle>
            <a:lvl1pPr defTabSz="928208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319" y="9495705"/>
            <a:ext cx="2975032" cy="5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b" anchorCtr="0" compatLnSpc="1">
            <a:prstTxWarp prst="textNoShape">
              <a:avLst/>
            </a:prstTxWarp>
          </a:bodyPr>
          <a:lstStyle>
            <a:lvl1pPr algn="r" defTabSz="928208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  <a:ea typeface="굴림체" pitchFamily="49" charset="-127"/>
              </a:defRPr>
            </a:lvl1pPr>
          </a:lstStyle>
          <a:p>
            <a:fld id="{168F0399-8170-4958-908B-FA739F0B7E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52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646" cy="5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t" anchorCtr="0" compatLnSpc="1">
            <a:prstTxWarp prst="textNoShape">
              <a:avLst/>
            </a:prstTxWarp>
          </a:bodyPr>
          <a:lstStyle>
            <a:lvl1pPr defTabSz="928208">
              <a:spcBef>
                <a:spcPct val="0"/>
              </a:spcBef>
              <a:buClrTx/>
              <a:buFontTx/>
              <a:buNone/>
              <a:defRPr sz="1200" b="1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895" y="0"/>
            <a:ext cx="2994246" cy="5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t" anchorCtr="0" compatLnSpc="1">
            <a:prstTxWarp prst="textNoShape">
              <a:avLst/>
            </a:prstTxWarp>
          </a:bodyPr>
          <a:lstStyle>
            <a:lvl1pPr algn="r" defTabSz="928208">
              <a:spcBef>
                <a:spcPct val="0"/>
              </a:spcBef>
              <a:buClrTx/>
              <a:buFontTx/>
              <a:buNone/>
              <a:defRPr sz="1200" b="1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8350"/>
            <a:ext cx="5026025" cy="376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11" y="4769452"/>
            <a:ext cx="5040581" cy="446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905"/>
            <a:ext cx="2992646" cy="5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b" anchorCtr="0" compatLnSpc="1">
            <a:prstTxWarp prst="textNoShape">
              <a:avLst/>
            </a:prstTxWarp>
          </a:bodyPr>
          <a:lstStyle>
            <a:lvl1pPr defTabSz="928208">
              <a:spcBef>
                <a:spcPct val="0"/>
              </a:spcBef>
              <a:buClrTx/>
              <a:buFontTx/>
              <a:buNone/>
              <a:defRPr sz="1200" b="1">
                <a:latin typeface="Arial" pitchFamily="34" charset="0"/>
                <a:ea typeface="굴림체" pitchFamily="49" charset="-127"/>
              </a:defRPr>
            </a:lvl1pPr>
          </a:lstStyle>
          <a:p>
            <a:endParaRPr lang="en-US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895" y="9458905"/>
            <a:ext cx="2994246" cy="5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9" tIns="46369" rIns="92739" bIns="46369" numCol="1" anchor="b" anchorCtr="0" compatLnSpc="1">
            <a:prstTxWarp prst="textNoShape">
              <a:avLst/>
            </a:prstTxWarp>
          </a:bodyPr>
          <a:lstStyle>
            <a:lvl1pPr algn="r" defTabSz="928208">
              <a:spcBef>
                <a:spcPct val="0"/>
              </a:spcBef>
              <a:buClrTx/>
              <a:buFontTx/>
              <a:buNone/>
              <a:defRPr sz="1200" b="1">
                <a:latin typeface="Arial" pitchFamily="34" charset="0"/>
                <a:ea typeface="굴림체" pitchFamily="49" charset="-127"/>
              </a:defRPr>
            </a:lvl1pPr>
          </a:lstStyle>
          <a:p>
            <a:fld id="{F6287253-8D83-4464-B3D9-D532766FDF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4677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FC435-697A-4543-98B8-2643399A397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6583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영상 처리 분야에서 매우 유용한 프로그래밍 언어입니다</a:t>
            </a:r>
            <a:r>
              <a:rPr lang="en-US" altLang="ko-KR" dirty="0"/>
              <a:t>. </a:t>
            </a:r>
            <a:r>
              <a:rPr lang="ko-KR" altLang="en-US" dirty="0"/>
              <a:t>다음은 </a:t>
            </a:r>
            <a:r>
              <a:rPr lang="ko-KR" altLang="en-US" dirty="0" err="1"/>
              <a:t>파이썬을</a:t>
            </a:r>
            <a:r>
              <a:rPr lang="ko-KR" altLang="en-US" dirty="0"/>
              <a:t> 이용한 영상 처리 프로젝트 예시입니다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얼굴 인식</a:t>
            </a:r>
          </a:p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OpenCV </a:t>
            </a:r>
            <a:r>
              <a:rPr lang="ko-KR" altLang="en-US" dirty="0"/>
              <a:t>라이브러리를 사용하여 얼굴 인식을 수행하는 프로젝트를 만들 수 있습니다</a:t>
            </a:r>
            <a:r>
              <a:rPr lang="en-US" altLang="ko-KR" dirty="0"/>
              <a:t>. </a:t>
            </a:r>
            <a:r>
              <a:rPr lang="ko-KR" altLang="en-US" dirty="0"/>
              <a:t>이 프로젝트에서는 영상에서 얼굴을 감지하고</a:t>
            </a:r>
            <a:r>
              <a:rPr lang="en-US" altLang="ko-KR" dirty="0"/>
              <a:t>, </a:t>
            </a:r>
            <a:r>
              <a:rPr lang="ko-KR" altLang="en-US" dirty="0"/>
              <a:t>감지된 얼굴을 추적하는 기능을 구현할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물체 검출</a:t>
            </a:r>
          </a:p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TensorFlow </a:t>
            </a:r>
            <a:r>
              <a:rPr lang="ko-KR" altLang="en-US" dirty="0"/>
              <a:t>라이브러리를 사용하여 물체 검출 프로젝트를 만들 수 있습니다</a:t>
            </a:r>
            <a:r>
              <a:rPr lang="en-US" altLang="ko-KR" dirty="0"/>
              <a:t>. </a:t>
            </a:r>
            <a:r>
              <a:rPr lang="ko-KR" altLang="en-US" dirty="0"/>
              <a:t>이 프로젝트에서는 이미지나 영상에서 특정 물체를 감지하고</a:t>
            </a:r>
            <a:r>
              <a:rPr lang="en-US" altLang="ko-KR" dirty="0"/>
              <a:t>, </a:t>
            </a:r>
            <a:r>
              <a:rPr lang="ko-KR" altLang="en-US" dirty="0"/>
              <a:t>그 위치를 표시하는 기능을 구현할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이미지 필터링</a:t>
            </a:r>
          </a:p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Pillow </a:t>
            </a:r>
            <a:r>
              <a:rPr lang="ko-KR" altLang="en-US" dirty="0"/>
              <a:t>라이브러리를 사용하여 이미지 필터링 프로젝트를 만들 수 있습니다</a:t>
            </a:r>
            <a:r>
              <a:rPr lang="en-US" altLang="ko-KR" dirty="0"/>
              <a:t>. </a:t>
            </a:r>
            <a:r>
              <a:rPr lang="ko-KR" altLang="en-US" dirty="0"/>
              <a:t>이 프로젝트에서는 이미지를 </a:t>
            </a:r>
            <a:r>
              <a:rPr lang="ko-KR" altLang="en-US" dirty="0" err="1"/>
              <a:t>블러링</a:t>
            </a:r>
            <a:r>
              <a:rPr lang="en-US" altLang="ko-KR" dirty="0"/>
              <a:t>, </a:t>
            </a:r>
            <a:r>
              <a:rPr lang="ko-KR" altLang="en-US" dirty="0"/>
              <a:t>선명화</a:t>
            </a:r>
            <a:r>
              <a:rPr lang="en-US" altLang="ko-KR" dirty="0"/>
              <a:t>, </a:t>
            </a:r>
            <a:r>
              <a:rPr lang="ko-KR" altLang="en-US" dirty="0"/>
              <a:t>색상 변경 등의 필터를 적용하여 원하는 효과를 얻을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영상 추적</a:t>
            </a:r>
          </a:p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OpenCV </a:t>
            </a:r>
            <a:r>
              <a:rPr lang="ko-KR" altLang="en-US" dirty="0"/>
              <a:t>라이브러리를 사용하여 영상 추적 프로젝트를 만들 수 있습니다</a:t>
            </a:r>
            <a:r>
              <a:rPr lang="en-US" altLang="ko-KR" dirty="0"/>
              <a:t>. </a:t>
            </a:r>
            <a:r>
              <a:rPr lang="ko-KR" altLang="en-US" dirty="0"/>
              <a:t>이 프로젝트에서는 영상에서 움직이는 물체를 추적하고</a:t>
            </a:r>
            <a:r>
              <a:rPr lang="en-US" altLang="ko-KR" dirty="0"/>
              <a:t>, </a:t>
            </a:r>
            <a:r>
              <a:rPr lang="ko-KR" altLang="en-US" dirty="0"/>
              <a:t>그 경로를 표시하는 기능을 구현할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영상 분할</a:t>
            </a:r>
          </a:p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scikit-image </a:t>
            </a:r>
            <a:r>
              <a:rPr lang="ko-KR" altLang="en-US" dirty="0"/>
              <a:t>라이브러리를 사용하여 영상 분할 프로젝트를 만들 수 있습니다</a:t>
            </a:r>
            <a:r>
              <a:rPr lang="en-US" altLang="ko-KR" dirty="0"/>
              <a:t>. </a:t>
            </a:r>
            <a:r>
              <a:rPr lang="ko-KR" altLang="en-US" dirty="0"/>
              <a:t>이 프로젝트에서는 영상에서 서로 다른 물체를 분할하여 각각을 따로 처리하는 기능을 구현할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고병화</a:t>
            </a:r>
          </a:p>
          <a:p>
            <a:r>
              <a:rPr lang="ko-KR" altLang="en-US" dirty="0"/>
              <a:t>컴퓨터 </a:t>
            </a:r>
            <a:r>
              <a:rPr lang="ko-KR" altLang="en-US" dirty="0" err="1"/>
              <a:t>비전관려</a:t>
            </a:r>
            <a:r>
              <a:rPr lang="ko-KR" altLang="en-US" dirty="0"/>
              <a:t> 미니 프로젝트 예시를 알려줘</a:t>
            </a:r>
          </a:p>
          <a:p>
            <a:r>
              <a:rPr lang="ko-KR" altLang="en-US" dirty="0"/>
              <a:t>다음은 컴퓨터 비전 관련 미니 프로젝트 예시입니다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 추적하기</a:t>
            </a:r>
          </a:p>
          <a:p>
            <a:r>
              <a:rPr lang="ko-KR" altLang="en-US" dirty="0"/>
              <a:t>객체 추적은 컴퓨터 비전 분야에서 가장 많이 다루어지는 주제 중 하나입니다</a:t>
            </a:r>
            <a:r>
              <a:rPr lang="en-US" altLang="ko-KR" dirty="0"/>
              <a:t>. </a:t>
            </a:r>
            <a:r>
              <a:rPr lang="ko-KR" altLang="en-US" dirty="0"/>
              <a:t>이 프로젝트에서는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OpenCV </a:t>
            </a:r>
            <a:r>
              <a:rPr lang="ko-KR" altLang="en-US" dirty="0"/>
              <a:t>라이브러리를 사용하여 객체 추적을 수행할 수 있습니다</a:t>
            </a:r>
            <a:r>
              <a:rPr lang="en-US" altLang="ko-KR" dirty="0"/>
              <a:t>. </a:t>
            </a:r>
            <a:r>
              <a:rPr lang="ko-KR" altLang="en-US" dirty="0"/>
              <a:t>카메라나 비디오 파일에서 물체를 감지하고</a:t>
            </a:r>
            <a:r>
              <a:rPr lang="en-US" altLang="ko-KR" dirty="0"/>
              <a:t>, </a:t>
            </a:r>
            <a:r>
              <a:rPr lang="ko-KR" altLang="en-US" dirty="0"/>
              <a:t>물체가 움직일 때 해당 물체를 추적합니다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얼굴 인식하기</a:t>
            </a:r>
          </a:p>
          <a:p>
            <a:r>
              <a:rPr lang="ko-KR" altLang="en-US" dirty="0"/>
              <a:t>얼굴 인식은 보안 분야에서 매우 중요한 기술 중 하나입니다</a:t>
            </a:r>
            <a:r>
              <a:rPr lang="en-US" altLang="ko-KR" dirty="0"/>
              <a:t>. </a:t>
            </a:r>
            <a:r>
              <a:rPr lang="ko-KR" altLang="en-US" dirty="0"/>
              <a:t>이 프로젝트에서는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OpenCV </a:t>
            </a:r>
            <a:r>
              <a:rPr lang="ko-KR" altLang="en-US" dirty="0"/>
              <a:t>라이브러리를 사용하여 얼굴 인식을 수행할 수 있습니다</a:t>
            </a:r>
            <a:r>
              <a:rPr lang="en-US" altLang="ko-KR" dirty="0"/>
              <a:t>. </a:t>
            </a:r>
            <a:r>
              <a:rPr lang="ko-KR" altLang="en-US" dirty="0"/>
              <a:t>얼굴을 감지하고</a:t>
            </a:r>
            <a:r>
              <a:rPr lang="en-US" altLang="ko-KR" dirty="0"/>
              <a:t>, </a:t>
            </a:r>
            <a:r>
              <a:rPr lang="ko-KR" altLang="en-US" dirty="0"/>
              <a:t>해당 얼굴을 인식하여 인증하는 기능을 구현할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이미지 분류하기</a:t>
            </a:r>
          </a:p>
          <a:p>
            <a:r>
              <a:rPr lang="ko-KR" altLang="en-US" dirty="0"/>
              <a:t>이미지 분류는 머신 러닝 분야에서 매우 중요한 기술 중 하나입니다</a:t>
            </a:r>
            <a:r>
              <a:rPr lang="en-US" altLang="ko-KR" dirty="0"/>
              <a:t>. </a:t>
            </a:r>
            <a:r>
              <a:rPr lang="ko-KR" altLang="en-US" dirty="0"/>
              <a:t>이 프로젝트에서는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TensorFlow </a:t>
            </a:r>
            <a:r>
              <a:rPr lang="ko-KR" altLang="en-US" dirty="0"/>
              <a:t>라이브러리를 사용하여 이미지 분류를 수행할 수 있습니다</a:t>
            </a:r>
            <a:r>
              <a:rPr lang="en-US" altLang="ko-KR" dirty="0"/>
              <a:t>. </a:t>
            </a:r>
            <a:r>
              <a:rPr lang="ko-KR" altLang="en-US" dirty="0"/>
              <a:t>미리 학습된 모델을 사용하여 이미지를 분류하거나</a:t>
            </a:r>
            <a:r>
              <a:rPr lang="en-US" altLang="ko-KR" dirty="0"/>
              <a:t>, </a:t>
            </a:r>
            <a:r>
              <a:rPr lang="ko-KR" altLang="en-US" dirty="0"/>
              <a:t>직접 모델을 학습하여 이미지를 분류할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자동 차선 인식하기</a:t>
            </a:r>
          </a:p>
          <a:p>
            <a:r>
              <a:rPr lang="ko-KR" altLang="en-US" dirty="0"/>
              <a:t>자동차의 안전을 위해 자동으로 차선을 인식하는 기술이 중요합니다</a:t>
            </a:r>
            <a:r>
              <a:rPr lang="en-US" altLang="ko-KR" dirty="0"/>
              <a:t>. </a:t>
            </a:r>
            <a:r>
              <a:rPr lang="ko-KR" altLang="en-US" dirty="0"/>
              <a:t>이 프로젝트에서는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OpenCV </a:t>
            </a:r>
            <a:r>
              <a:rPr lang="ko-KR" altLang="en-US" dirty="0"/>
              <a:t>라이브러리를 사용하여 자동으로 차선을 인식하는 기능을 구현할 수 있습니다</a:t>
            </a:r>
            <a:r>
              <a:rPr lang="en-US" altLang="ko-KR" dirty="0"/>
              <a:t>. </a:t>
            </a:r>
            <a:r>
              <a:rPr lang="ko-KR" altLang="en-US" dirty="0"/>
              <a:t>카메라에서 촬영한 도로 영상에서 차선을 감지하고</a:t>
            </a:r>
            <a:r>
              <a:rPr lang="en-US" altLang="ko-KR" dirty="0"/>
              <a:t>, </a:t>
            </a:r>
            <a:r>
              <a:rPr lang="ko-KR" altLang="en-US" dirty="0"/>
              <a:t>해당 영상에서 차선을 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OCR(</a:t>
            </a:r>
            <a:r>
              <a:rPr lang="ko-KR" altLang="en-US" dirty="0"/>
              <a:t>광학 문자 인식</a:t>
            </a:r>
            <a:r>
              <a:rPr lang="en-US" altLang="ko-KR" dirty="0"/>
              <a:t>)</a:t>
            </a:r>
            <a:r>
              <a:rPr lang="ko-KR" altLang="en-US" dirty="0"/>
              <a:t>하기</a:t>
            </a:r>
          </a:p>
          <a:p>
            <a:r>
              <a:rPr lang="en-US" altLang="ko-KR" dirty="0"/>
              <a:t>OCR</a:t>
            </a:r>
            <a:r>
              <a:rPr lang="ko-KR" altLang="en-US" dirty="0"/>
              <a:t>은 이미지나 영상에서 문자를 인식하는 기술입니다</a:t>
            </a:r>
            <a:r>
              <a:rPr lang="en-US" altLang="ko-KR" dirty="0"/>
              <a:t>. </a:t>
            </a:r>
            <a:r>
              <a:rPr lang="ko-KR" altLang="en-US" dirty="0"/>
              <a:t>이 프로젝트에서는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Tesseract OCR </a:t>
            </a:r>
            <a:r>
              <a:rPr lang="ko-KR" altLang="en-US" dirty="0"/>
              <a:t>라이브러리를 사용하여 광학 문자를 인식하는 기능을 구현할 수 있습니다</a:t>
            </a:r>
            <a:r>
              <a:rPr lang="en-US" altLang="ko-KR" dirty="0"/>
              <a:t>. </a:t>
            </a:r>
            <a:r>
              <a:rPr lang="ko-KR" altLang="en-US" dirty="0"/>
              <a:t>이미지나 영상에서 문자를 추출하고</a:t>
            </a:r>
            <a:r>
              <a:rPr lang="en-US" altLang="ko-KR" dirty="0"/>
              <a:t>, </a:t>
            </a:r>
            <a:r>
              <a:rPr lang="ko-KR" altLang="en-US" dirty="0"/>
              <a:t>추출된 문자를 텍스트로 변환합니다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고병화</a:t>
            </a:r>
          </a:p>
          <a:p>
            <a:r>
              <a:rPr lang="ko-KR" altLang="en-US" dirty="0"/>
              <a:t>객체탐지 프로젝트 계획서 만들어줘</a:t>
            </a:r>
          </a:p>
          <a:p>
            <a:r>
              <a:rPr lang="ko-KR" altLang="en-US" dirty="0"/>
              <a:t>객체 탐지 프로젝트 계획서 예시를 작성해보았습니다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개요</a:t>
            </a:r>
          </a:p>
          <a:p>
            <a:r>
              <a:rPr lang="ko-KR" altLang="en-US" dirty="0"/>
              <a:t>프로젝트 명</a:t>
            </a:r>
            <a:r>
              <a:rPr lang="en-US" altLang="ko-KR" dirty="0"/>
              <a:t>: </a:t>
            </a:r>
            <a:r>
              <a:rPr lang="ko-KR" altLang="en-US" dirty="0"/>
              <a:t>객체 탐지 프로젝트</a:t>
            </a:r>
          </a:p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OpenCV </a:t>
            </a:r>
            <a:r>
              <a:rPr lang="ko-KR" altLang="en-US" dirty="0"/>
              <a:t>라이브러리를 사용하여 카메라에서 객체를 탐지하고 추적하는 시스템을 구현하는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기간</a:t>
            </a:r>
            <a:r>
              <a:rPr lang="en-US" altLang="ko-KR" dirty="0"/>
              <a:t>: 2 </a:t>
            </a:r>
            <a:r>
              <a:rPr lang="ko-KR" altLang="en-US" dirty="0"/>
              <a:t>주</a:t>
            </a:r>
          </a:p>
          <a:p>
            <a:r>
              <a:rPr lang="ko-KR" altLang="en-US" dirty="0"/>
              <a:t>프로젝트 목표</a:t>
            </a:r>
          </a:p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OpenCV </a:t>
            </a:r>
            <a:r>
              <a:rPr lang="ko-KR" altLang="en-US" dirty="0"/>
              <a:t>라이브러리를 이용하여 객체 탐지를 수행합니다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카메라에서 촬영한 영상에서 물체를 감지하고</a:t>
            </a:r>
            <a:r>
              <a:rPr lang="en-US" altLang="ko-KR" dirty="0"/>
              <a:t>, </a:t>
            </a:r>
            <a:r>
              <a:rPr lang="ko-KR" altLang="en-US" dirty="0"/>
              <a:t>추적합니다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추적된 물체를 시각적으로 표시하고</a:t>
            </a:r>
            <a:r>
              <a:rPr lang="en-US" altLang="ko-KR" dirty="0"/>
              <a:t>, </a:t>
            </a:r>
            <a:r>
              <a:rPr lang="ko-KR" altLang="en-US" dirty="0"/>
              <a:t>해당 물체의 위치를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 탐지를 위해 딥러닝 모델을 학습하고</a:t>
            </a:r>
            <a:r>
              <a:rPr lang="en-US" altLang="ko-KR" dirty="0"/>
              <a:t>, </a:t>
            </a:r>
            <a:r>
              <a:rPr lang="ko-KR" altLang="en-US" dirty="0"/>
              <a:t>이를 적용합니다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진행 방식</a:t>
            </a:r>
          </a:p>
          <a:p>
            <a:r>
              <a:rPr lang="ko-KR" altLang="en-US" dirty="0"/>
              <a:t>라이브러리</a:t>
            </a:r>
            <a:r>
              <a:rPr lang="en-US" altLang="ko-KR" dirty="0"/>
              <a:t>: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OpenCV </a:t>
            </a:r>
            <a:r>
              <a:rPr lang="ko-KR" altLang="en-US" dirty="0"/>
              <a:t>라이브러리를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데이터셋</a:t>
            </a:r>
            <a:r>
              <a:rPr lang="en-US" altLang="ko-KR" dirty="0"/>
              <a:t>: </a:t>
            </a:r>
            <a:r>
              <a:rPr lang="ko-KR" altLang="en-US" dirty="0"/>
              <a:t>객체 탐지를 위한 데이터셋을 수집합니다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딥러닝 모델 학습</a:t>
            </a:r>
            <a:r>
              <a:rPr lang="en-US" altLang="ko-KR" dirty="0"/>
              <a:t>: </a:t>
            </a:r>
            <a:r>
              <a:rPr lang="ko-KR" altLang="en-US" dirty="0"/>
              <a:t>수집한 데이터셋을 사용하여 딥러닝 모델을 학습합니다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 탐지 시스템 구현</a:t>
            </a:r>
            <a:r>
              <a:rPr lang="en-US" altLang="ko-KR" dirty="0"/>
              <a:t>: </a:t>
            </a:r>
            <a:r>
              <a:rPr lang="ko-KR" altLang="en-US" dirty="0"/>
              <a:t>학습된 딥러닝 모델을 사용하여 객체 탐지 시스템을 구현합니다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 추적 시스템 구현</a:t>
            </a:r>
            <a:r>
              <a:rPr lang="en-US" altLang="ko-KR" dirty="0"/>
              <a:t>: </a:t>
            </a:r>
            <a:r>
              <a:rPr lang="ko-KR" altLang="en-US" dirty="0"/>
              <a:t>탐지된 물체를 추적하는 시스템을 구현합니다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 시각화</a:t>
            </a:r>
            <a:r>
              <a:rPr lang="en-US" altLang="ko-KR" dirty="0"/>
              <a:t>: </a:t>
            </a:r>
            <a:r>
              <a:rPr lang="ko-KR" altLang="en-US" dirty="0"/>
              <a:t>추적된 물체의 위치를 저장하고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시각화하여</a:t>
            </a:r>
            <a:r>
              <a:rPr lang="ko-KR" altLang="en-US" dirty="0"/>
              <a:t>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 분담</a:t>
            </a:r>
          </a:p>
          <a:p>
            <a:r>
              <a:rPr lang="ko-KR" altLang="en-US" dirty="0"/>
              <a:t>역할</a:t>
            </a:r>
            <a:r>
              <a:rPr lang="en-US" altLang="ko-KR" dirty="0"/>
              <a:t>: </a:t>
            </a:r>
            <a:r>
              <a:rPr lang="ko-KR" altLang="en-US" dirty="0"/>
              <a:t>객체 탐지 시스템 구현</a:t>
            </a:r>
            <a:r>
              <a:rPr lang="en-US" altLang="ko-KR" dirty="0"/>
              <a:t>, </a:t>
            </a:r>
            <a:r>
              <a:rPr lang="ko-KR" altLang="en-US" dirty="0"/>
              <a:t>객체 추적 시스템 구현</a:t>
            </a:r>
            <a:r>
              <a:rPr lang="en-US" altLang="ko-KR" dirty="0"/>
              <a:t>, </a:t>
            </a:r>
            <a:r>
              <a:rPr lang="ko-KR" altLang="en-US" dirty="0"/>
              <a:t>딥러닝 모델 학습</a:t>
            </a:r>
            <a:r>
              <a:rPr lang="en-US" altLang="ko-KR" dirty="0"/>
              <a:t>, </a:t>
            </a:r>
            <a:r>
              <a:rPr lang="ko-KR" altLang="en-US" dirty="0"/>
              <a:t>결과 시각화</a:t>
            </a:r>
          </a:p>
          <a:p>
            <a:r>
              <a:rPr lang="ko-KR" altLang="en-US" dirty="0"/>
              <a:t>인원</a:t>
            </a:r>
            <a:r>
              <a:rPr lang="en-US" altLang="ko-KR" dirty="0"/>
              <a:t>: 4 </a:t>
            </a:r>
            <a:r>
              <a:rPr lang="ko-KR" altLang="en-US" dirty="0"/>
              <a:t>명</a:t>
            </a:r>
          </a:p>
          <a:p>
            <a:r>
              <a:rPr lang="ko-KR" altLang="en-US" dirty="0"/>
              <a:t>프로젝트 일정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데이터셋 수집</a:t>
            </a:r>
            <a:r>
              <a:rPr lang="en-US" altLang="ko-KR" dirty="0"/>
              <a:t>, </a:t>
            </a:r>
            <a:r>
              <a:rPr lang="ko-KR" altLang="en-US" dirty="0"/>
              <a:t>딥러닝 모델 학습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객체 탐지 시스템 구현</a:t>
            </a:r>
            <a:r>
              <a:rPr lang="en-US" altLang="ko-KR" dirty="0"/>
              <a:t>, </a:t>
            </a:r>
            <a:r>
              <a:rPr lang="ko-KR" altLang="en-US" dirty="0"/>
              <a:t>객체 추적 시스템 구현</a:t>
            </a:r>
            <a:r>
              <a:rPr lang="en-US" altLang="ko-KR" dirty="0"/>
              <a:t>, </a:t>
            </a:r>
            <a:r>
              <a:rPr lang="ko-KR" altLang="en-US" dirty="0"/>
              <a:t>결과 시각화</a:t>
            </a:r>
          </a:p>
          <a:p>
            <a:r>
              <a:rPr lang="ko-KR" altLang="en-US" dirty="0"/>
              <a:t>프로젝트 결과물</a:t>
            </a:r>
          </a:p>
          <a:p>
            <a:r>
              <a:rPr lang="ko-KR" altLang="en-US" dirty="0"/>
              <a:t>객체 탐지 시스템</a:t>
            </a:r>
            <a:r>
              <a:rPr lang="en-US" altLang="ko-KR" dirty="0"/>
              <a:t>: </a:t>
            </a:r>
            <a:r>
              <a:rPr lang="ko-KR" altLang="en-US" dirty="0"/>
              <a:t>카메라에서 물체를 감지하고</a:t>
            </a:r>
            <a:r>
              <a:rPr lang="en-US" altLang="ko-KR" dirty="0"/>
              <a:t>, </a:t>
            </a:r>
            <a:r>
              <a:rPr lang="ko-KR" altLang="en-US" dirty="0"/>
              <a:t>해당 물체를 인식하는 시스템입니다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 추적 시스템</a:t>
            </a:r>
            <a:r>
              <a:rPr lang="en-US" altLang="ko-KR" dirty="0"/>
              <a:t>: </a:t>
            </a:r>
            <a:r>
              <a:rPr lang="ko-KR" altLang="en-US" dirty="0"/>
              <a:t>탐지된 물체를 추적하고</a:t>
            </a:r>
            <a:r>
              <a:rPr lang="en-US" altLang="ko-KR" dirty="0"/>
              <a:t>, </a:t>
            </a:r>
            <a:r>
              <a:rPr lang="ko-KR" altLang="en-US" dirty="0"/>
              <a:t>추적된 물체의 위치를 저장하여 </a:t>
            </a:r>
            <a:r>
              <a:rPr lang="ko-KR" altLang="en-US" dirty="0" err="1"/>
              <a:t>시각화하는</a:t>
            </a:r>
            <a:r>
              <a:rPr lang="ko-KR" altLang="en-US" dirty="0"/>
              <a:t> 시스템입니다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 시각화</a:t>
            </a:r>
            <a:r>
              <a:rPr lang="en-US" altLang="ko-KR" dirty="0"/>
              <a:t>: </a:t>
            </a:r>
            <a:r>
              <a:rPr lang="ko-KR" altLang="en-US" dirty="0"/>
              <a:t>추적된 물체의 위치를 </a:t>
            </a:r>
            <a:r>
              <a:rPr lang="ko-KR" altLang="en-US" dirty="0" err="1"/>
              <a:t>시각화하여</a:t>
            </a:r>
            <a:r>
              <a:rPr lang="ko-KR" altLang="en-US" dirty="0"/>
              <a:t> 보여주는 시스템입니다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7253-8D83-4464-B3D9-D532766FDF6F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952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170613" y="654050"/>
            <a:ext cx="1997075" cy="536098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4625" y="654050"/>
            <a:ext cx="5843588" cy="536098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335088"/>
            <a:ext cx="3800475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7838" y="1335088"/>
            <a:ext cx="3802062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 bwMode="auto">
          <a:xfrm>
            <a:off x="0" y="-273"/>
            <a:ext cx="8640763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0" y="615032"/>
            <a:ext cx="8640763" cy="10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7632749" y="9031"/>
            <a:ext cx="1008014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9187" name="AutoShape 3"/>
          <p:cNvSpPr>
            <a:spLocks noChangeArrowheads="1"/>
          </p:cNvSpPr>
          <p:nvPr/>
        </p:nvSpPr>
        <p:spPr bwMode="auto">
          <a:xfrm>
            <a:off x="0" y="0"/>
            <a:ext cx="8639175" cy="6478588"/>
          </a:xfrm>
          <a:prstGeom prst="roundRect">
            <a:avLst>
              <a:gd name="adj" fmla="val 23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4625" y="654050"/>
            <a:ext cx="79930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75" tIns="43188" rIns="86375" bIns="431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dirty="0"/>
              <a:t>큰 제목 (국문: 굴림 16</a:t>
            </a:r>
            <a:r>
              <a:rPr lang="en-GB" altLang="ko-KR" dirty="0"/>
              <a:t>pt, </a:t>
            </a:r>
            <a:r>
              <a:rPr lang="ko-KR" altLang="en-GB" dirty="0"/>
              <a:t>영문: </a:t>
            </a:r>
            <a:r>
              <a:rPr lang="en-GB" altLang="ko-KR" dirty="0"/>
              <a:t>Arial 16pt) </a:t>
            </a:r>
            <a:r>
              <a:rPr lang="ko-KR" altLang="en-GB" dirty="0"/>
              <a:t>(예: 1.1 일반현황)</a:t>
            </a:r>
            <a:br>
              <a:rPr lang="ko-KR" altLang="en-GB" dirty="0"/>
            </a:br>
            <a:r>
              <a:rPr lang="ko-KR" altLang="en-GB" dirty="0"/>
              <a:t>중 제폭 (큰 제목 행에서 </a:t>
            </a:r>
            <a:r>
              <a:rPr lang="en-GB" altLang="ko-KR" dirty="0"/>
              <a:t>Enter) (</a:t>
            </a:r>
            <a:r>
              <a:rPr lang="ko-KR" altLang="en-GB" dirty="0"/>
              <a:t>국문: 굴림 16</a:t>
            </a:r>
            <a:r>
              <a:rPr lang="en-GB" altLang="ko-KR" dirty="0"/>
              <a:t>pt, </a:t>
            </a:r>
            <a:r>
              <a:rPr lang="ko-KR" altLang="en-GB" dirty="0"/>
              <a:t>영문: </a:t>
            </a:r>
            <a:r>
              <a:rPr lang="en-GB" altLang="ko-KR" dirty="0"/>
              <a:t>Arial 16pt) (</a:t>
            </a:r>
            <a:r>
              <a:rPr lang="ko-KR" altLang="en-GB" dirty="0"/>
              <a:t>예: 1.1.1 비전)</a:t>
            </a:r>
            <a:endParaRPr lang="en-GB" altLang="ko-KR" dirty="0"/>
          </a:p>
        </p:txBody>
      </p:sp>
      <p:sp>
        <p:nvSpPr>
          <p:cNvPr id="349194" name="Text Box 10"/>
          <p:cNvSpPr txBox="1">
            <a:spLocks noChangeArrowheads="1"/>
          </p:cNvSpPr>
          <p:nvPr userDrawn="1"/>
        </p:nvSpPr>
        <p:spPr bwMode="auto">
          <a:xfrm>
            <a:off x="7391400" y="6165850"/>
            <a:ext cx="889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75" tIns="68011" rIns="86375" bIns="68011">
            <a:spAutoFit/>
          </a:bodyPr>
          <a:lstStyle/>
          <a:p>
            <a:pPr defTabSz="863600">
              <a:buFont typeface="Wingdings" pitchFamily="2" charset="2"/>
              <a:buNone/>
            </a:pPr>
            <a:endParaRPr lang="ko-KR" altLang="ko-KR" sz="900"/>
          </a:p>
        </p:txBody>
      </p:sp>
      <p:sp>
        <p:nvSpPr>
          <p:cNvPr id="34920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335088"/>
            <a:ext cx="775493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75" tIns="68011" rIns="86375" bIns="680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dirty="0"/>
              <a:t>Click to edit Master text styles (</a:t>
            </a:r>
            <a:r>
              <a:rPr lang="ko-KR" altLang="en-GB" dirty="0"/>
              <a:t>국문: 굴림 1</a:t>
            </a:r>
            <a:r>
              <a:rPr lang="en-GB" altLang="ko-KR" dirty="0"/>
              <a:t>4pt, </a:t>
            </a:r>
            <a:r>
              <a:rPr lang="ko-KR" altLang="en-GB" dirty="0"/>
              <a:t>영문: </a:t>
            </a:r>
            <a:r>
              <a:rPr lang="en-GB" altLang="ko-KR" dirty="0"/>
              <a:t>Arial 14pt)</a:t>
            </a:r>
          </a:p>
          <a:p>
            <a:pPr lvl="1"/>
            <a:r>
              <a:rPr lang="en-GB" altLang="ko-KR" dirty="0"/>
              <a:t>Second Level (</a:t>
            </a:r>
            <a:r>
              <a:rPr lang="ko-KR" altLang="en-GB" dirty="0"/>
              <a:t>국문: 굴림 14</a:t>
            </a:r>
            <a:r>
              <a:rPr lang="en-GB" altLang="ko-KR" dirty="0"/>
              <a:t>pt, </a:t>
            </a:r>
            <a:r>
              <a:rPr lang="ko-KR" altLang="en-GB" dirty="0"/>
              <a:t>영문: </a:t>
            </a:r>
            <a:r>
              <a:rPr lang="en-GB" altLang="ko-KR" dirty="0"/>
              <a:t>Arial 14pt)</a:t>
            </a:r>
          </a:p>
          <a:p>
            <a:pPr lvl="2"/>
            <a:r>
              <a:rPr lang="en-GB" altLang="ko-KR" dirty="0"/>
              <a:t>Third Level (</a:t>
            </a:r>
            <a:r>
              <a:rPr lang="ko-KR" altLang="en-GB" dirty="0"/>
              <a:t>국문: 굴림 12</a:t>
            </a:r>
            <a:r>
              <a:rPr lang="en-GB" altLang="ko-KR" dirty="0"/>
              <a:t>pt, </a:t>
            </a:r>
            <a:r>
              <a:rPr lang="ko-KR" altLang="en-GB" dirty="0"/>
              <a:t>영문: </a:t>
            </a:r>
            <a:r>
              <a:rPr lang="en-GB" altLang="ko-KR" dirty="0"/>
              <a:t>Arial 12pt)</a:t>
            </a:r>
          </a:p>
          <a:p>
            <a:pPr lvl="3"/>
            <a:r>
              <a:rPr lang="en-GB" altLang="ko-KR" dirty="0"/>
              <a:t>Forth Level (</a:t>
            </a:r>
            <a:r>
              <a:rPr lang="ko-KR" altLang="en-GB" dirty="0"/>
              <a:t>국문: 굴림 12</a:t>
            </a:r>
            <a:r>
              <a:rPr lang="en-GB" altLang="ko-KR" dirty="0"/>
              <a:t>pt, </a:t>
            </a:r>
            <a:r>
              <a:rPr lang="ko-KR" altLang="en-GB" dirty="0"/>
              <a:t>영문: </a:t>
            </a:r>
            <a:r>
              <a:rPr lang="en-GB" altLang="ko-KR" dirty="0"/>
              <a:t>Arial 12pt)</a:t>
            </a: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336605" y="60737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111CAA-3D06-4865-8EC2-39A5C8212CB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직각 삼각형 13"/>
          <p:cNvSpPr/>
          <p:nvPr userDrawn="1"/>
        </p:nvSpPr>
        <p:spPr bwMode="auto">
          <a:xfrm rot="16200000">
            <a:off x="6364707" y="67046"/>
            <a:ext cx="1326057" cy="1210027"/>
          </a:xfrm>
          <a:prstGeom prst="rtTriangl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+mj-lt"/>
          <a:ea typeface="+mj-ea"/>
          <a:cs typeface="+mj-cs"/>
        </a:defRPr>
      </a:lvl1pPr>
      <a:lvl2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68275" indent="-168275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n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503238" indent="-165100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1300">
          <a:solidFill>
            <a:schemeClr val="tx1"/>
          </a:solidFill>
          <a:latin typeface="+mn-lt"/>
          <a:ea typeface="+mn-ea"/>
        </a:defRPr>
      </a:lvl2pPr>
      <a:lvl3pPr marL="850900" indent="-168275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1100">
          <a:solidFill>
            <a:schemeClr val="tx1"/>
          </a:solidFill>
          <a:latin typeface="+mn-lt"/>
          <a:ea typeface="+mn-ea"/>
        </a:defRPr>
      </a:lvl3pPr>
      <a:lvl4pPr marL="1187450" indent="-166688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–"/>
        <a:defRPr kumimoji="1" sz="1100">
          <a:solidFill>
            <a:schemeClr val="tx1"/>
          </a:solidFill>
          <a:latin typeface="+mn-lt"/>
          <a:ea typeface="+mn-ea"/>
        </a:defRPr>
      </a:lvl4pPr>
      <a:lvl5pPr marL="19446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4018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590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3162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734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0" y="615032"/>
            <a:ext cx="8640763" cy="10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7632749" y="9031"/>
            <a:ext cx="1008014" cy="72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8275" marR="0" indent="-168275" algn="l" defTabSz="8636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n"/>
              <a:tabLst/>
            </a:pPr>
            <a:endParaRPr kumimoji="1" lang="ko-KR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9187" name="AutoShape 3"/>
          <p:cNvSpPr>
            <a:spLocks noChangeArrowheads="1"/>
          </p:cNvSpPr>
          <p:nvPr/>
        </p:nvSpPr>
        <p:spPr bwMode="auto">
          <a:xfrm>
            <a:off x="0" y="0"/>
            <a:ext cx="8639175" cy="6478588"/>
          </a:xfrm>
          <a:prstGeom prst="roundRect">
            <a:avLst>
              <a:gd name="adj" fmla="val 23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9194" name="Text Box 10"/>
          <p:cNvSpPr txBox="1">
            <a:spLocks noChangeArrowheads="1"/>
          </p:cNvSpPr>
          <p:nvPr userDrawn="1"/>
        </p:nvSpPr>
        <p:spPr bwMode="auto">
          <a:xfrm>
            <a:off x="7391400" y="6165850"/>
            <a:ext cx="889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75" tIns="68011" rIns="86375" bIns="68011">
            <a:spAutoFit/>
          </a:bodyPr>
          <a:lstStyle/>
          <a:p>
            <a:pPr defTabSz="863600">
              <a:buFont typeface="Wingdings" pitchFamily="2" charset="2"/>
              <a:buNone/>
            </a:pPr>
            <a:endParaRPr lang="ko-KR" altLang="ko-KR" sz="900"/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336605" y="60737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111CAA-3D06-4865-8EC2-39A5C8212CB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2700425" y="6120407"/>
            <a:ext cx="32399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Copyright</a:t>
            </a:r>
            <a:r>
              <a:rPr kumimoji="1" lang="ko-KR" altLang="ko-KR" sz="8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ⓒ</a:t>
            </a:r>
            <a:r>
              <a:rPr kumimoji="1" lang="en-US" altLang="ko-KR" sz="8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2015 By </a:t>
            </a:r>
            <a:r>
              <a:rPr kumimoji="1" lang="en-US" altLang="ko-KR" sz="800" b="0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iCoreE&amp;C</a:t>
            </a:r>
            <a:r>
              <a:rPr kumimoji="1" lang="en-US" altLang="ko-KR" sz="800" b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All right reserved. 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+mj-lt"/>
          <a:ea typeface="+mj-ea"/>
          <a:cs typeface="+mj-cs"/>
        </a:defRPr>
      </a:lvl1pPr>
      <a:lvl2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defTabSz="863600" rtl="0" fontAlgn="base" latinLnBrk="1">
        <a:lnSpc>
          <a:spcPct val="130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68275" indent="-168275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n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503238" indent="-165100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1300">
          <a:solidFill>
            <a:schemeClr val="tx1"/>
          </a:solidFill>
          <a:latin typeface="+mn-lt"/>
          <a:ea typeface="+mn-ea"/>
        </a:defRPr>
      </a:lvl2pPr>
      <a:lvl3pPr marL="850900" indent="-168275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1100">
          <a:solidFill>
            <a:schemeClr val="tx1"/>
          </a:solidFill>
          <a:latin typeface="+mn-lt"/>
          <a:ea typeface="+mn-ea"/>
        </a:defRPr>
      </a:lvl3pPr>
      <a:lvl4pPr marL="1187450" indent="-166688" algn="l" defTabSz="863600" rtl="0" fontAlgn="base" latinLnBrk="1">
        <a:spcBef>
          <a:spcPct val="20000"/>
        </a:spcBef>
        <a:spcAft>
          <a:spcPct val="0"/>
        </a:spcAft>
        <a:buClr>
          <a:srgbClr val="3333CC"/>
        </a:buClr>
        <a:buChar char="–"/>
        <a:defRPr kumimoji="1" sz="1100">
          <a:solidFill>
            <a:schemeClr val="tx1"/>
          </a:solidFill>
          <a:latin typeface="+mn-lt"/>
          <a:ea typeface="+mn-ea"/>
        </a:defRPr>
      </a:lvl4pPr>
      <a:lvl5pPr marL="19446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4018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590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3162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73488" indent="-215900" algn="l" defTabSz="863600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467A2B-FD11-4354-9196-51BFD6AD231B}"/>
              </a:ext>
            </a:extLst>
          </p:cNvPr>
          <p:cNvSpPr txBox="1"/>
          <p:nvPr/>
        </p:nvSpPr>
        <p:spPr>
          <a:xfrm>
            <a:off x="1152029" y="1870481"/>
            <a:ext cx="626496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800" dirty="0"/>
              <a:t>             2023.08.07~08.25</a:t>
            </a:r>
          </a:p>
          <a:p>
            <a:pPr>
              <a:buNone/>
            </a:pPr>
            <a:r>
              <a:rPr lang="en-US" altLang="ko-KR" sz="4800" dirty="0"/>
              <a:t>   </a:t>
            </a:r>
            <a:r>
              <a:rPr lang="en-US" altLang="ko-KR" sz="4800" b="1" dirty="0">
                <a:solidFill>
                  <a:srgbClr val="FF0000"/>
                </a:solidFill>
              </a:rPr>
              <a:t>GCP</a:t>
            </a:r>
            <a:r>
              <a:rPr lang="ko-KR" altLang="en-US" sz="4800" b="1" dirty="0">
                <a:solidFill>
                  <a:srgbClr val="FF0000"/>
                </a:solidFill>
              </a:rPr>
              <a:t>기반 </a:t>
            </a:r>
            <a:r>
              <a:rPr lang="ko-KR" altLang="en-US" sz="4800" b="1" dirty="0" err="1">
                <a:solidFill>
                  <a:srgbClr val="FF0000"/>
                </a:solidFill>
              </a:rPr>
              <a:t>머신러닝</a:t>
            </a:r>
            <a:r>
              <a:rPr lang="ko-KR" altLang="en-US" sz="4800" b="1" dirty="0">
                <a:solidFill>
                  <a:srgbClr val="FF0000"/>
                </a:solidFill>
              </a:rPr>
              <a:t>   </a:t>
            </a:r>
            <a:endParaRPr lang="en-US" altLang="ko-KR" sz="4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sz="4800" dirty="0"/>
              <a:t>         </a:t>
            </a:r>
            <a:r>
              <a:rPr lang="ko-KR" altLang="en-US" sz="4800" b="1" dirty="0">
                <a:solidFill>
                  <a:srgbClr val="00B050"/>
                </a:solidFill>
              </a:rPr>
              <a:t>프로젝트</a:t>
            </a:r>
            <a:endParaRPr lang="en-US" altLang="ko-KR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5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37856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(5)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개발자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프로그래머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모델 개발 및 훈련에 필요한 코드를 작성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모델 배포를 위한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API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엔드포인트를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개발하고 관리한다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데이터 파이프라인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자동화된 프로세스 등을 구현한다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96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5509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(6)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비즈니스 분석가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전문가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비즈니스 요구사항을 이해하고 모델의 목표 및 성과 지표를 설정한다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프로젝트 결과물이 비즈니스 목표에 부합하는지 평가하고 의사 결정에 활용한다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None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(7)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문서 작성 및 보고 담당자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프로젝트의 진행 상황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결정사항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보고서 등을 문서화한다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팀 구성원 간의 정보 공유를 위한 문서 작성 및 관리를 담당한다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700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b="0" i="0" dirty="0">
                <a:solidFill>
                  <a:srgbClr val="2256AA"/>
                </a:solidFill>
                <a:effectLst/>
                <a:latin typeface="Söhne"/>
              </a:rPr>
              <a:t>4.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프로젝트 개발 단계</a:t>
            </a:r>
          </a:p>
          <a:p>
            <a:pPr algn="l">
              <a:buNone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(1)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계획 및 환경 설정 단계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프로젝트 목표 및 주제와 범위 정의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GCP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계정 생성 및 프로젝트 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프로젝트 리소스 관리 및 보안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GCP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서비스 및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API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활성화</a:t>
            </a:r>
          </a:p>
        </p:txBody>
      </p:sp>
    </p:spTree>
    <p:extLst>
      <p:ext uri="{BB962C8B-B14F-4D97-AF65-F5344CB8AC3E}">
        <p14:creationId xmlns:p14="http://schemas.microsoft.com/office/powerpoint/2010/main" val="364711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45243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>
              <a:buNone/>
            </a:pP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None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(2)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데이터 수집 및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전처리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단계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데이터 수집 계획 수립 및 데이터 소스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데이터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전처리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파이프라인 구축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(GCP Dataflow, </a:t>
            </a:r>
            <a:r>
              <a:rPr lang="en-US" altLang="ko-KR" sz="3200" b="0" i="0" dirty="0" err="1">
                <a:solidFill>
                  <a:srgbClr val="374151"/>
                </a:solidFill>
                <a:effectLst/>
                <a:latin typeface="Söhne"/>
              </a:rPr>
              <a:t>Dataproc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데이터 품질 향상을 위한 클리닝 및 변환 작업</a:t>
            </a:r>
          </a:p>
        </p:txBody>
      </p:sp>
    </p:spTree>
    <p:extLst>
      <p:ext uri="{BB962C8B-B14F-4D97-AF65-F5344CB8AC3E}">
        <p14:creationId xmlns:p14="http://schemas.microsoft.com/office/powerpoint/2010/main" val="16636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42780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(3)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데이터 저장 및 관리 단계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데이터 저장 옵션 검토 및 선택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3200" b="0" i="0" dirty="0" err="1">
                <a:solidFill>
                  <a:srgbClr val="374151"/>
                </a:solidFill>
                <a:effectLst/>
                <a:latin typeface="Söhne"/>
              </a:rPr>
              <a:t>BigQuery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Cloud Storage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데이터베이스 스키마 설계 및 구축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3200" b="0" i="0" dirty="0" err="1">
                <a:solidFill>
                  <a:srgbClr val="374151"/>
                </a:solidFill>
                <a:effectLst/>
                <a:latin typeface="Söhne"/>
              </a:rPr>
              <a:t>BigQuery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데이터 저장 및 관리를 위한 접근 권한 및 보안 설정</a:t>
            </a:r>
          </a:p>
        </p:txBody>
      </p:sp>
    </p:spTree>
    <p:extLst>
      <p:ext uri="{BB962C8B-B14F-4D97-AF65-F5344CB8AC3E}">
        <p14:creationId xmlns:p14="http://schemas.microsoft.com/office/powerpoint/2010/main" val="22227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50167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(4)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모델 개발 단계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GCP Vertex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AI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사용을 위한 모델 개발 환경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피처 엔지니어링 및 데이터 분할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(Train, Validation, Test)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알고리즘 선택 및 모델 개발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(TensorFlow, </a:t>
            </a:r>
            <a:r>
              <a:rPr lang="en-US" altLang="ko-KR" sz="3200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하이퍼파라미터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튜닝 및 교차 검증 수행</a:t>
            </a:r>
          </a:p>
        </p:txBody>
      </p:sp>
    </p:spTree>
    <p:extLst>
      <p:ext uri="{BB962C8B-B14F-4D97-AF65-F5344CB8AC3E}">
        <p14:creationId xmlns:p14="http://schemas.microsoft.com/office/powerpoint/2010/main" val="284847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37856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(5)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모델 훈련 및 평가 단계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분산 훈련을 위한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GCP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리소스 활용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(Vertex AI Training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훈련된 모델의 성능 평가 및 모델 선택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모델의 예측 성능 향상을 위한 실험 및 수정 작업</a:t>
            </a:r>
          </a:p>
        </p:txBody>
      </p:sp>
    </p:spTree>
    <p:extLst>
      <p:ext uri="{BB962C8B-B14F-4D97-AF65-F5344CB8AC3E}">
        <p14:creationId xmlns:p14="http://schemas.microsoft.com/office/powerpoint/2010/main" val="374390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32932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6)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모델 배포 및 관리 단계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훈련된 모델을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GCP Vertex AI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에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배포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모델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엔드포인트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설정 및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API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제공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모델의 실시간 예측 요청 처리 및 모니터링 설정</a:t>
            </a:r>
          </a:p>
        </p:txBody>
      </p:sp>
    </p:spTree>
    <p:extLst>
      <p:ext uri="{BB962C8B-B14F-4D97-AF65-F5344CB8AC3E}">
        <p14:creationId xmlns:p14="http://schemas.microsoft.com/office/powerpoint/2010/main" val="200717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37856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7)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문서화 및 마무리 단계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프로젝트 관련 문서 작성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프로젝트 보고서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코드 설명 등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프로젝트 결과물을 공유할 수 있는 형식으로 정리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시각화</a:t>
            </a:r>
          </a:p>
        </p:txBody>
      </p:sp>
    </p:spTree>
    <p:extLst>
      <p:ext uri="{BB962C8B-B14F-4D97-AF65-F5344CB8AC3E}">
        <p14:creationId xmlns:p14="http://schemas.microsoft.com/office/powerpoint/2010/main" val="28321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dirty="0">
                <a:solidFill>
                  <a:srgbClr val="2256AA"/>
                </a:solidFill>
                <a:latin typeface="Söhne"/>
              </a:rPr>
              <a:t>5.</a:t>
            </a:r>
            <a:r>
              <a:rPr lang="ko-KR" altLang="en-US" sz="3200" dirty="0">
                <a:solidFill>
                  <a:srgbClr val="2256AA"/>
                </a:solidFill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프로젝트 결과 시연 예시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웹 애플리케이션 또는 스크립트를 작성하여 사용자가 텍스트를 입력하면 해당 텍스트의 감정을 분석하는 서비스를 제공한다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사용자가 영화 리뷰를 입력하면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를 호출하여 모델의 예측 결과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긍정 또는 부정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를 반환 받는다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시연 결과를 확인하여 입력한 영화 리뷰의 감정 분석이 올바르게 수행되는지 확인합니다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모델의 성능 및 예측 정확도를 평가한다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14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1200560"/>
            <a:ext cx="806489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프로젝트 개요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프로젝트명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GCP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기반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프로젝트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목적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GCP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서비스를 활용하여 효율적으로 데이터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전처리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모델 개발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훈련 및 배포를 수행하여 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모델을 구축하고 실제 환경에서 활용하는 것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프로젝트 기간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14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일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(112Hr)</a:t>
            </a:r>
            <a:endParaRPr lang="ko-KR" altLang="en-US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9731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dirty="0">
                <a:solidFill>
                  <a:srgbClr val="2256AA"/>
                </a:solidFill>
                <a:latin typeface="Söhne"/>
              </a:rPr>
              <a:t>6.</a:t>
            </a:r>
            <a:r>
              <a:rPr lang="ko-KR" altLang="en-US" sz="3200" dirty="0">
                <a:solidFill>
                  <a:srgbClr val="2256AA"/>
                </a:solidFill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프로젝트 일정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주차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프로젝트 계획 수립 및 역할 분담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                GCP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서비스 구성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데이터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수집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주차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머신 러닝 구현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모델 학습 및 배포 및 평가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PPT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발표 자료 작성 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 3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주차 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프로젝트 발표 및 시연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프로젝트 보완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0836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47705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dirty="0">
                <a:solidFill>
                  <a:srgbClr val="2256AA"/>
                </a:solidFill>
                <a:latin typeface="Söhne"/>
              </a:rPr>
              <a:t>7.</a:t>
            </a:r>
            <a:r>
              <a:rPr lang="ko-KR" altLang="en-US" sz="3200" dirty="0">
                <a:solidFill>
                  <a:srgbClr val="2256AA"/>
                </a:solidFill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발표자료 작성시 주의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프로젝트에 사용된 각 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GCP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 서비스들에 대한 설명을 반드시 포함시킨다</a:t>
            </a:r>
            <a:endParaRPr lang="en-US" altLang="ko-KR" sz="32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사용된 소스 코드나 스크립트는 되도록  확대하여 시연 시 보일 수 있도록 하고 지나치게 세세한 소스코드는 생략한다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 팀원 모두 발표할 수 있도록 각각 별도로 발표자료를 준비한다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공통부분은 서로 공유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)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5156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37" name="Text Box 13"/>
          <p:cNvSpPr txBox="1">
            <a:spLocks noChangeArrowheads="1"/>
          </p:cNvSpPr>
          <p:nvPr/>
        </p:nvSpPr>
        <p:spPr bwMode="auto">
          <a:xfrm>
            <a:off x="136525" y="176213"/>
            <a:ext cx="6776144" cy="39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375" tIns="43188" rIns="86375" bIns="43188">
            <a:spAutoFit/>
          </a:bodyPr>
          <a:lstStyle/>
          <a:p>
            <a:pPr defTabSz="720725">
              <a:buClrTx/>
              <a:buFontTx/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프로젝트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진행시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출석  및 시간 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21A4E-1BDB-467C-99A6-0697ED0BF7DD}"/>
              </a:ext>
            </a:extLst>
          </p:cNvPr>
          <p:cNvSpPr txBox="1"/>
          <p:nvPr/>
        </p:nvSpPr>
        <p:spPr>
          <a:xfrm>
            <a:off x="136525" y="863823"/>
            <a:ext cx="83603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/>
              <a:t>정상 수업과 동일하게 </a:t>
            </a:r>
            <a:r>
              <a:rPr lang="en-US" altLang="ko-KR" sz="2400" b="1" dirty="0"/>
              <a:t>50</a:t>
            </a:r>
            <a:r>
              <a:rPr lang="ko-KR" altLang="en-US" sz="2400" b="1" dirty="0"/>
              <a:t>분 수업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분 휴식으로 진행 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2400" b="1" dirty="0"/>
              <a:t>출석 및 수업 시간 엄수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2400" b="1" dirty="0"/>
              <a:t>프로젝트 중에도 필요할 경우 약간의 강의가 진행 될 수도 있음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2400" b="1" dirty="0"/>
              <a:t>프로젝트 진행 시 발생되는 문제점 도움 요청</a:t>
            </a:r>
            <a:endParaRPr lang="en-US" altLang="ko-KR" sz="2400" b="1" dirty="0"/>
          </a:p>
          <a:p>
            <a:pPr algn="l">
              <a:buNone/>
            </a:pPr>
            <a:r>
              <a:rPr lang="en-US" altLang="ko-KR" sz="1200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</a:p>
          <a:p>
            <a:pPr algn="l">
              <a:buNone/>
            </a:pPr>
            <a:r>
              <a:rPr lang="en-US" altLang="ko-KR" sz="2800" dirty="0">
                <a:solidFill>
                  <a:srgbClr val="00206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** </a:t>
            </a:r>
            <a:r>
              <a:rPr lang="en-US" altLang="ko-KR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 수업 시간표 </a:t>
            </a:r>
            <a:r>
              <a:rPr lang="en-US" altLang="ko-KR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**</a:t>
            </a:r>
            <a:br>
              <a:rPr lang="ko-KR" altLang="en-US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800" i="0" dirty="0">
                <a:solidFill>
                  <a:srgbClr val="FF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</a:t>
            </a:r>
            <a:r>
              <a:rPr lang="ko-KR" altLang="en-US" sz="2800" i="0" dirty="0">
                <a:solidFill>
                  <a:srgbClr val="FF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오전</a:t>
            </a:r>
            <a:r>
              <a:rPr lang="en-US" altLang="ko-KR" sz="2800" i="0" dirty="0">
                <a:solidFill>
                  <a:srgbClr val="FF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]</a:t>
            </a:r>
            <a:r>
              <a:rPr lang="ko-KR" altLang="en-US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en-US" altLang="ko-KR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09:00~09:50</a:t>
            </a:r>
            <a:r>
              <a:rPr lang="en-US" altLang="ko-KR" sz="2800" i="0" dirty="0">
                <a:solidFill>
                  <a:srgbClr val="FF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en-US" altLang="ko-KR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10:00~10:50    11:00~11:30</a:t>
            </a:r>
            <a:br>
              <a:rPr lang="en-US" altLang="ko-KR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800" i="0" dirty="0">
                <a:solidFill>
                  <a:srgbClr val="FF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</a:t>
            </a:r>
            <a:r>
              <a:rPr lang="ko-KR" altLang="en-US" sz="2800" i="0" dirty="0">
                <a:solidFill>
                  <a:srgbClr val="FF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오후</a:t>
            </a:r>
            <a:r>
              <a:rPr lang="en-US" altLang="ko-KR" sz="2800" i="0" dirty="0">
                <a:solidFill>
                  <a:srgbClr val="FF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]</a:t>
            </a:r>
            <a:r>
              <a:rPr lang="ko-KR" altLang="en-US" sz="2800" i="0" dirty="0">
                <a:solidFill>
                  <a:srgbClr val="FF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en-US" altLang="ko-KR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01:00~01:50</a:t>
            </a:r>
            <a:r>
              <a:rPr lang="en-US" altLang="ko-KR" sz="2800" i="0" dirty="0">
                <a:solidFill>
                  <a:srgbClr val="FF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en-US" altLang="ko-KR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02:00~02:50    03:00~03:50</a:t>
            </a:r>
            <a:br>
              <a:rPr lang="en-US" altLang="ko-KR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       04:00~04:50</a:t>
            </a:r>
            <a:r>
              <a:rPr lang="en-US" altLang="ko-KR" sz="2800" i="0" dirty="0">
                <a:solidFill>
                  <a:srgbClr val="FF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en-US" altLang="ko-KR" sz="2800" i="0" dirty="0">
                <a:solidFill>
                  <a:srgbClr val="00206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05:00~05:50</a:t>
            </a:r>
            <a:endParaRPr lang="en-US" altLang="ko-KR" sz="2800" dirty="0">
              <a:solidFill>
                <a:srgbClr val="00206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035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61DC0BD-AFEE-8859-35E7-6E0218667CA5}"/>
              </a:ext>
            </a:extLst>
          </p:cNvPr>
          <p:cNvSpPr txBox="1"/>
          <p:nvPr/>
        </p:nvSpPr>
        <p:spPr>
          <a:xfrm>
            <a:off x="1800101" y="2952055"/>
            <a:ext cx="6264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4800" dirty="0"/>
              <a:t>      </a:t>
            </a:r>
            <a:r>
              <a:rPr lang="ko-KR" altLang="en-US" sz="4800" dirty="0"/>
              <a:t>감사합니다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58326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 startAt="2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프로젝트 목표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예측 모델 개발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GCP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를 활용하여 고급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알고리즘을 사용하여 예측 모델을 개발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이 모델은 데이터의 패턴을 학습하여 미래 값을 예측하거나 분류 작업을 수행할 수 있다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대규모 데이터 처리 및 분석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GCP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의 대용량 데이터 처리 기능을 활용하여 대규모 데이터를 효율적으로 처리하고 분석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이를 통해 데이터의 패턴과 동향을 발견하거나 복잡한 계산을 수행할 수 있다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98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이미지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음성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텍스트 처리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GCP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를 활용하여 이미지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음성 또는 텍스트 데이터를 처리하고 분석하는 솔루션을 개발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 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이를 통해 이미지 분류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음성 감지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자연어 처리 등 다양한 작업을 수행할 수 있다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실시간 예측 서비스 제공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훈련된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모델을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GCP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Vertex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AI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에 배포하여 실시간 예측 서비스를 제공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이를 통해 실시간으로 사용자의 요청에 대해 모델의 예측 결과를 제공할 수 있다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3294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비즈니스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인텔리전스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구축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GCP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의 데이터 분석 및 시각화 도구를 활용하여 비즈니스 데이터를 분석하고 시각화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이를 통해 의사 결정에 필요한 정보를 제공하고 인사이트를 도출한다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자동화된 프로세스 최적화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GCP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의 자동화 및 프로세스 최적화 기능을 활용하여 비즈니스 프로세스를 자동화하고 최적화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이를 통해 효율성을 향상시키고 비용을 절감할 수 있다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25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dirty="0">
                <a:solidFill>
                  <a:srgbClr val="2256AA"/>
                </a:solidFill>
                <a:latin typeface="Söhne"/>
              </a:rPr>
              <a:t>3.</a:t>
            </a:r>
            <a:r>
              <a:rPr lang="ko-KR" altLang="en-US" sz="3200" dirty="0">
                <a:solidFill>
                  <a:srgbClr val="2256AA"/>
                </a:solidFill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역할 분담 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 인원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4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명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None/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(1)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프로젝트 리더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팀장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 프로젝트의 계획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일정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목표 설정 등을 관리한다</a:t>
            </a:r>
            <a:endParaRPr lang="en-US" altLang="ko-KR" sz="32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 팀 구성원 간의 협력을 조율하고 커뮤니케이션을 관리</a:t>
            </a:r>
            <a:endParaRPr lang="en-US" altLang="ko-KR" sz="32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 리소스 할당 및 우선순위 결정을 수행</a:t>
            </a:r>
            <a:endParaRPr lang="en-US" altLang="ko-KR" sz="32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 프로젝트 진행 상황을 모니터링하고 보고서 작성 등을 담당</a:t>
            </a:r>
            <a:endParaRPr lang="en-US" altLang="ko-KR" sz="32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5125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(2)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데이터 엔지니어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 데이터 수집 및 저장을 위한 파이프라인을 구축</a:t>
            </a:r>
            <a:endParaRPr lang="en-US" altLang="ko-KR" sz="32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 데이터의 </a:t>
            </a:r>
            <a:r>
              <a:rPr lang="ko-KR" altLang="en-US" sz="3200" dirty="0" err="1">
                <a:solidFill>
                  <a:srgbClr val="374151"/>
                </a:solidFill>
                <a:latin typeface="Söhne"/>
              </a:rPr>
              <a:t>전처리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변환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정제 작업을 수행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 데이터의 품질을 향상시키기 위한 작업을 담당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 GCP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의 데이터 관련 서비스 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altLang="ko-KR" sz="3200" dirty="0" err="1">
                <a:solidFill>
                  <a:srgbClr val="374151"/>
                </a:solidFill>
                <a:latin typeface="Söhne"/>
              </a:rPr>
              <a:t>BigQuery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, Cloud Storage 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등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)</a:t>
            </a:r>
            <a:r>
              <a:rPr lang="ko-KR" altLang="en-US" sz="3200" dirty="0">
                <a:solidFill>
                  <a:srgbClr val="374151"/>
                </a:solidFill>
                <a:latin typeface="Söhne"/>
              </a:rPr>
              <a:t>를 활용합니다</a:t>
            </a: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.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2100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403187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3)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엔지니어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과학자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모델을 개발하고 훈련시킨다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피처 엔지니어링 및 피처 선택을 수행한다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모델의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하이퍼파라미터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튜닝 및 성능 개선 작업을 수행한다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모델의 평가 및 결과 해석을 수행한다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78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6138F-EA53-8413-7BFD-2F8570E5B9B1}"/>
              </a:ext>
            </a:extLst>
          </p:cNvPr>
          <p:cNvSpPr txBox="1"/>
          <p:nvPr/>
        </p:nvSpPr>
        <p:spPr>
          <a:xfrm>
            <a:off x="215925" y="791815"/>
            <a:ext cx="8064896" cy="42780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(4)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시스템 </a:t>
            </a:r>
            <a:r>
              <a:rPr lang="ko-KR" altLang="en-US" sz="3200" b="0" i="0" dirty="0" err="1">
                <a:solidFill>
                  <a:srgbClr val="374151"/>
                </a:solidFill>
                <a:effectLst/>
                <a:latin typeface="Söhne"/>
              </a:rPr>
              <a:t>아키텍트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 프로젝트의 아키텍처를 설계하고 리소스를 관리한다</a:t>
            </a:r>
            <a:endParaRPr lang="en-US" altLang="ko-KR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GCP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의 다양한 서비스를 조합하여 프로젝트의 구조를 정의한다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시스템의 확장성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안정성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보안성을 고려하여 아키텍처를 최적화한다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0338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72000" rIns="91440" bIns="72000" numCol="1" anchor="t" anchorCtr="0" compatLnSpc="1">
        <a:prstTxWarp prst="textNoShape">
          <a:avLst/>
        </a:prstTxWarp>
        <a:spAutoFit/>
      </a:bodyPr>
      <a:lstStyle>
        <a:defPPr marL="168275" marR="0" indent="-168275" algn="l" defTabSz="8636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3333CC"/>
          </a:buClr>
          <a:buSzTx/>
          <a:buFont typeface="Wingdings" pitchFamily="2" charset="2"/>
          <a:buChar char="n"/>
          <a:tabLst/>
          <a:defRPr kumimoji="1" lang="ko-KR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72000" rIns="91440" bIns="72000" numCol="1" anchor="t" anchorCtr="0" compatLnSpc="1">
        <a:prstTxWarp prst="textNoShape">
          <a:avLst/>
        </a:prstTxWarp>
        <a:spAutoFit/>
      </a:bodyPr>
      <a:lstStyle>
        <a:defPPr marL="168275" marR="0" indent="-168275" algn="l" defTabSz="8636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3333CC"/>
          </a:buClr>
          <a:buSzTx/>
          <a:buFont typeface="Wingdings" pitchFamily="2" charset="2"/>
          <a:buChar char="n"/>
          <a:tabLst/>
          <a:defRPr kumimoji="1" lang="ko-KR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72000" rIns="91440" bIns="72000" numCol="1" anchor="t" anchorCtr="0" compatLnSpc="1">
        <a:prstTxWarp prst="textNoShape">
          <a:avLst/>
        </a:prstTxWarp>
        <a:spAutoFit/>
      </a:bodyPr>
      <a:lstStyle>
        <a:defPPr marL="168275" marR="0" indent="-168275" algn="l" defTabSz="8636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3333CC"/>
          </a:buClr>
          <a:buSzTx/>
          <a:buFont typeface="Wingdings" pitchFamily="2" charset="2"/>
          <a:buChar char="n"/>
          <a:tabLst/>
          <a:defRPr kumimoji="1" lang="ko-KR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72000" rIns="91440" bIns="72000" numCol="1" anchor="t" anchorCtr="0" compatLnSpc="1">
        <a:prstTxWarp prst="textNoShape">
          <a:avLst/>
        </a:prstTxWarp>
        <a:spAutoFit/>
      </a:bodyPr>
      <a:lstStyle>
        <a:defPPr marL="168275" marR="0" indent="-168275" algn="l" defTabSz="8636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3333CC"/>
          </a:buClr>
          <a:buSzTx/>
          <a:buFont typeface="Wingdings" pitchFamily="2" charset="2"/>
          <a:buChar char="n"/>
          <a:tabLst/>
          <a:defRPr kumimoji="1" lang="ko-KR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17018</TotalTime>
  <Words>1614</Words>
  <Application>Microsoft Office PowerPoint</Application>
  <PresentationFormat>사용자 지정</PresentationFormat>
  <Paragraphs>175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-apple-system</vt:lpstr>
      <vt:lpstr>Söhne</vt:lpstr>
      <vt:lpstr>굴림</vt:lpstr>
      <vt:lpstr>맑은 고딕</vt:lpstr>
      <vt:lpstr>함초롬돋움</vt:lpstr>
      <vt:lpstr>Arial</vt:lpstr>
      <vt:lpstr>Wingdings</vt:lpstr>
      <vt:lpstr>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유진데이타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최재구/김정열</dc:creator>
  <cp:lastModifiedBy>고병화</cp:lastModifiedBy>
  <cp:revision>1175</cp:revision>
  <cp:lastPrinted>2023-08-06T14:55:59Z</cp:lastPrinted>
  <dcterms:created xsi:type="dcterms:W3CDTF">2001-08-06T03:53:57Z</dcterms:created>
  <dcterms:modified xsi:type="dcterms:W3CDTF">2023-08-06T14:56:48Z</dcterms:modified>
</cp:coreProperties>
</file>