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441" r:id="rId2"/>
    <p:sldId id="260" r:id="rId3"/>
    <p:sldId id="261" r:id="rId4"/>
    <p:sldId id="442" r:id="rId5"/>
    <p:sldId id="264" r:id="rId6"/>
    <p:sldId id="265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8" r:id="rId17"/>
    <p:sldId id="445" r:id="rId18"/>
    <p:sldId id="443" r:id="rId19"/>
    <p:sldId id="279" r:id="rId20"/>
    <p:sldId id="280" r:id="rId21"/>
    <p:sldId id="281" r:id="rId22"/>
    <p:sldId id="282" r:id="rId23"/>
    <p:sldId id="285" r:id="rId24"/>
    <p:sldId id="286" r:id="rId25"/>
    <p:sldId id="283" r:id="rId26"/>
    <p:sldId id="284" r:id="rId27"/>
    <p:sldId id="288" r:id="rId28"/>
    <p:sldId id="289" r:id="rId29"/>
    <p:sldId id="266" r:id="rId30"/>
    <p:sldId id="4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8B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94"/>
  </p:normalViewPr>
  <p:slideViewPr>
    <p:cSldViewPr snapToGrid="0">
      <p:cViewPr varScale="1">
        <p:scale>
          <a:sx n="78" d="100"/>
          <a:sy n="78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2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BB9A-AB48-4944-8A0D-DD355C89258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330F4-BF81-43F4-9E20-5B7E2D3A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30F4-BF81-43F4-9E20-5B7E2D3A4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30F4-BF81-43F4-9E20-5B7E2D3A4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30F4-BF81-43F4-9E20-5B7E2D3A4F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DF9A-92AA-4472-93B0-68BDB9DF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0E3ED-2914-46C0-9DB3-6A04A9579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9D01-FBF6-426E-98F7-CD9F143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EEF-624D-4747-AAC7-F9EC24DEC302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88C1-18CC-4EC1-A11C-93B41AD6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0FA7-C2E1-4AA3-8298-A32F5431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6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1BFE-CBC3-4605-A67B-A699CBBA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16529-4432-4B5E-AD2B-C3618317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8C88-6AED-4F53-8139-772A6CC4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516-3D59-CB48-85EF-EC02B923B84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CA96-42FB-4C05-80F8-DF238BF0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7038-36BE-4F2F-8C92-7627669E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54C5E-96DA-43B6-B534-D34D4B86C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6CBD-82C0-4AA2-99B8-FB394B9F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F51E-F305-45D6-BC33-D8054367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578F-F027-9F4B-A985-A7C2847A961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1285-375E-4872-A4D8-1A1B01CF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DBAF-3357-4B9A-B7A0-5C93BAA6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795B-AA1B-47CF-BC93-9DACBC62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45A6-0273-4186-B69D-42412F70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C852-6B9C-4622-A560-B0982BAC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0718-80CF-AF4B-B37F-12C8DC16CFFE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CA6A-40E7-4FAF-B28E-3A00263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BF5E3-F784-4790-A9B5-5EC3552D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B554-83DF-42E9-9646-22D5478C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6930-0387-4BD4-9EBE-F11A4AB2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12F4-A9EA-40B5-9ACD-345087C5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BCD8-9AC6-A44E-ACF3-785E5A8DBFE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36D6-2B1F-48D6-BAF0-5D1675FB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3AC7-CB2B-47E1-9D78-E2A53FC9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E25-0F9D-4A03-9EA7-41F6E76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A5E4-8E1E-4CA4-846B-D66614DDD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69BA9-F15F-4E32-900A-DAB749F5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A62E-DB97-4A83-B3E4-5DAB7D70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4271-5E60-0447-B2A7-3D70F6D296E4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40D5-C765-467C-9C83-7713385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3A34-7582-48DF-84E8-4DE9E5EA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E19-10CB-4D49-9F34-4677E6C1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D7D9-4529-4690-A319-30214BC6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0D904-D591-4CA0-A562-7DD6A834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B0EA9-CA3C-4F59-A303-384720C7A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1C985-0916-4A7E-9207-3C0E9652F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F15BA-1F30-474E-8638-29FA4CA0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DF2-B6C5-3940-8820-8963DB1BCDAD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29F13-E1E0-470E-92C8-A565423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6F177-ECEC-4439-BA96-4593B4FB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02FA-D42E-4A43-ACB6-5C0E20F2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F0A63-BF8F-40AD-82C7-5D5D36AD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F15-215B-D648-B628-A9C0B29B0398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2BE8-9948-42F3-A35B-BC4A8DC4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4F0FA-EED5-4868-9EFC-56137B4C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76E72-4CDB-4613-8EEB-D497F490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806-99A1-FC40-A04D-622D89A1AAC0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AEB92-375B-49A8-AEA9-2C7BB806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B2AEF-928C-467B-B422-4A778E41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41E8-C820-45D7-AF8C-5AA960C4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67A0-AF44-4246-85D7-FCB94DC0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3BD80-5327-408D-8411-3054C4B7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0610C-52BA-43A7-A3B6-5064A511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4B0F-637F-4149-B7C2-C9EC16F4C0F7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F276D-E371-4C1F-96FB-679F1ADE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310A5-6A5E-4082-80BD-BF7E835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4BBE-03E4-46B0-A834-56C12CD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87C30-3531-421C-9308-E06CF3D67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0E370-F02B-4527-A29D-0096DB7C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9E03-FA07-45EA-98A6-31E040C5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73BB-ED97-3C4A-8156-8568B9440F9A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D7452-9B55-40D6-B14E-72BBFDB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AIML PPT Template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B7E6-9A17-42D7-9293-2FF47DBA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29C5-CBAD-4BFB-A1F2-FD62F4D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6A743B-19E5-E14C-96EF-A671AB1381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04487" y="6074737"/>
            <a:ext cx="743262" cy="39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61075-5932-4FDF-9C2E-348AB8DA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4B5A-F388-415D-8ACC-8CE8FCB0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5D42-8AE3-4FC7-A86B-C651515DB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65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D31F-0152-3D41-A153-F56F330EEDF1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95E4-7C98-4439-B2AA-56F47CAB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1901" y="6356350"/>
            <a:ext cx="7108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NanumGothic" panose="020D0604000000000000" pitchFamily="34" charset="-127"/>
              </a:defRPr>
            </a:lvl1pPr>
          </a:lstStyle>
          <a:p>
            <a:r>
              <a:rPr lang="en-US" altLang="ko-KR"/>
              <a:t>AIML PPT 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C8DA-E9D1-41DE-BA52-087907C38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88767" y="6356350"/>
            <a:ext cx="909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29C5-CBAD-4BFB-A1F2-FD62F4DC0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2C30BB-2E9C-42CF-A1A7-E2C3D79587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4" t="1" r="11808" b="-9071"/>
          <a:stretch/>
        </p:blipFill>
        <p:spPr>
          <a:xfrm>
            <a:off x="11143622" y="6475644"/>
            <a:ext cx="1048380" cy="382356"/>
          </a:xfrm>
          <a:prstGeom prst="rect">
            <a:avLst/>
          </a:prstGeom>
        </p:spPr>
      </p:pic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F67FA77B-C5C7-4468-BF55-606599E2A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r="22196" b="35809"/>
          <a:stretch/>
        </p:blipFill>
        <p:spPr>
          <a:xfrm>
            <a:off x="10837147" y="6476199"/>
            <a:ext cx="306475" cy="3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Roboto" panose="02000000000000000000" pitchFamily="2" charset="0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Roboto" panose="02000000000000000000" pitchFamily="2" charset="0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Roboto" panose="02000000000000000000" pitchFamily="2" charset="0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Roboto" panose="02000000000000000000" pitchFamily="2" charset="0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Roboto" panose="02000000000000000000" pitchFamily="2" charset="0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mperezortiz/PB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mperezortiz/PB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ron-amit/pac_bayes_re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ron-amit/pac_bayes_re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diarra2339/pac-bayes-wg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diarra2339/pac-bayes-wga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klivans/f06lec2.pdf" TargetMode="External"/><Relationship Id="rId2" Type="http://schemas.openxmlformats.org/officeDocument/2006/relationships/hyperlink" Target="https://www.cs.purdue.edu/homes/egrigore/590ST15/lec2DensityEstimati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ckmarkohchang/pacbayesian-bound-for-deep-learning-19708356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C75F-21C3-4B7A-A1E3-B8C265D2A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255" y="2089128"/>
            <a:ext cx="5835489" cy="134255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Research on </a:t>
            </a:r>
            <a:b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Bayes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15AA-20D5-46C6-BC83-2693C62CF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7870" y="4522489"/>
            <a:ext cx="3736258" cy="83609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Dep. Of Mathematics, AIML@K</a:t>
            </a:r>
          </a:p>
          <a:p>
            <a:pPr>
              <a:spcBef>
                <a:spcPct val="20000"/>
              </a:spcBef>
            </a:pPr>
            <a:r>
              <a:rPr lang="en-US" altLang="ko-K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Jihun</a:t>
            </a:r>
            <a:r>
              <a:rPr lang="en-US" altLang="ko-K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Lim</a:t>
            </a:r>
          </a:p>
        </p:txBody>
      </p:sp>
    </p:spTree>
    <p:extLst>
      <p:ext uri="{BB962C8B-B14F-4D97-AF65-F5344CB8AC3E}">
        <p14:creationId xmlns:p14="http://schemas.microsoft.com/office/powerpoint/2010/main" val="401336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B1B7E64A-20C1-8366-7319-E0E44941A563}"/>
              </a:ext>
            </a:extLst>
          </p:cNvPr>
          <p:cNvGrpSpPr/>
          <p:nvPr/>
        </p:nvGrpSpPr>
        <p:grpSpPr>
          <a:xfrm>
            <a:off x="2217615" y="3788068"/>
            <a:ext cx="7142748" cy="2933375"/>
            <a:chOff x="1663211" y="2558435"/>
            <a:chExt cx="5357061" cy="22000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0C0BD5-5666-61A2-847E-2A7646A0737B}"/>
                </a:ext>
              </a:extLst>
            </p:cNvPr>
            <p:cNvSpPr/>
            <p:nvPr/>
          </p:nvSpPr>
          <p:spPr bwMode="auto">
            <a:xfrm flipV="1">
              <a:off x="2627784" y="4166044"/>
              <a:ext cx="3024332" cy="1223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1F0F6C5-C182-87B1-1805-6F73C99FB03D}"/>
                </a:ext>
              </a:extLst>
            </p:cNvPr>
            <p:cNvSpPr/>
            <p:nvPr/>
          </p:nvSpPr>
          <p:spPr bwMode="auto">
            <a:xfrm flipV="1">
              <a:off x="5216257" y="2928310"/>
              <a:ext cx="434302" cy="13555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447CD19-A047-936A-EDD8-CD2602A8F6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1680" y="4515966"/>
              <a:ext cx="53285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97BCD9A0-04BD-BDF2-D82A-B0323813ED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91680" y="2571750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A30911-01C9-A965-436A-24F3A8F963EA}"/>
                </a:ext>
              </a:extLst>
            </p:cNvPr>
            <p:cNvSpPr/>
            <p:nvPr/>
          </p:nvSpPr>
          <p:spPr bwMode="auto">
            <a:xfrm>
              <a:off x="2627784" y="2931790"/>
              <a:ext cx="3024333" cy="13555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71D3438-1B73-D433-999E-4C76E7787A7D}"/>
                </a:ext>
              </a:extLst>
            </p:cNvPr>
            <p:cNvSpPr/>
            <p:nvPr/>
          </p:nvSpPr>
          <p:spPr bwMode="auto">
            <a:xfrm>
              <a:off x="2169447" y="34358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5B0BD1-C7FB-2939-8892-24D2C271592B}"/>
                </a:ext>
              </a:extLst>
            </p:cNvPr>
            <p:cNvSpPr/>
            <p:nvPr/>
          </p:nvSpPr>
          <p:spPr bwMode="auto">
            <a:xfrm>
              <a:off x="2398616" y="363610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5EB8841-1CD9-8DCA-C6DD-6CEC172DCDD0}"/>
                </a:ext>
              </a:extLst>
            </p:cNvPr>
            <p:cNvSpPr/>
            <p:nvPr/>
          </p:nvSpPr>
          <p:spPr bwMode="auto">
            <a:xfrm>
              <a:off x="2352897" y="315045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E45DC67-C7F2-8DDA-7EBF-64D51445BAC5}"/>
                </a:ext>
              </a:extLst>
            </p:cNvPr>
            <p:cNvSpPr/>
            <p:nvPr/>
          </p:nvSpPr>
          <p:spPr bwMode="auto">
            <a:xfrm>
              <a:off x="3059832" y="269693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76AEC5A-06BB-E014-E3CF-1FACC0693009}"/>
                </a:ext>
              </a:extLst>
            </p:cNvPr>
            <p:cNvSpPr/>
            <p:nvPr/>
          </p:nvSpPr>
          <p:spPr bwMode="auto">
            <a:xfrm>
              <a:off x="2926161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CBC8F66-723F-B68F-79F8-3CD766B5EE20}"/>
                </a:ext>
              </a:extLst>
            </p:cNvPr>
            <p:cNvSpPr/>
            <p:nvPr/>
          </p:nvSpPr>
          <p:spPr bwMode="auto">
            <a:xfrm>
              <a:off x="2880442" y="389763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8A7CED-4604-A176-2822-E3C07A1C1FF3}"/>
                </a:ext>
              </a:extLst>
            </p:cNvPr>
            <p:cNvSpPr/>
            <p:nvPr/>
          </p:nvSpPr>
          <p:spPr bwMode="auto">
            <a:xfrm>
              <a:off x="3347864" y="407603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F863B3B-BA5E-CFEE-4814-8CE93A1334F5}"/>
                </a:ext>
              </a:extLst>
            </p:cNvPr>
            <p:cNvSpPr/>
            <p:nvPr/>
          </p:nvSpPr>
          <p:spPr bwMode="auto">
            <a:xfrm>
              <a:off x="3275856" y="349813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22C12A1-A414-162F-3729-C426D43C3141}"/>
                </a:ext>
              </a:extLst>
            </p:cNvPr>
            <p:cNvSpPr/>
            <p:nvPr/>
          </p:nvSpPr>
          <p:spPr bwMode="auto">
            <a:xfrm>
              <a:off x="3779912" y="31203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F839CB9-5697-73E8-F204-2EBD4832B3E7}"/>
                </a:ext>
              </a:extLst>
            </p:cNvPr>
            <p:cNvSpPr/>
            <p:nvPr/>
          </p:nvSpPr>
          <p:spPr bwMode="auto">
            <a:xfrm>
              <a:off x="3491880" y="27353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990ABC-2ACA-BE6E-E937-9894A5A5D21E}"/>
                </a:ext>
              </a:extLst>
            </p:cNvPr>
            <p:cNvSpPr/>
            <p:nvPr/>
          </p:nvSpPr>
          <p:spPr bwMode="auto">
            <a:xfrm>
              <a:off x="4275600" y="278633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52D677-6FBE-531E-7DA9-4640A5D5E879}"/>
                </a:ext>
              </a:extLst>
            </p:cNvPr>
            <p:cNvSpPr/>
            <p:nvPr/>
          </p:nvSpPr>
          <p:spPr bwMode="auto">
            <a:xfrm>
              <a:off x="4788024" y="2571750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A252AC2-27AA-8630-CCE9-B210328DCFB9}"/>
                </a:ext>
              </a:extLst>
            </p:cNvPr>
            <p:cNvSpPr/>
            <p:nvPr/>
          </p:nvSpPr>
          <p:spPr bwMode="auto">
            <a:xfrm>
              <a:off x="5167520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F73E937-96C4-00DE-28CF-AEAA1C98AC52}"/>
                </a:ext>
              </a:extLst>
            </p:cNvPr>
            <p:cNvSpPr/>
            <p:nvPr/>
          </p:nvSpPr>
          <p:spPr bwMode="auto">
            <a:xfrm>
              <a:off x="4572000" y="339696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94114B-EF66-BA39-A4E7-49E22AFF29C6}"/>
                </a:ext>
              </a:extLst>
            </p:cNvPr>
            <p:cNvSpPr/>
            <p:nvPr/>
          </p:nvSpPr>
          <p:spPr bwMode="auto">
            <a:xfrm>
              <a:off x="4067944" y="359038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54E2D35-7F8C-8125-799C-1991BC8E9B16}"/>
                </a:ext>
              </a:extLst>
            </p:cNvPr>
            <p:cNvSpPr/>
            <p:nvPr/>
          </p:nvSpPr>
          <p:spPr bwMode="auto">
            <a:xfrm>
              <a:off x="4287398" y="392049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D5F066-CB03-6144-78BF-BE1A0E8F90E8}"/>
                </a:ext>
              </a:extLst>
            </p:cNvPr>
            <p:cNvSpPr/>
            <p:nvPr/>
          </p:nvSpPr>
          <p:spPr bwMode="auto">
            <a:xfrm>
              <a:off x="373344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1093AF0-351B-7A5F-D05A-2FAF51C6ACC2}"/>
                </a:ext>
              </a:extLst>
            </p:cNvPr>
            <p:cNvSpPr/>
            <p:nvPr/>
          </p:nvSpPr>
          <p:spPr bwMode="auto">
            <a:xfrm>
              <a:off x="5149435" y="411753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1C6D46F-444A-D3A2-0172-E775C37E8531}"/>
                </a:ext>
              </a:extLst>
            </p:cNvPr>
            <p:cNvSpPr/>
            <p:nvPr/>
          </p:nvSpPr>
          <p:spPr bwMode="auto">
            <a:xfrm>
              <a:off x="492403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FC20830-8105-48B2-2233-874538DD056A}"/>
                </a:ext>
              </a:extLst>
            </p:cNvPr>
            <p:cNvSpPr/>
            <p:nvPr/>
          </p:nvSpPr>
          <p:spPr bwMode="auto">
            <a:xfrm>
              <a:off x="4017646" y="4415231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A588C31-F2C0-FF81-8D21-D5718BE1B4B8}"/>
                </a:ext>
              </a:extLst>
            </p:cNvPr>
            <p:cNvSpPr/>
            <p:nvPr/>
          </p:nvSpPr>
          <p:spPr bwMode="auto">
            <a:xfrm>
              <a:off x="3194133" y="437179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9C07DAF-E443-2904-80B3-7A3E2806758F}"/>
                </a:ext>
              </a:extLst>
            </p:cNvPr>
            <p:cNvSpPr/>
            <p:nvPr/>
          </p:nvSpPr>
          <p:spPr bwMode="auto">
            <a:xfrm>
              <a:off x="5866044" y="403031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8E90818-B191-BECF-AE77-E987A6AFD87A}"/>
                </a:ext>
              </a:extLst>
            </p:cNvPr>
            <p:cNvSpPr/>
            <p:nvPr/>
          </p:nvSpPr>
          <p:spPr bwMode="auto">
            <a:xfrm>
              <a:off x="3687729" y="4326078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440CCE7-7A34-CE76-3252-C44628A19842}"/>
                </a:ext>
              </a:extLst>
            </p:cNvPr>
            <p:cNvSpPr/>
            <p:nvPr/>
          </p:nvSpPr>
          <p:spPr bwMode="auto">
            <a:xfrm>
              <a:off x="5789847" y="369269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BAAFBA-0730-F5D3-A270-EEBA815FFAD1}"/>
                </a:ext>
              </a:extLst>
            </p:cNvPr>
            <p:cNvSpPr/>
            <p:nvPr/>
          </p:nvSpPr>
          <p:spPr bwMode="auto">
            <a:xfrm>
              <a:off x="5825836" y="316385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6A40154-5BA9-7443-CBA3-359645C250CA}"/>
                </a:ext>
              </a:extLst>
            </p:cNvPr>
            <p:cNvSpPr/>
            <p:nvPr/>
          </p:nvSpPr>
          <p:spPr bwMode="auto">
            <a:xfrm>
              <a:off x="6156176" y="348156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098121C-DA81-8BF6-C744-22E2006B4B20}"/>
                </a:ext>
              </a:extLst>
            </p:cNvPr>
            <p:cNvSpPr/>
            <p:nvPr/>
          </p:nvSpPr>
          <p:spPr bwMode="auto">
            <a:xfrm>
              <a:off x="6219399" y="3829709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AC58B-3E0E-7418-31FC-7C55B9871282}"/>
                </a:ext>
              </a:extLst>
            </p:cNvPr>
            <p:cNvSpPr txBox="1"/>
            <p:nvPr/>
          </p:nvSpPr>
          <p:spPr>
            <a:xfrm>
              <a:off x="1663211" y="2558435"/>
              <a:ext cx="21183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93828-0CF3-53E1-3873-2690343FF53F}"/>
                </a:ext>
              </a:extLst>
            </p:cNvPr>
            <p:cNvSpPr txBox="1"/>
            <p:nvPr/>
          </p:nvSpPr>
          <p:spPr>
            <a:xfrm>
              <a:off x="6795145" y="4504551"/>
              <a:ext cx="21544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B0306C-4EEF-0DC9-285F-7A3CC1DC12BC}"/>
                    </a:ext>
                  </a:extLst>
                </p:cNvPr>
                <p:cNvSpPr txBox="1"/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B0306C-4EEF-0DC9-285F-7A3CC1DC1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B3DDC5-6574-2D4D-1CD5-5309B6EAC86F}"/>
                    </a:ext>
                  </a:extLst>
                </p:cNvPr>
                <p:cNvSpPr txBox="1"/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B3DDC5-6574-2D4D-1CD5-5309B6EA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A317CD0-410E-EDAC-AB4F-F894F2027F89}"/>
                </a:ext>
              </a:extLst>
            </p:cNvPr>
            <p:cNvSpPr/>
            <p:nvPr/>
          </p:nvSpPr>
          <p:spPr bwMode="auto">
            <a:xfrm>
              <a:off x="2876382" y="3114869"/>
              <a:ext cx="2336857" cy="10483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E6999A-B9C6-3F6F-0480-47493D5A6935}"/>
                    </a:ext>
                  </a:extLst>
                </p:cNvPr>
                <p:cNvSpPr txBox="1"/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a14:m>
                  <a:r>
                    <a:rPr lang="en-US" altLang="ko-KR" sz="1600" dirty="0"/>
                    <a:t>'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E6999A-B9C6-3F6F-0480-47493D5A6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blipFill>
                  <a:blip r:embed="rId5"/>
                  <a:stretch>
                    <a:fillRect t="-5455" r="-9677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7C5E2B-8887-2BEE-3EF3-0B8AEE57A2E7}"/>
                    </a:ext>
                  </a:extLst>
                </p:cNvPr>
                <p:cNvSpPr txBox="1"/>
                <p:nvPr/>
              </p:nvSpPr>
              <p:spPr>
                <a:xfrm>
                  <a:off x="5300975" y="3918573"/>
                  <a:ext cx="268343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7C5E2B-8887-2BEE-3EF3-0B8AEE57A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975" y="3918573"/>
                  <a:ext cx="268343" cy="2539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1C939BE-0FB1-D1C1-8B36-E81E92D82E50}"/>
                    </a:ext>
                  </a:extLst>
                </p:cNvPr>
                <p:cNvSpPr txBox="1"/>
                <p:nvPr/>
              </p:nvSpPr>
              <p:spPr>
                <a:xfrm>
                  <a:off x="5316522" y="3623715"/>
                  <a:ext cx="199815" cy="22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1C939BE-0FB1-D1C1-8B36-E81E92D82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522" y="3623715"/>
                  <a:ext cx="199815" cy="2267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D1A36B-1293-CA32-5571-298567E5269F}"/>
                </a:ext>
              </a:extLst>
            </p:cNvPr>
            <p:cNvSpPr/>
            <p:nvPr/>
          </p:nvSpPr>
          <p:spPr bwMode="auto">
            <a:xfrm flipV="1">
              <a:off x="2801828" y="2935599"/>
              <a:ext cx="180464" cy="1741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1A9C3C-0308-5EB5-CBF3-754625FFFADE}"/>
                </a:ext>
              </a:extLst>
            </p:cNvPr>
            <p:cNvSpPr/>
            <p:nvPr/>
          </p:nvSpPr>
          <p:spPr bwMode="auto">
            <a:xfrm flipV="1">
              <a:off x="2818865" y="4173645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C230544-F997-0C98-8D8E-2479C519BCCD}"/>
                </a:ext>
              </a:extLst>
            </p:cNvPr>
            <p:cNvSpPr/>
            <p:nvPr/>
          </p:nvSpPr>
          <p:spPr bwMode="auto">
            <a:xfrm flipV="1">
              <a:off x="5154681" y="4172229"/>
              <a:ext cx="180464" cy="72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0BBFB1B-5401-0C40-4130-C214E0B3E506}"/>
                </a:ext>
              </a:extLst>
            </p:cNvPr>
            <p:cNvSpPr/>
            <p:nvPr/>
          </p:nvSpPr>
          <p:spPr bwMode="auto">
            <a:xfrm flipV="1">
              <a:off x="5228065" y="3069174"/>
              <a:ext cx="422494" cy="1148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1010671-981E-09F5-C07E-62F2F278E4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3053" y="3629057"/>
              <a:ext cx="4375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DBCC79-DC1B-50A4-0CD8-648BA8923C81}"/>
                </a:ext>
              </a:extLst>
            </p:cNvPr>
            <p:cNvSpPr/>
            <p:nvPr/>
          </p:nvSpPr>
          <p:spPr bwMode="auto">
            <a:xfrm flipV="1">
              <a:off x="2627784" y="2930001"/>
              <a:ext cx="3024332" cy="185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35007A-C801-DA49-28BD-CB9F4F6D8C7C}"/>
                </a:ext>
              </a:extLst>
            </p:cNvPr>
            <p:cNvSpPr/>
            <p:nvPr/>
          </p:nvSpPr>
          <p:spPr bwMode="auto">
            <a:xfrm flipV="1">
              <a:off x="5227329" y="3058451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AE03DE-4D6B-6C35-250B-96DDCA9410AE}"/>
                </a:ext>
              </a:extLst>
            </p:cNvPr>
            <p:cNvSpPr/>
            <p:nvPr/>
          </p:nvSpPr>
          <p:spPr bwMode="auto">
            <a:xfrm flipV="1">
              <a:off x="2627784" y="2928312"/>
              <a:ext cx="252657" cy="13555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35620F5-EB7E-FFE6-8628-32A1989A3DD1}"/>
                </a:ext>
              </a:extLst>
            </p:cNvPr>
            <p:cNvSpPr/>
            <p:nvPr/>
          </p:nvSpPr>
          <p:spPr bwMode="auto">
            <a:xfrm flipV="1">
              <a:off x="2780633" y="2947129"/>
              <a:ext cx="180464" cy="1625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B812E41-46E8-1ADD-6D88-22F0C2911804}"/>
                </a:ext>
              </a:extLst>
            </p:cNvPr>
            <p:cNvSpPr/>
            <p:nvPr/>
          </p:nvSpPr>
          <p:spPr bwMode="auto">
            <a:xfrm flipV="1">
              <a:off x="2780633" y="2936235"/>
              <a:ext cx="180464" cy="1625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A3B6E28-2835-848C-782C-0558FAFEFFBD}"/>
                </a:ext>
              </a:extLst>
            </p:cNvPr>
            <p:cNvSpPr/>
            <p:nvPr/>
          </p:nvSpPr>
          <p:spPr bwMode="auto">
            <a:xfrm flipV="1">
              <a:off x="2818865" y="4178357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7A9AD92-C6D5-4EE8-2234-4B4CC434F05F}"/>
                </a:ext>
              </a:extLst>
            </p:cNvPr>
            <p:cNvSpPr/>
            <p:nvPr/>
          </p:nvSpPr>
          <p:spPr bwMode="auto">
            <a:xfrm flipV="1">
              <a:off x="2818865" y="4174647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9EA21C-C090-4EA5-ADF6-022D15BDD724}"/>
                </a:ext>
              </a:extLst>
            </p:cNvPr>
            <p:cNvSpPr/>
            <p:nvPr/>
          </p:nvSpPr>
          <p:spPr bwMode="auto">
            <a:xfrm flipV="1">
              <a:off x="5388035" y="3058450"/>
              <a:ext cx="259463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10CB1F0-D40E-F816-4849-F915FA4811BC}"/>
                </a:ext>
              </a:extLst>
            </p:cNvPr>
            <p:cNvSpPr/>
            <p:nvPr/>
          </p:nvSpPr>
          <p:spPr bwMode="auto">
            <a:xfrm flipV="1">
              <a:off x="5154681" y="4211181"/>
              <a:ext cx="180464" cy="72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By symmetry, if we envision regions similar to T on all sides of R, </a:t>
                </a: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would get the probability of missing each T-like region to be the same</a:t>
                </a: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8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ko-KR" alt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type m:val="skw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wish to have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type m:val="skw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48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From Bernoulli’s inequality, it is known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Then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type m:val="skw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wish</a:t>
                </a:r>
                <a:r>
                  <a:rPr lang="ko-KR" altLang="en-US" sz="1800" dirty="0">
                    <a:latin typeface="Open Sans" panose="020B0606030504020204" pitchFamily="34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 be satisfying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type m:val="skw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</m:t>
                    </m:r>
                    <m:f>
                      <m:fPr>
                        <m:type m:val="skw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ko-KR" alt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ko-KR" alt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type m:val="skw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E3F4C8FF-AD6E-D878-5118-1A643F5369D8}"/>
              </a:ext>
            </a:extLst>
          </p:cNvPr>
          <p:cNvGrpSpPr/>
          <p:nvPr/>
        </p:nvGrpSpPr>
        <p:grpSpPr>
          <a:xfrm>
            <a:off x="2217615" y="3788068"/>
            <a:ext cx="7142748" cy="2933375"/>
            <a:chOff x="1663211" y="2558435"/>
            <a:chExt cx="5357061" cy="220003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ED7BB4-5544-24AA-2EF6-3B5DFF038DA3}"/>
                </a:ext>
              </a:extLst>
            </p:cNvPr>
            <p:cNvSpPr/>
            <p:nvPr/>
          </p:nvSpPr>
          <p:spPr bwMode="auto">
            <a:xfrm flipV="1">
              <a:off x="2627784" y="4166044"/>
              <a:ext cx="3024332" cy="1223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CB4FBBA-5B8F-76B4-FFE6-BE86BF59137B}"/>
                </a:ext>
              </a:extLst>
            </p:cNvPr>
            <p:cNvSpPr/>
            <p:nvPr/>
          </p:nvSpPr>
          <p:spPr bwMode="auto">
            <a:xfrm flipV="1">
              <a:off x="5216257" y="2928310"/>
              <a:ext cx="434302" cy="13555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1ACC63B-4D48-2C5C-F16F-44FBBFDF8A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1680" y="4515966"/>
              <a:ext cx="53285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AFC4F9C-87A7-93EC-7620-F83EE61F60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91680" y="2571750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4EAA805-1012-405F-172E-2E6F4F29E8B2}"/>
                </a:ext>
              </a:extLst>
            </p:cNvPr>
            <p:cNvSpPr/>
            <p:nvPr/>
          </p:nvSpPr>
          <p:spPr bwMode="auto">
            <a:xfrm>
              <a:off x="2627784" y="2931790"/>
              <a:ext cx="3024333" cy="13555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B387E79-C3CF-7CB6-DC43-3537CF670DFC}"/>
                </a:ext>
              </a:extLst>
            </p:cNvPr>
            <p:cNvSpPr/>
            <p:nvPr/>
          </p:nvSpPr>
          <p:spPr bwMode="auto">
            <a:xfrm>
              <a:off x="2169447" y="34358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476C6EE-FB0B-7C49-65E3-41A814456961}"/>
                </a:ext>
              </a:extLst>
            </p:cNvPr>
            <p:cNvSpPr/>
            <p:nvPr/>
          </p:nvSpPr>
          <p:spPr bwMode="auto">
            <a:xfrm>
              <a:off x="2398616" y="363610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5D752F6-97EA-2106-4568-11509AE347D2}"/>
                </a:ext>
              </a:extLst>
            </p:cNvPr>
            <p:cNvSpPr/>
            <p:nvPr/>
          </p:nvSpPr>
          <p:spPr bwMode="auto">
            <a:xfrm>
              <a:off x="2352897" y="315045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6E2285E-AE6F-7A51-F5BA-61B405D424BE}"/>
                </a:ext>
              </a:extLst>
            </p:cNvPr>
            <p:cNvSpPr/>
            <p:nvPr/>
          </p:nvSpPr>
          <p:spPr bwMode="auto">
            <a:xfrm>
              <a:off x="3059832" y="269693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8DB972F-C5FB-37AE-EA39-94EC3F94E458}"/>
                </a:ext>
              </a:extLst>
            </p:cNvPr>
            <p:cNvSpPr/>
            <p:nvPr/>
          </p:nvSpPr>
          <p:spPr bwMode="auto">
            <a:xfrm>
              <a:off x="2926161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25BBA39-191F-929D-7F5D-FC36DBF8E2B8}"/>
                </a:ext>
              </a:extLst>
            </p:cNvPr>
            <p:cNvSpPr/>
            <p:nvPr/>
          </p:nvSpPr>
          <p:spPr bwMode="auto">
            <a:xfrm>
              <a:off x="2880442" y="389763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4B7DEF-9086-30A1-9AAB-EDC05EBC20AE}"/>
                </a:ext>
              </a:extLst>
            </p:cNvPr>
            <p:cNvSpPr/>
            <p:nvPr/>
          </p:nvSpPr>
          <p:spPr bwMode="auto">
            <a:xfrm>
              <a:off x="3347864" y="407603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FAFFB5C-550A-F121-4702-9FCC397C2E08}"/>
                </a:ext>
              </a:extLst>
            </p:cNvPr>
            <p:cNvSpPr/>
            <p:nvPr/>
          </p:nvSpPr>
          <p:spPr bwMode="auto">
            <a:xfrm>
              <a:off x="3275856" y="349813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B064820-FB03-6B44-D784-6567CB7D6BE4}"/>
                </a:ext>
              </a:extLst>
            </p:cNvPr>
            <p:cNvSpPr/>
            <p:nvPr/>
          </p:nvSpPr>
          <p:spPr bwMode="auto">
            <a:xfrm>
              <a:off x="3779912" y="31203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591A28B-A04E-A98B-A6AD-97192B954C65}"/>
                </a:ext>
              </a:extLst>
            </p:cNvPr>
            <p:cNvSpPr/>
            <p:nvPr/>
          </p:nvSpPr>
          <p:spPr bwMode="auto">
            <a:xfrm>
              <a:off x="3491880" y="27353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782FCC5-B949-D70C-BEAF-7422304F0DC2}"/>
                </a:ext>
              </a:extLst>
            </p:cNvPr>
            <p:cNvSpPr/>
            <p:nvPr/>
          </p:nvSpPr>
          <p:spPr bwMode="auto">
            <a:xfrm>
              <a:off x="4275600" y="278633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588C02B-3E83-F7DA-46F9-2A3219B18ACF}"/>
                </a:ext>
              </a:extLst>
            </p:cNvPr>
            <p:cNvSpPr/>
            <p:nvPr/>
          </p:nvSpPr>
          <p:spPr bwMode="auto">
            <a:xfrm>
              <a:off x="4788024" y="2571750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D159600-6EB4-F55C-2E53-767015D4650D}"/>
                </a:ext>
              </a:extLst>
            </p:cNvPr>
            <p:cNvSpPr/>
            <p:nvPr/>
          </p:nvSpPr>
          <p:spPr bwMode="auto">
            <a:xfrm>
              <a:off x="5167520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E6D5CD1-989E-A544-8D03-18020AF03F89}"/>
                </a:ext>
              </a:extLst>
            </p:cNvPr>
            <p:cNvSpPr/>
            <p:nvPr/>
          </p:nvSpPr>
          <p:spPr bwMode="auto">
            <a:xfrm>
              <a:off x="4572000" y="339696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6A0C03F-C1D1-94F7-D2C0-E603EF06AE87}"/>
                </a:ext>
              </a:extLst>
            </p:cNvPr>
            <p:cNvSpPr/>
            <p:nvPr/>
          </p:nvSpPr>
          <p:spPr bwMode="auto">
            <a:xfrm>
              <a:off x="4067944" y="359038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B2E59E8-1673-94E2-B246-58587B41DBC7}"/>
                </a:ext>
              </a:extLst>
            </p:cNvPr>
            <p:cNvSpPr/>
            <p:nvPr/>
          </p:nvSpPr>
          <p:spPr bwMode="auto">
            <a:xfrm>
              <a:off x="4287398" y="392049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65B2D30-0A0C-B8E4-F539-90C0413402E1}"/>
                </a:ext>
              </a:extLst>
            </p:cNvPr>
            <p:cNvSpPr/>
            <p:nvPr/>
          </p:nvSpPr>
          <p:spPr bwMode="auto">
            <a:xfrm>
              <a:off x="373344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62CEF2-F7A8-439D-62F9-DFDB98B0D532}"/>
                </a:ext>
              </a:extLst>
            </p:cNvPr>
            <p:cNvSpPr/>
            <p:nvPr/>
          </p:nvSpPr>
          <p:spPr bwMode="auto">
            <a:xfrm>
              <a:off x="5149435" y="411753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FD05CFE9-599C-6E52-0284-580A50D0DE8C}"/>
                </a:ext>
              </a:extLst>
            </p:cNvPr>
            <p:cNvSpPr/>
            <p:nvPr/>
          </p:nvSpPr>
          <p:spPr bwMode="auto">
            <a:xfrm>
              <a:off x="492403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AC6131-1CFB-ED12-57CC-3093DC45B64C}"/>
                </a:ext>
              </a:extLst>
            </p:cNvPr>
            <p:cNvSpPr/>
            <p:nvPr/>
          </p:nvSpPr>
          <p:spPr bwMode="auto">
            <a:xfrm>
              <a:off x="4017646" y="4415231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CA01F34-66C5-1F80-AD13-523EEF3186CA}"/>
                </a:ext>
              </a:extLst>
            </p:cNvPr>
            <p:cNvSpPr/>
            <p:nvPr/>
          </p:nvSpPr>
          <p:spPr bwMode="auto">
            <a:xfrm>
              <a:off x="3194133" y="437179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AFE2F0E-D9A7-0D18-42A5-AB826BBF797B}"/>
                </a:ext>
              </a:extLst>
            </p:cNvPr>
            <p:cNvSpPr/>
            <p:nvPr/>
          </p:nvSpPr>
          <p:spPr bwMode="auto">
            <a:xfrm>
              <a:off x="5866044" y="403031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ACE63BC-2974-E7F0-E2D8-880E277A101A}"/>
                </a:ext>
              </a:extLst>
            </p:cNvPr>
            <p:cNvSpPr/>
            <p:nvPr/>
          </p:nvSpPr>
          <p:spPr bwMode="auto">
            <a:xfrm>
              <a:off x="3687729" y="4326078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10D2DE7-6B59-05E6-FEE4-59180FEC5254}"/>
                </a:ext>
              </a:extLst>
            </p:cNvPr>
            <p:cNvSpPr/>
            <p:nvPr/>
          </p:nvSpPr>
          <p:spPr bwMode="auto">
            <a:xfrm>
              <a:off x="5789847" y="369269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642E2DF-8212-F038-9FED-13B4B8291BC3}"/>
                </a:ext>
              </a:extLst>
            </p:cNvPr>
            <p:cNvSpPr/>
            <p:nvPr/>
          </p:nvSpPr>
          <p:spPr bwMode="auto">
            <a:xfrm>
              <a:off x="5825836" y="316385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408A8C86-8683-F158-FEC8-A702AFD6A84B}"/>
                </a:ext>
              </a:extLst>
            </p:cNvPr>
            <p:cNvSpPr/>
            <p:nvPr/>
          </p:nvSpPr>
          <p:spPr bwMode="auto">
            <a:xfrm>
              <a:off x="6156176" y="348156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9B504F88-6466-1DBF-1EE3-0E9211BEF7DA}"/>
                </a:ext>
              </a:extLst>
            </p:cNvPr>
            <p:cNvSpPr/>
            <p:nvPr/>
          </p:nvSpPr>
          <p:spPr bwMode="auto">
            <a:xfrm>
              <a:off x="6219399" y="3829709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DC3CE-C70E-F68F-40F8-BBD3DF6A6993}"/>
                </a:ext>
              </a:extLst>
            </p:cNvPr>
            <p:cNvSpPr txBox="1"/>
            <p:nvPr/>
          </p:nvSpPr>
          <p:spPr>
            <a:xfrm>
              <a:off x="1663211" y="2558435"/>
              <a:ext cx="21183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7DE671-201B-F222-BAA2-B347F36BC017}"/>
                </a:ext>
              </a:extLst>
            </p:cNvPr>
            <p:cNvSpPr txBox="1"/>
            <p:nvPr/>
          </p:nvSpPr>
          <p:spPr>
            <a:xfrm>
              <a:off x="6795145" y="4504551"/>
              <a:ext cx="21544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71DD42B-09F8-0803-46AA-E128FC6B0DEE}"/>
                    </a:ext>
                  </a:extLst>
                </p:cNvPr>
                <p:cNvSpPr txBox="1"/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B0306C-4EEF-0DC9-285F-7A3CC1DC1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555B921-5A12-F688-EA76-BF73DC24E79C}"/>
                    </a:ext>
                  </a:extLst>
                </p:cNvPr>
                <p:cNvSpPr txBox="1"/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B3DDC5-6574-2D4D-1CD5-5309B6EA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330225C-6D7D-DCD1-8272-C7DC7BF4DBB6}"/>
                </a:ext>
              </a:extLst>
            </p:cNvPr>
            <p:cNvSpPr/>
            <p:nvPr/>
          </p:nvSpPr>
          <p:spPr bwMode="auto">
            <a:xfrm>
              <a:off x="2876382" y="3114869"/>
              <a:ext cx="2336857" cy="10483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91279B3-3C08-8560-CD05-BB7D11EC3C19}"/>
                    </a:ext>
                  </a:extLst>
                </p:cNvPr>
                <p:cNvSpPr txBox="1"/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a14:m>
                  <a:r>
                    <a:rPr lang="en-US" altLang="ko-KR" sz="1600" dirty="0"/>
                    <a:t>'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E6999A-B9C6-3F6F-0480-47493D5A6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blipFill>
                  <a:blip r:embed="rId5"/>
                  <a:stretch>
                    <a:fillRect t="-5455" r="-9677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FB61D71-B383-008B-9411-6CC54793D964}"/>
                    </a:ext>
                  </a:extLst>
                </p:cNvPr>
                <p:cNvSpPr txBox="1"/>
                <p:nvPr/>
              </p:nvSpPr>
              <p:spPr>
                <a:xfrm>
                  <a:off x="5300975" y="3918573"/>
                  <a:ext cx="268343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7C5E2B-8887-2BEE-3EF3-0B8AEE57A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975" y="3918573"/>
                  <a:ext cx="268343" cy="2539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2F83404-14AE-189E-BF0F-CF515A01F868}"/>
                    </a:ext>
                  </a:extLst>
                </p:cNvPr>
                <p:cNvSpPr txBox="1"/>
                <p:nvPr/>
              </p:nvSpPr>
              <p:spPr>
                <a:xfrm>
                  <a:off x="5316522" y="3623715"/>
                  <a:ext cx="199815" cy="22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1C939BE-0FB1-D1C1-8B36-E81E92D82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522" y="3623715"/>
                  <a:ext cx="199815" cy="2267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101D56-6C79-28E2-C2C7-65C1A28E308F}"/>
                </a:ext>
              </a:extLst>
            </p:cNvPr>
            <p:cNvSpPr/>
            <p:nvPr/>
          </p:nvSpPr>
          <p:spPr bwMode="auto">
            <a:xfrm flipV="1">
              <a:off x="2801828" y="2935599"/>
              <a:ext cx="180464" cy="1741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AA0B3EE-EC36-BCBD-EDE2-864330571DD8}"/>
                </a:ext>
              </a:extLst>
            </p:cNvPr>
            <p:cNvSpPr/>
            <p:nvPr/>
          </p:nvSpPr>
          <p:spPr bwMode="auto">
            <a:xfrm flipV="1">
              <a:off x="2818865" y="4173645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2CAAA02-DFA0-5D8A-9A6B-8B91F3666E29}"/>
                </a:ext>
              </a:extLst>
            </p:cNvPr>
            <p:cNvSpPr/>
            <p:nvPr/>
          </p:nvSpPr>
          <p:spPr bwMode="auto">
            <a:xfrm flipV="1">
              <a:off x="5154681" y="4172229"/>
              <a:ext cx="180464" cy="72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1FE3F1-055C-C81D-E4C9-30B6AFAE442B}"/>
                </a:ext>
              </a:extLst>
            </p:cNvPr>
            <p:cNvSpPr/>
            <p:nvPr/>
          </p:nvSpPr>
          <p:spPr bwMode="auto">
            <a:xfrm flipV="1">
              <a:off x="5228065" y="3069174"/>
              <a:ext cx="422494" cy="1148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93BFC5B-4CBD-369E-0461-C60A12A3C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3053" y="3629057"/>
              <a:ext cx="4375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F283678-0F2C-F2CE-CE81-D58FBA80F16E}"/>
                </a:ext>
              </a:extLst>
            </p:cNvPr>
            <p:cNvSpPr/>
            <p:nvPr/>
          </p:nvSpPr>
          <p:spPr bwMode="auto">
            <a:xfrm flipV="1">
              <a:off x="2627784" y="2930001"/>
              <a:ext cx="3024332" cy="185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2E22CBE-381D-FB5F-5825-06B25CC139F6}"/>
                </a:ext>
              </a:extLst>
            </p:cNvPr>
            <p:cNvSpPr/>
            <p:nvPr/>
          </p:nvSpPr>
          <p:spPr bwMode="auto">
            <a:xfrm flipV="1">
              <a:off x="5227329" y="3058451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0D8934-EE6D-DFE6-E44B-EE88C9A2CF81}"/>
                </a:ext>
              </a:extLst>
            </p:cNvPr>
            <p:cNvSpPr/>
            <p:nvPr/>
          </p:nvSpPr>
          <p:spPr bwMode="auto">
            <a:xfrm flipV="1">
              <a:off x="2627784" y="2928312"/>
              <a:ext cx="252657" cy="13555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025189D-D64D-EDE4-0199-F8165447625F}"/>
                </a:ext>
              </a:extLst>
            </p:cNvPr>
            <p:cNvSpPr/>
            <p:nvPr/>
          </p:nvSpPr>
          <p:spPr bwMode="auto">
            <a:xfrm flipV="1">
              <a:off x="2780633" y="2947129"/>
              <a:ext cx="180464" cy="1625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753172F-BFA2-99A0-9C4F-BEB78AF138C7}"/>
                </a:ext>
              </a:extLst>
            </p:cNvPr>
            <p:cNvSpPr/>
            <p:nvPr/>
          </p:nvSpPr>
          <p:spPr bwMode="auto">
            <a:xfrm flipV="1">
              <a:off x="2780633" y="2936235"/>
              <a:ext cx="180464" cy="1625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0515AD3-4A17-7E4D-4789-BDC67AE0B49A}"/>
                </a:ext>
              </a:extLst>
            </p:cNvPr>
            <p:cNvSpPr/>
            <p:nvPr/>
          </p:nvSpPr>
          <p:spPr bwMode="auto">
            <a:xfrm flipV="1">
              <a:off x="2818865" y="4178357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6611489-B8EC-18EB-3858-F1C421566FDD}"/>
                </a:ext>
              </a:extLst>
            </p:cNvPr>
            <p:cNvSpPr/>
            <p:nvPr/>
          </p:nvSpPr>
          <p:spPr bwMode="auto">
            <a:xfrm flipV="1">
              <a:off x="2818865" y="4174647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8E5C15B-D557-CD55-6829-D5C051FB3CBE}"/>
                </a:ext>
              </a:extLst>
            </p:cNvPr>
            <p:cNvSpPr/>
            <p:nvPr/>
          </p:nvSpPr>
          <p:spPr bwMode="auto">
            <a:xfrm flipV="1">
              <a:off x="5388035" y="3058450"/>
              <a:ext cx="259463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1A37095-D8B8-61EB-5083-082D252D53A2}"/>
                </a:ext>
              </a:extLst>
            </p:cNvPr>
            <p:cNvSpPr/>
            <p:nvPr/>
          </p:nvSpPr>
          <p:spPr bwMode="auto">
            <a:xfrm flipV="1">
              <a:off x="5154681" y="4211181"/>
              <a:ext cx="180464" cy="72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22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Let us take a closer look at the sample complexity m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ko-KR" alt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It is a polylog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can now say that we can learn axis-aligned rectangles in an efficient PAC manner</a:t>
                </a: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What we just proved was the following theorem</a:t>
                </a:r>
              </a:p>
              <a:p>
                <a:pPr marL="380990" indent="-380990"/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0.05, 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0.95, then m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ko-KR" alt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115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t="-10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그림 41">
            <a:extLst>
              <a:ext uri="{FF2B5EF4-FFF2-40B4-BE49-F238E27FC236}">
                <a16:creationId xmlns:a16="http://schemas.microsoft.com/office/drawing/2014/main" id="{3D769346-FE95-4439-D5AB-F2BF88F3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82" y="3493421"/>
            <a:ext cx="10032437" cy="4650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9AE139-ADAA-58AC-52EF-E1A78C4ADA9C}"/>
              </a:ext>
            </a:extLst>
          </p:cNvPr>
          <p:cNvGrpSpPr/>
          <p:nvPr/>
        </p:nvGrpSpPr>
        <p:grpSpPr>
          <a:xfrm>
            <a:off x="3628749" y="4565454"/>
            <a:ext cx="4989403" cy="2121686"/>
            <a:chOff x="1663211" y="2558435"/>
            <a:chExt cx="5445449" cy="231561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3A6E56F-7C08-8003-48D7-06895EDC538E}"/>
                </a:ext>
              </a:extLst>
            </p:cNvPr>
            <p:cNvSpPr/>
            <p:nvPr/>
          </p:nvSpPr>
          <p:spPr bwMode="auto">
            <a:xfrm flipV="1">
              <a:off x="2627784" y="4166044"/>
              <a:ext cx="3024332" cy="1223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0FBACF2-B417-1444-F22B-407D96304757}"/>
                </a:ext>
              </a:extLst>
            </p:cNvPr>
            <p:cNvSpPr/>
            <p:nvPr/>
          </p:nvSpPr>
          <p:spPr bwMode="auto">
            <a:xfrm flipV="1">
              <a:off x="5216257" y="2928310"/>
              <a:ext cx="434302" cy="13555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30BD7CE-3429-0F5D-EA3B-2E589D2686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1680" y="4515966"/>
              <a:ext cx="53285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27F8A9B-3F21-AF65-B425-A9D0B99A2A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91680" y="2571750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F79BF31-7B68-D6C3-AC95-CAD8544BDABC}"/>
                </a:ext>
              </a:extLst>
            </p:cNvPr>
            <p:cNvSpPr/>
            <p:nvPr/>
          </p:nvSpPr>
          <p:spPr bwMode="auto">
            <a:xfrm>
              <a:off x="2627784" y="2931790"/>
              <a:ext cx="3024333" cy="13555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15F8091-5F41-AE5D-0332-8C255197E05F}"/>
                </a:ext>
              </a:extLst>
            </p:cNvPr>
            <p:cNvSpPr/>
            <p:nvPr/>
          </p:nvSpPr>
          <p:spPr bwMode="auto">
            <a:xfrm>
              <a:off x="2169447" y="34358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29508C6-C975-8A6D-1379-0E8337AB7523}"/>
                </a:ext>
              </a:extLst>
            </p:cNvPr>
            <p:cNvSpPr/>
            <p:nvPr/>
          </p:nvSpPr>
          <p:spPr bwMode="auto">
            <a:xfrm>
              <a:off x="2398616" y="363610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95F3C-8F8A-C860-D063-CF8178BCFAF2}"/>
                </a:ext>
              </a:extLst>
            </p:cNvPr>
            <p:cNvSpPr/>
            <p:nvPr/>
          </p:nvSpPr>
          <p:spPr bwMode="auto">
            <a:xfrm>
              <a:off x="2352897" y="315045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C43DA43-4E38-39B9-A06A-0D95D959B88E}"/>
                </a:ext>
              </a:extLst>
            </p:cNvPr>
            <p:cNvSpPr/>
            <p:nvPr/>
          </p:nvSpPr>
          <p:spPr bwMode="auto">
            <a:xfrm>
              <a:off x="3059832" y="269693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6A4D29-3A6B-4BDE-A18D-80D045FF5F1A}"/>
                </a:ext>
              </a:extLst>
            </p:cNvPr>
            <p:cNvSpPr/>
            <p:nvPr/>
          </p:nvSpPr>
          <p:spPr bwMode="auto">
            <a:xfrm>
              <a:off x="2926161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26C8E92-4024-68FA-A39A-D5AFBA50ADFE}"/>
                </a:ext>
              </a:extLst>
            </p:cNvPr>
            <p:cNvSpPr/>
            <p:nvPr/>
          </p:nvSpPr>
          <p:spPr bwMode="auto">
            <a:xfrm>
              <a:off x="2880442" y="389763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B428831-065B-5CCA-4E06-BE9CDA732FFD}"/>
                </a:ext>
              </a:extLst>
            </p:cNvPr>
            <p:cNvSpPr/>
            <p:nvPr/>
          </p:nvSpPr>
          <p:spPr bwMode="auto">
            <a:xfrm>
              <a:off x="3347864" y="407603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4995D8-5C6C-90B6-6F07-5B9496CEB3A3}"/>
                </a:ext>
              </a:extLst>
            </p:cNvPr>
            <p:cNvSpPr/>
            <p:nvPr/>
          </p:nvSpPr>
          <p:spPr bwMode="auto">
            <a:xfrm>
              <a:off x="3275856" y="349813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D77AD8C-E479-E106-5FA1-5381A51D64A1}"/>
                </a:ext>
              </a:extLst>
            </p:cNvPr>
            <p:cNvSpPr/>
            <p:nvPr/>
          </p:nvSpPr>
          <p:spPr bwMode="auto">
            <a:xfrm>
              <a:off x="3779912" y="31203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1C57A1B-6121-519C-FFB2-B3A01FB11E48}"/>
                </a:ext>
              </a:extLst>
            </p:cNvPr>
            <p:cNvSpPr/>
            <p:nvPr/>
          </p:nvSpPr>
          <p:spPr bwMode="auto">
            <a:xfrm>
              <a:off x="3491880" y="27353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F8367BD-61CF-1EDD-E299-CBBB9B445077}"/>
                </a:ext>
              </a:extLst>
            </p:cNvPr>
            <p:cNvSpPr/>
            <p:nvPr/>
          </p:nvSpPr>
          <p:spPr bwMode="auto">
            <a:xfrm>
              <a:off x="4275600" y="278633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A546EC3-C109-9B95-0C00-B042CF660F56}"/>
                </a:ext>
              </a:extLst>
            </p:cNvPr>
            <p:cNvSpPr/>
            <p:nvPr/>
          </p:nvSpPr>
          <p:spPr bwMode="auto">
            <a:xfrm>
              <a:off x="4788024" y="2571750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F7E7038-AB7D-47E6-6F18-01BE0056FDF8}"/>
                </a:ext>
              </a:extLst>
            </p:cNvPr>
            <p:cNvSpPr/>
            <p:nvPr/>
          </p:nvSpPr>
          <p:spPr bwMode="auto">
            <a:xfrm>
              <a:off x="5167520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087360F-3C4D-5B1A-6455-5AF17A16C776}"/>
                </a:ext>
              </a:extLst>
            </p:cNvPr>
            <p:cNvSpPr/>
            <p:nvPr/>
          </p:nvSpPr>
          <p:spPr bwMode="auto">
            <a:xfrm>
              <a:off x="4572000" y="339696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5D68C08-277E-E80A-5DD6-2DA99A5CDB26}"/>
                </a:ext>
              </a:extLst>
            </p:cNvPr>
            <p:cNvSpPr/>
            <p:nvPr/>
          </p:nvSpPr>
          <p:spPr bwMode="auto">
            <a:xfrm>
              <a:off x="4067944" y="359038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4FDA028-519B-8680-B486-13E39AA41C3B}"/>
                </a:ext>
              </a:extLst>
            </p:cNvPr>
            <p:cNvSpPr/>
            <p:nvPr/>
          </p:nvSpPr>
          <p:spPr bwMode="auto">
            <a:xfrm>
              <a:off x="4287398" y="392049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19BEE73-5494-62C9-ABE8-06F8631FE60E}"/>
                </a:ext>
              </a:extLst>
            </p:cNvPr>
            <p:cNvSpPr/>
            <p:nvPr/>
          </p:nvSpPr>
          <p:spPr bwMode="auto">
            <a:xfrm>
              <a:off x="373344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8AC0D42-2FB9-AE87-9E08-26D09A609B64}"/>
                </a:ext>
              </a:extLst>
            </p:cNvPr>
            <p:cNvSpPr/>
            <p:nvPr/>
          </p:nvSpPr>
          <p:spPr bwMode="auto">
            <a:xfrm>
              <a:off x="5149435" y="411753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6BD4B8C-654D-31D5-8CC8-4CD9424FF408}"/>
                </a:ext>
              </a:extLst>
            </p:cNvPr>
            <p:cNvSpPr/>
            <p:nvPr/>
          </p:nvSpPr>
          <p:spPr bwMode="auto">
            <a:xfrm>
              <a:off x="492403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00760A7-687E-6434-6D14-6593ECEB95DA}"/>
                </a:ext>
              </a:extLst>
            </p:cNvPr>
            <p:cNvSpPr/>
            <p:nvPr/>
          </p:nvSpPr>
          <p:spPr bwMode="auto">
            <a:xfrm>
              <a:off x="4017646" y="4415231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BA0A885-14B9-56EB-AFA8-2C491610986F}"/>
                </a:ext>
              </a:extLst>
            </p:cNvPr>
            <p:cNvSpPr/>
            <p:nvPr/>
          </p:nvSpPr>
          <p:spPr bwMode="auto">
            <a:xfrm>
              <a:off x="3194133" y="437179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126D697C-ADDA-2D68-63F5-F1957E151776}"/>
                </a:ext>
              </a:extLst>
            </p:cNvPr>
            <p:cNvSpPr/>
            <p:nvPr/>
          </p:nvSpPr>
          <p:spPr bwMode="auto">
            <a:xfrm>
              <a:off x="5866044" y="403031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92D88FB-3827-701D-2C7F-BED9D62B77E0}"/>
                </a:ext>
              </a:extLst>
            </p:cNvPr>
            <p:cNvSpPr/>
            <p:nvPr/>
          </p:nvSpPr>
          <p:spPr bwMode="auto">
            <a:xfrm>
              <a:off x="3687729" y="4326078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2AE5003-B40B-3419-2786-57E14A56CCB7}"/>
                </a:ext>
              </a:extLst>
            </p:cNvPr>
            <p:cNvSpPr/>
            <p:nvPr/>
          </p:nvSpPr>
          <p:spPr bwMode="auto">
            <a:xfrm>
              <a:off x="5789847" y="369269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0C403B0-F578-56CD-49FB-DAD786CBC470}"/>
                </a:ext>
              </a:extLst>
            </p:cNvPr>
            <p:cNvSpPr/>
            <p:nvPr/>
          </p:nvSpPr>
          <p:spPr bwMode="auto">
            <a:xfrm>
              <a:off x="5825836" y="316385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ACC69EE-9B91-9DC8-38D8-549124143FCE}"/>
                </a:ext>
              </a:extLst>
            </p:cNvPr>
            <p:cNvSpPr/>
            <p:nvPr/>
          </p:nvSpPr>
          <p:spPr bwMode="auto">
            <a:xfrm>
              <a:off x="6156176" y="348156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02EB9E5D-6DD6-F253-5C29-31D8E07B043A}"/>
                </a:ext>
              </a:extLst>
            </p:cNvPr>
            <p:cNvSpPr/>
            <p:nvPr/>
          </p:nvSpPr>
          <p:spPr bwMode="auto">
            <a:xfrm>
              <a:off x="6219399" y="3829709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351597-C2AF-FAFA-52D9-38F9B468A8B1}"/>
                </a:ext>
              </a:extLst>
            </p:cNvPr>
            <p:cNvSpPr txBox="1"/>
            <p:nvPr/>
          </p:nvSpPr>
          <p:spPr>
            <a:xfrm>
              <a:off x="1663211" y="2558435"/>
              <a:ext cx="308267" cy="36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4FF2FA-8524-6FB4-D95C-D1332A458854}"/>
                </a:ext>
              </a:extLst>
            </p:cNvPr>
            <p:cNvSpPr txBox="1"/>
            <p:nvPr/>
          </p:nvSpPr>
          <p:spPr>
            <a:xfrm>
              <a:off x="6795146" y="4504550"/>
              <a:ext cx="313514" cy="36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8364597-E874-8065-0F2F-6C3F3DCA8B4B}"/>
                    </a:ext>
                  </a:extLst>
                </p:cNvPr>
                <p:cNvSpPr txBox="1"/>
                <p:nvPr/>
              </p:nvSpPr>
              <p:spPr>
                <a:xfrm>
                  <a:off x="6194287" y="2642565"/>
                  <a:ext cx="405880" cy="3694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8364597-E874-8065-0F2F-6C3F3DCA8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287" y="2642565"/>
                  <a:ext cx="405880" cy="369499"/>
                </a:xfrm>
                <a:prstGeom prst="rect">
                  <a:avLst/>
                </a:prstGeom>
                <a:blipFill>
                  <a:blip r:embed="rId5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394EC-B232-3ED7-6C58-4296981C6A71}"/>
                    </a:ext>
                  </a:extLst>
                </p:cNvPr>
                <p:cNvSpPr txBox="1"/>
                <p:nvPr/>
              </p:nvSpPr>
              <p:spPr>
                <a:xfrm>
                  <a:off x="5643396" y="2782854"/>
                  <a:ext cx="429123" cy="369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394EC-B232-3ED7-6C58-4296981C6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96" y="2782854"/>
                  <a:ext cx="429123" cy="3694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E5C563-6E89-9B75-CF32-D11B33683A63}"/>
                </a:ext>
              </a:extLst>
            </p:cNvPr>
            <p:cNvSpPr/>
            <p:nvPr/>
          </p:nvSpPr>
          <p:spPr bwMode="auto">
            <a:xfrm>
              <a:off x="2876382" y="3114869"/>
              <a:ext cx="2336857" cy="10483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52624B9-32FE-9F1D-1F4E-531B14EB1133}"/>
                    </a:ext>
                  </a:extLst>
                </p:cNvPr>
                <p:cNvSpPr txBox="1"/>
                <p:nvPr/>
              </p:nvSpPr>
              <p:spPr>
                <a:xfrm>
                  <a:off x="5213052" y="3112079"/>
                  <a:ext cx="411628" cy="369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a14:m>
                  <a:r>
                    <a:rPr lang="en-US" altLang="ko-KR" sz="1600" dirty="0"/>
                    <a:t>'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52624B9-32FE-9F1D-1F4E-531B14EB1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052" y="3112079"/>
                  <a:ext cx="411628" cy="369499"/>
                </a:xfrm>
                <a:prstGeom prst="rect">
                  <a:avLst/>
                </a:prstGeom>
                <a:blipFill>
                  <a:blip r:embed="rId7"/>
                  <a:stretch>
                    <a:fillRect t="-5455" r="-8065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736142F-27BE-414A-7765-FF6FE88B400F}"/>
                    </a:ext>
                  </a:extLst>
                </p:cNvPr>
                <p:cNvSpPr txBox="1"/>
                <p:nvPr/>
              </p:nvSpPr>
              <p:spPr>
                <a:xfrm>
                  <a:off x="5300975" y="3918573"/>
                  <a:ext cx="390493" cy="369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736142F-27BE-414A-7765-FF6FE88B4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975" y="3918573"/>
                  <a:ext cx="390493" cy="3694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443B6C8-2D50-30DA-B814-3E6C2DD684CA}"/>
                    </a:ext>
                  </a:extLst>
                </p:cNvPr>
                <p:cNvSpPr txBox="1"/>
                <p:nvPr/>
              </p:nvSpPr>
              <p:spPr>
                <a:xfrm>
                  <a:off x="5316522" y="3623715"/>
                  <a:ext cx="290772" cy="329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443B6C8-2D50-30DA-B814-3E6C2DD68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522" y="3623715"/>
                  <a:ext cx="290772" cy="3299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8DD820-8CA5-F423-4804-0B765871C6B9}"/>
                </a:ext>
              </a:extLst>
            </p:cNvPr>
            <p:cNvSpPr/>
            <p:nvPr/>
          </p:nvSpPr>
          <p:spPr bwMode="auto">
            <a:xfrm flipV="1">
              <a:off x="2801828" y="2935599"/>
              <a:ext cx="180464" cy="1741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79D625D-3900-DEF2-9AB9-F7B77536EB08}"/>
                </a:ext>
              </a:extLst>
            </p:cNvPr>
            <p:cNvSpPr/>
            <p:nvPr/>
          </p:nvSpPr>
          <p:spPr bwMode="auto">
            <a:xfrm flipV="1">
              <a:off x="2818865" y="4173645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12C0D95-BA3B-AD47-9A95-D28516B4CC66}"/>
                </a:ext>
              </a:extLst>
            </p:cNvPr>
            <p:cNvSpPr/>
            <p:nvPr/>
          </p:nvSpPr>
          <p:spPr bwMode="auto">
            <a:xfrm flipV="1">
              <a:off x="5154681" y="4172229"/>
              <a:ext cx="180464" cy="72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F91F8CF-79C7-010B-1BB5-89FACFA05C2E}"/>
                </a:ext>
              </a:extLst>
            </p:cNvPr>
            <p:cNvSpPr/>
            <p:nvPr/>
          </p:nvSpPr>
          <p:spPr bwMode="auto">
            <a:xfrm flipV="1">
              <a:off x="5228065" y="3069174"/>
              <a:ext cx="422494" cy="1148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D239F223-AC56-597D-D2CF-D76F92E920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3053" y="3629057"/>
              <a:ext cx="4375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9FC6927-8147-9D7C-E5D7-96EA05C1C2CE}"/>
                </a:ext>
              </a:extLst>
            </p:cNvPr>
            <p:cNvSpPr/>
            <p:nvPr/>
          </p:nvSpPr>
          <p:spPr bwMode="auto">
            <a:xfrm flipV="1">
              <a:off x="2627784" y="2930001"/>
              <a:ext cx="3024332" cy="185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1E70EBB-9850-A2C9-4D8E-0042920EF308}"/>
                </a:ext>
              </a:extLst>
            </p:cNvPr>
            <p:cNvSpPr/>
            <p:nvPr/>
          </p:nvSpPr>
          <p:spPr bwMode="auto">
            <a:xfrm flipV="1">
              <a:off x="5227329" y="3058451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A276688-37E4-1850-3F8C-ED6815A0B044}"/>
                </a:ext>
              </a:extLst>
            </p:cNvPr>
            <p:cNvSpPr/>
            <p:nvPr/>
          </p:nvSpPr>
          <p:spPr bwMode="auto">
            <a:xfrm flipV="1">
              <a:off x="2627784" y="2928312"/>
              <a:ext cx="252657" cy="13555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2DFF228-F730-32D7-CFFF-E946D05A2F3A}"/>
                </a:ext>
              </a:extLst>
            </p:cNvPr>
            <p:cNvSpPr/>
            <p:nvPr/>
          </p:nvSpPr>
          <p:spPr bwMode="auto">
            <a:xfrm flipV="1">
              <a:off x="2780633" y="2947129"/>
              <a:ext cx="180464" cy="1625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392AC50-F89A-164A-C1AF-4A47413FCDFB}"/>
                </a:ext>
              </a:extLst>
            </p:cNvPr>
            <p:cNvSpPr/>
            <p:nvPr/>
          </p:nvSpPr>
          <p:spPr bwMode="auto">
            <a:xfrm flipV="1">
              <a:off x="2780633" y="2936235"/>
              <a:ext cx="180464" cy="1625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349F8E7-FE9D-8CAE-FC6B-08E6B8DAC760}"/>
                </a:ext>
              </a:extLst>
            </p:cNvPr>
            <p:cNvSpPr/>
            <p:nvPr/>
          </p:nvSpPr>
          <p:spPr bwMode="auto">
            <a:xfrm flipV="1">
              <a:off x="2818865" y="4178357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BFAFEA8-2B7D-2F2B-FD88-57019055A3E6}"/>
                </a:ext>
              </a:extLst>
            </p:cNvPr>
            <p:cNvSpPr/>
            <p:nvPr/>
          </p:nvSpPr>
          <p:spPr bwMode="auto">
            <a:xfrm flipV="1">
              <a:off x="2818865" y="4174647"/>
              <a:ext cx="180464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4170B83-B221-1380-7DA5-7DECAB856060}"/>
                </a:ext>
              </a:extLst>
            </p:cNvPr>
            <p:cNvSpPr/>
            <p:nvPr/>
          </p:nvSpPr>
          <p:spPr bwMode="auto">
            <a:xfrm flipV="1">
              <a:off x="5388035" y="3058450"/>
              <a:ext cx="259463" cy="98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EAA0703-2B24-1D00-DEB6-64267A374330}"/>
                </a:ext>
              </a:extLst>
            </p:cNvPr>
            <p:cNvSpPr/>
            <p:nvPr/>
          </p:nvSpPr>
          <p:spPr bwMode="auto">
            <a:xfrm flipV="1">
              <a:off x="5154681" y="4211181"/>
              <a:ext cx="180464" cy="72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2600"/>
            <a:ext cx="10972800" cy="812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Learning &amp; PAC Bound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1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Learning &amp; PAC Bound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Learnability</a:t>
            </a: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 PAC Learnability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6D9178B-681C-4D6B-00ED-B75E421C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28" y="2383750"/>
            <a:ext cx="7655343" cy="1690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DFDB52-E6BB-A64D-6116-97C7E7AFD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328" y="2383750"/>
            <a:ext cx="7699162" cy="1690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B8D369-F0D2-69CE-C2BA-8DDEBADDA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411" y="5029977"/>
            <a:ext cx="7609260" cy="1193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8CF2D2-D47E-5067-365C-0A9CB3207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5426" y="1690688"/>
            <a:ext cx="7775372" cy="16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Learning &amp; PAC Bound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Hoeffding’s</a:t>
            </a: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Inequality</a:t>
            </a: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Bound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83ADA-122C-761E-25CF-4C8E2EBD3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97" b="56054"/>
          <a:stretch/>
        </p:blipFill>
        <p:spPr>
          <a:xfrm>
            <a:off x="1649058" y="2641515"/>
            <a:ext cx="8893883" cy="1359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7CE85B-5412-E9AB-436D-1259F451E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15" r="15139"/>
          <a:stretch/>
        </p:blipFill>
        <p:spPr>
          <a:xfrm>
            <a:off x="3185962" y="4875173"/>
            <a:ext cx="5820076" cy="12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9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2600"/>
            <a:ext cx="10972800" cy="812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Bayes Bound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9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Bayes Bound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 between PAC Bound &amp; PAC Bayes Bound</a:t>
            </a: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1C64F7-EBED-CA1A-51E5-8FF9C98BC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80" y="5131532"/>
            <a:ext cx="6650361" cy="11803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155A14-331F-C7FC-F091-CEF0F687D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901045" y="2336769"/>
            <a:ext cx="7097831" cy="2422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F3501-25F4-4563-1FCA-A8369B6A5A3A}"/>
              </a:ext>
            </a:extLst>
          </p:cNvPr>
          <p:cNvSpPr txBox="1"/>
          <p:nvPr/>
        </p:nvSpPr>
        <p:spPr>
          <a:xfrm>
            <a:off x="1302114" y="3363125"/>
            <a:ext cx="14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Bound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0846A-F1C0-0F75-C29D-B50DBB4F34C0}"/>
              </a:ext>
            </a:extLst>
          </p:cNvPr>
          <p:cNvSpPr txBox="1"/>
          <p:nvPr/>
        </p:nvSpPr>
        <p:spPr>
          <a:xfrm>
            <a:off x="1309327" y="5141106"/>
            <a:ext cx="135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Bayes</a:t>
            </a:r>
          </a:p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6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Bayes Bound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 between PAC Bound &amp; PAC Bayes Bound</a:t>
            </a: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F3501-25F4-4563-1FCA-A8369B6A5A3A}"/>
              </a:ext>
            </a:extLst>
          </p:cNvPr>
          <p:cNvSpPr txBox="1"/>
          <p:nvPr/>
        </p:nvSpPr>
        <p:spPr>
          <a:xfrm>
            <a:off x="1302114" y="3363125"/>
            <a:ext cx="14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Bound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0846A-F1C0-0F75-C29D-B50DBB4F34C0}"/>
              </a:ext>
            </a:extLst>
          </p:cNvPr>
          <p:cNvSpPr txBox="1"/>
          <p:nvPr/>
        </p:nvSpPr>
        <p:spPr>
          <a:xfrm>
            <a:off x="1309327" y="5141106"/>
            <a:ext cx="135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Bayes</a:t>
            </a:r>
          </a:p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B1C2D1-F416-D942-6026-B7D5AD8D4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15" r="15139"/>
          <a:stretch/>
        </p:blipFill>
        <p:spPr>
          <a:xfrm>
            <a:off x="3185962" y="3111393"/>
            <a:ext cx="5820076" cy="12421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1943E6-CB2D-247B-73F2-671EEEA1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93" y="4928175"/>
            <a:ext cx="7307404" cy="10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2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Bayes Bound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Catoni’s</a:t>
            </a: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Bound</a:t>
            </a: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Maurer’s improved bound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0DF7D5-EDF7-5D36-01D4-13CB69C1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15" y="2258961"/>
            <a:ext cx="7632171" cy="1119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CC9347-F1BC-30CF-2180-E3580AE2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837" y="4340492"/>
            <a:ext cx="7627248" cy="123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>
              <a:lnSpc>
                <a:spcPct val="150000"/>
              </a:lnSpc>
            </a:pPr>
            <a:r>
              <a:rPr lang="en-US" altLang="ko-K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</a:t>
            </a:r>
          </a:p>
          <a:p>
            <a:pPr marL="380990" indent="-380990">
              <a:lnSpc>
                <a:spcPct val="150000"/>
              </a:lnSpc>
            </a:pPr>
            <a:r>
              <a:rPr lang="en-US" altLang="ko-K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Learning &amp; PAC Bound</a:t>
            </a:r>
          </a:p>
          <a:p>
            <a:pPr marL="380990" indent="-380990">
              <a:lnSpc>
                <a:spcPct val="150000"/>
              </a:lnSpc>
            </a:pPr>
            <a:r>
              <a:rPr lang="en-US" altLang="ko-K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 Bayes Bound</a:t>
            </a:r>
          </a:p>
          <a:p>
            <a:pPr marL="380990" indent="-380990">
              <a:lnSpc>
                <a:spcPct val="150000"/>
              </a:lnSpc>
            </a:pPr>
            <a:r>
              <a:rPr lang="en-US" altLang="ko-K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Studies</a:t>
            </a:r>
          </a:p>
          <a:p>
            <a:pPr marL="380990" indent="-380990">
              <a:lnSpc>
                <a:spcPct val="150000"/>
              </a:lnSpc>
            </a:pPr>
            <a:r>
              <a:rPr lang="en-US" altLang="ko-K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ko-KR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F17BA5D3-A5A5-8E7C-CEBF-A317BEF5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92" y="1044784"/>
            <a:ext cx="5008146" cy="50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7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2600"/>
            <a:ext cx="10972800" cy="812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Studies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0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Studies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PAC-Bayes with Backprop (2019) : </a:t>
            </a: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https://github.com/mperezortiz/PBB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5A0665-EB5A-C6ED-5E4C-621DC939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2165539"/>
            <a:ext cx="8362057" cy="17714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7DE041-3544-75EB-24A7-97ACF3A2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88" r="34250"/>
          <a:stretch/>
        </p:blipFill>
        <p:spPr>
          <a:xfrm>
            <a:off x="4534579" y="5536691"/>
            <a:ext cx="3122843" cy="7218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892311-CE56-0D1D-5F09-8002FD448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094" y="4164358"/>
            <a:ext cx="7175812" cy="12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Studies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PAC-Bayes with Backprop (2019) : </a:t>
            </a: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https://github.com/mperezortiz/PBB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9C1562-D1B1-1177-5129-0C7666B3E5A9}"/>
              </a:ext>
            </a:extLst>
          </p:cNvPr>
          <p:cNvGrpSpPr/>
          <p:nvPr/>
        </p:nvGrpSpPr>
        <p:grpSpPr>
          <a:xfrm>
            <a:off x="3071664" y="2276872"/>
            <a:ext cx="6048672" cy="3611059"/>
            <a:chOff x="2303748" y="1715916"/>
            <a:chExt cx="4536504" cy="27082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C518BE8-B2E1-99DA-02BF-7F649996C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00" r="12200"/>
            <a:stretch/>
          </p:blipFill>
          <p:spPr>
            <a:xfrm>
              <a:off x="2303748" y="1715916"/>
              <a:ext cx="4536504" cy="157743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3E53CF-D942-A9B9-550F-425B97CDE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387" r="14164"/>
            <a:stretch/>
          </p:blipFill>
          <p:spPr>
            <a:xfrm>
              <a:off x="2303748" y="3316844"/>
              <a:ext cx="4536504" cy="1107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792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Studies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Integral Probability Metrics PAC-Bayes Bounds (2022) : 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https://github.com/ron-amit/pac_bayes_reg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06274-1BE4-B056-2D40-6FE0D3B2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36" y="2660915"/>
            <a:ext cx="749872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9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Studies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Integral Probability Metrics PAC-Bayes Bounds (2022) : 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https://github.com/ron-amit/pac_bayes_reg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50EB2D-B3BE-E13B-A548-0E816AFD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72" y="2505377"/>
            <a:ext cx="8400256" cy="33671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6BEB4E-802F-8ADA-1E0A-FAA96A76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872" y="2546742"/>
            <a:ext cx="8527008" cy="347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6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Studies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PAC-Bayesian Generalization Bounds for Adversarial Generative Models (2023) :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https://github.com/diarra2339/pac-bayes-wgan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77F4F2-F32B-F26A-0EFD-E922DAF85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81" y="2739331"/>
            <a:ext cx="2909824" cy="3437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5AFC49-FB06-0613-EA37-F261732D0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1142"/>
            <a:ext cx="3696277" cy="34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Studies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PAC-Bayesian Generalization Bounds for Adversarial Generative Models (2023) :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https://github.com/diarra2339/pac-bayes-wgan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0990" indent="-380990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870F1-21A5-2400-FCEA-F2C48469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14" y="2810635"/>
            <a:ext cx="7632171" cy="35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1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Additionally..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the classification risk using the Gibbs posterior is smaller than 13.58 with probability at least 95%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is not informative at all, because we already know that the classification risk is smaller than 1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 a bound is usually </a:t>
            </a:r>
            <a:r>
              <a:rPr lang="en-US" altLang="ko-K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refered</a:t>
            </a: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as a vacuous bound, because it does not bring any information at all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try to improve the bound by increasing the dataset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you can check that even n = 1, 000, 000 still leads to a vacuous bound with this network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9F17EC-69E5-4281-16D4-A52C5E63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7" y="4627738"/>
            <a:ext cx="6309907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Additionally..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9275"/>
            <a:ext cx="10972800" cy="4673600"/>
          </a:xfrm>
        </p:spPr>
        <p:txBody>
          <a:bodyPr>
            <a:normAutofit/>
          </a:bodyPr>
          <a:lstStyle/>
          <a:p>
            <a:pPr marL="380990" indent="-380990"/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opinions on these vacuous bounds are possible</a:t>
            </a:r>
          </a:p>
          <a:p>
            <a:pPr marL="380990" indent="-380990"/>
            <a:r>
              <a:rPr lang="en-US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“theory is useless. I don’t know why I would care about generalization guarantees, neural networks work in practice.” </a:t>
            </a:r>
          </a:p>
          <a:p>
            <a:pPr marL="380990" indent="-380990"/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opinion is lazy: it’s just a good excuse not to have to think about generalization guarantees. I will assume that since you are reading this tutorial, this is not your opinion.</a:t>
            </a:r>
          </a:p>
          <a:p>
            <a:pPr marL="380990" indent="-380990"/>
            <a:r>
              <a:rPr lang="en-US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“vacuous bounds are certainly better than no bounds at all!” </a:t>
            </a:r>
          </a:p>
          <a:p>
            <a:pPr marL="380990" indent="-380990"/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opinion is cynical, it can be rephrased as “better have a theory that doesn’t work than no theory at all: at least we can claim we have a theory, and some people might even believe us”. But the theory just says nothing.</a:t>
            </a:r>
          </a:p>
          <a:p>
            <a:pPr marL="380990" indent="-380990"/>
            <a:r>
              <a:rPr lang="en-US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“let’s get back to work, and improve the bounds”. </a:t>
            </a:r>
          </a:p>
          <a:p>
            <a:pPr marL="380990" indent="-380990"/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the publication of the first PAC-Bayes bounds already mentioned, many variants were proven. One can try to test which one is the best in a given setting, try to improve the priors, try to refine the bound in many ways... In 2017, </a:t>
            </a:r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Dziugaite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Roy obtained non-vacuous (even though not really tight yet) PAC-Bayes bounds for practical neural networks (since then, tighter bounds were obtained by these authors and by others). This is a remarkable achievement, and this also made PAC-Bayes theory immediately more popular than it was ever before. </a:t>
            </a:r>
          </a:p>
        </p:txBody>
      </p:sp>
    </p:spTree>
    <p:extLst>
      <p:ext uri="{BB962C8B-B14F-4D97-AF65-F5344CB8AC3E}">
        <p14:creationId xmlns:p14="http://schemas.microsoft.com/office/powerpoint/2010/main" val="7548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D67BF-ABE5-1E35-3D04-6887ACC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D433B-F765-C356-6B62-49F43217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Kearns, Michael J., and Umesh Vazirani. </a:t>
            </a:r>
            <a:r>
              <a:rPr lang="en-US" altLang="ko-KR" sz="1800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introduction to computational learning theory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MIT press, 1994.</a:t>
            </a:r>
          </a:p>
          <a:p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Alquier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Pierre. "User-friendly introduction to PAC-Bayes bounds."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arXiv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preprint arXiv:2110.11216 (2021).</a:t>
            </a:r>
          </a:p>
          <a:p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Rivasplata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Omar, Vikram M.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Tankasali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Csaba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Szepesvari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"PAC-Bayes with backprop."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arXiv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preprint arXiv:1908.07380 (2019).</a:t>
            </a:r>
          </a:p>
          <a:p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Amit, Ron, et al. "Integral probability metrics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-bayes bounds." Advances in Neural Information Processing Systems 35 (2022): 3123-3136.</a:t>
            </a:r>
          </a:p>
          <a:p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Mbacke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Sokhna Diarra, Florence Clerc, and Pascal Germain. "PAC-Bayesian Generalization Bounds for Adversarial Generative Models."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arXiv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preprint arXiv:2302.08942 (2023).</a:t>
            </a:r>
          </a:p>
          <a:p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https://www.cs.purdue.edu/homes/egrigore/590ST15/lec2DensityEstimation.pdf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https://www.cs.utexas.edu/~klivans/f06lec2.pdf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https://www.slideshare.net/ckmarkohchang/pacbayesian-bound-for-deep-learning-197083568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ko-KR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324306-6DFD-D006-98DE-E433E4A9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E0B2-44C0-4AB5-9981-F2F5BAFDA9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2600"/>
            <a:ext cx="10972800" cy="812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2600"/>
            <a:ext cx="10972800" cy="812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two-player game where the players are nature and a learner 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nature knows the exact shape of an axis-aligned rectangle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willing to reveal tidbits of information about the rectangle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goal of the learner is to learn the rectangle as accurately as possible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B18F85-B105-87D9-87A6-4D2A97DC9206}"/>
              </a:ext>
            </a:extLst>
          </p:cNvPr>
          <p:cNvGrpSpPr/>
          <p:nvPr/>
        </p:nvGrpSpPr>
        <p:grpSpPr>
          <a:xfrm>
            <a:off x="2217615" y="3559500"/>
            <a:ext cx="7142748" cy="2933375"/>
            <a:chOff x="1663211" y="2558435"/>
            <a:chExt cx="5357061" cy="22000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14A406D-3219-6DF9-77E6-226E553384EA}"/>
                </a:ext>
              </a:extLst>
            </p:cNvPr>
            <p:cNvGrpSpPr/>
            <p:nvPr/>
          </p:nvGrpSpPr>
          <p:grpSpPr>
            <a:xfrm>
              <a:off x="1691680" y="2571750"/>
              <a:ext cx="5328592" cy="1944216"/>
              <a:chOff x="1691680" y="2571750"/>
              <a:chExt cx="5328592" cy="1944216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DAA07FB0-CA57-FE0D-750F-E0BCFC43AC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4515966"/>
                <a:ext cx="53285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D81B2C92-23D7-F819-E4DE-F9A2B2FCF3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91680" y="2571750"/>
                <a:ext cx="0" cy="194421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4C9178-8F79-FAC1-25E9-F9B04C36709B}"/>
                </a:ext>
              </a:extLst>
            </p:cNvPr>
            <p:cNvSpPr/>
            <p:nvPr/>
          </p:nvSpPr>
          <p:spPr bwMode="auto">
            <a:xfrm>
              <a:off x="2627784" y="2931790"/>
              <a:ext cx="3024333" cy="13555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80E1F8-A044-9910-25A1-E32EE117BA00}"/>
                </a:ext>
              </a:extLst>
            </p:cNvPr>
            <p:cNvSpPr/>
            <p:nvPr/>
          </p:nvSpPr>
          <p:spPr bwMode="auto">
            <a:xfrm>
              <a:off x="2169447" y="34358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2E689C1-4D49-6854-1A73-5BF9386D977D}"/>
                </a:ext>
              </a:extLst>
            </p:cNvPr>
            <p:cNvSpPr/>
            <p:nvPr/>
          </p:nvSpPr>
          <p:spPr bwMode="auto">
            <a:xfrm>
              <a:off x="2398616" y="363610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95B0F6F-AE76-B56E-F1CC-FDB81FD7BE20}"/>
                </a:ext>
              </a:extLst>
            </p:cNvPr>
            <p:cNvSpPr/>
            <p:nvPr/>
          </p:nvSpPr>
          <p:spPr bwMode="auto">
            <a:xfrm>
              <a:off x="2352897" y="315045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54A152-F9D0-86AE-C60F-C2AEEC29BC68}"/>
                </a:ext>
              </a:extLst>
            </p:cNvPr>
            <p:cNvSpPr/>
            <p:nvPr/>
          </p:nvSpPr>
          <p:spPr bwMode="auto">
            <a:xfrm>
              <a:off x="3059832" y="269693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5D9DECD-7E4E-1D0F-C0AD-C4A3BDAF5592}"/>
                </a:ext>
              </a:extLst>
            </p:cNvPr>
            <p:cNvSpPr/>
            <p:nvPr/>
          </p:nvSpPr>
          <p:spPr bwMode="auto">
            <a:xfrm>
              <a:off x="2926161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93ACAF-96D5-B1D6-D0E4-799C7EBB76D6}"/>
                </a:ext>
              </a:extLst>
            </p:cNvPr>
            <p:cNvSpPr/>
            <p:nvPr/>
          </p:nvSpPr>
          <p:spPr bwMode="auto">
            <a:xfrm>
              <a:off x="2880442" y="389763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46AC14-0AAB-34C9-3833-8961422B9EC4}"/>
                </a:ext>
              </a:extLst>
            </p:cNvPr>
            <p:cNvSpPr/>
            <p:nvPr/>
          </p:nvSpPr>
          <p:spPr bwMode="auto">
            <a:xfrm>
              <a:off x="3347864" y="407603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D23187-94CD-1680-CEF9-BA987DC3BCBD}"/>
                </a:ext>
              </a:extLst>
            </p:cNvPr>
            <p:cNvSpPr/>
            <p:nvPr/>
          </p:nvSpPr>
          <p:spPr bwMode="auto">
            <a:xfrm>
              <a:off x="3275856" y="349813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6F901A7-1224-4EE2-69E0-BFC336838D07}"/>
                </a:ext>
              </a:extLst>
            </p:cNvPr>
            <p:cNvSpPr/>
            <p:nvPr/>
          </p:nvSpPr>
          <p:spPr bwMode="auto">
            <a:xfrm>
              <a:off x="3779912" y="31203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B46AD2-BC95-9686-03D3-8B60BC7C5205}"/>
                </a:ext>
              </a:extLst>
            </p:cNvPr>
            <p:cNvSpPr/>
            <p:nvPr/>
          </p:nvSpPr>
          <p:spPr bwMode="auto">
            <a:xfrm>
              <a:off x="3491880" y="27353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8DAC93A-D4C9-0F8B-8D21-2891AFD1AB21}"/>
                </a:ext>
              </a:extLst>
            </p:cNvPr>
            <p:cNvSpPr/>
            <p:nvPr/>
          </p:nvSpPr>
          <p:spPr bwMode="auto">
            <a:xfrm>
              <a:off x="4275600" y="278633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9A4C4DE-A0E6-86FD-FF7E-8DCD2347A0E2}"/>
                </a:ext>
              </a:extLst>
            </p:cNvPr>
            <p:cNvSpPr/>
            <p:nvPr/>
          </p:nvSpPr>
          <p:spPr bwMode="auto">
            <a:xfrm>
              <a:off x="4788024" y="2571750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4100ADD-E1C5-57BD-223F-3B0A7E820B3E}"/>
                </a:ext>
              </a:extLst>
            </p:cNvPr>
            <p:cNvSpPr/>
            <p:nvPr/>
          </p:nvSpPr>
          <p:spPr bwMode="auto">
            <a:xfrm>
              <a:off x="5167520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5826E9-327D-C375-8DB2-2A4A0EB06D8F}"/>
                </a:ext>
              </a:extLst>
            </p:cNvPr>
            <p:cNvSpPr/>
            <p:nvPr/>
          </p:nvSpPr>
          <p:spPr bwMode="auto">
            <a:xfrm>
              <a:off x="4572000" y="339696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1F8664E-7142-1BD9-16AB-19D253C33001}"/>
                </a:ext>
              </a:extLst>
            </p:cNvPr>
            <p:cNvSpPr/>
            <p:nvPr/>
          </p:nvSpPr>
          <p:spPr bwMode="auto">
            <a:xfrm>
              <a:off x="4067944" y="359038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AD12E5-1295-A9BC-5B62-BACF123872A5}"/>
                </a:ext>
              </a:extLst>
            </p:cNvPr>
            <p:cNvSpPr/>
            <p:nvPr/>
          </p:nvSpPr>
          <p:spPr bwMode="auto">
            <a:xfrm>
              <a:off x="4287398" y="392049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D6512F-EBAD-EAFB-7A04-E90C32CBFAEB}"/>
                </a:ext>
              </a:extLst>
            </p:cNvPr>
            <p:cNvSpPr/>
            <p:nvPr/>
          </p:nvSpPr>
          <p:spPr bwMode="auto">
            <a:xfrm>
              <a:off x="373344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BCAAFCC-0E38-58AD-D273-E56ED74B717E}"/>
                </a:ext>
              </a:extLst>
            </p:cNvPr>
            <p:cNvSpPr/>
            <p:nvPr/>
          </p:nvSpPr>
          <p:spPr bwMode="auto">
            <a:xfrm>
              <a:off x="5149435" y="411753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EBECCCB-7A65-695F-958C-E49621579D8D}"/>
                </a:ext>
              </a:extLst>
            </p:cNvPr>
            <p:cNvSpPr/>
            <p:nvPr/>
          </p:nvSpPr>
          <p:spPr bwMode="auto">
            <a:xfrm>
              <a:off x="492403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6568EF-A565-C4FF-EC1E-15578BA425B6}"/>
                </a:ext>
              </a:extLst>
            </p:cNvPr>
            <p:cNvSpPr/>
            <p:nvPr/>
          </p:nvSpPr>
          <p:spPr bwMode="auto">
            <a:xfrm>
              <a:off x="4017646" y="4415231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E23EFD-6240-444B-53D1-57A47DE4C21D}"/>
                </a:ext>
              </a:extLst>
            </p:cNvPr>
            <p:cNvSpPr/>
            <p:nvPr/>
          </p:nvSpPr>
          <p:spPr bwMode="auto">
            <a:xfrm>
              <a:off x="3194133" y="437179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DD1D8D-64F2-1415-7ECA-293517188EAA}"/>
                </a:ext>
              </a:extLst>
            </p:cNvPr>
            <p:cNvSpPr/>
            <p:nvPr/>
          </p:nvSpPr>
          <p:spPr bwMode="auto">
            <a:xfrm>
              <a:off x="5866044" y="403031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1A6D71A-8083-99EB-97A6-028496E368E3}"/>
                </a:ext>
              </a:extLst>
            </p:cNvPr>
            <p:cNvSpPr/>
            <p:nvPr/>
          </p:nvSpPr>
          <p:spPr bwMode="auto">
            <a:xfrm>
              <a:off x="3687729" y="4326078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90070FE-FB73-1666-FE55-35ADE274743E}"/>
                </a:ext>
              </a:extLst>
            </p:cNvPr>
            <p:cNvSpPr/>
            <p:nvPr/>
          </p:nvSpPr>
          <p:spPr bwMode="auto">
            <a:xfrm>
              <a:off x="5789847" y="369269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611F647-867E-CF44-0B1B-CB7CA2027858}"/>
                </a:ext>
              </a:extLst>
            </p:cNvPr>
            <p:cNvSpPr/>
            <p:nvPr/>
          </p:nvSpPr>
          <p:spPr bwMode="auto">
            <a:xfrm>
              <a:off x="5825836" y="316385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19FBA61-BA9A-E684-4563-5AE68E3E5FE3}"/>
                </a:ext>
              </a:extLst>
            </p:cNvPr>
            <p:cNvSpPr/>
            <p:nvPr/>
          </p:nvSpPr>
          <p:spPr bwMode="auto">
            <a:xfrm>
              <a:off x="6156176" y="348156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F618CC-78B1-81AF-9862-708549B2A59B}"/>
                </a:ext>
              </a:extLst>
            </p:cNvPr>
            <p:cNvSpPr/>
            <p:nvPr/>
          </p:nvSpPr>
          <p:spPr bwMode="auto">
            <a:xfrm>
              <a:off x="6219399" y="3829709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06E268-9AB9-6379-9E17-7E4DC88F8080}"/>
                </a:ext>
              </a:extLst>
            </p:cNvPr>
            <p:cNvSpPr txBox="1"/>
            <p:nvPr/>
          </p:nvSpPr>
          <p:spPr>
            <a:xfrm>
              <a:off x="1663211" y="2558435"/>
              <a:ext cx="21183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203D3D-E1D6-47FF-FFDD-4C939DDAE022}"/>
                </a:ext>
              </a:extLst>
            </p:cNvPr>
            <p:cNvSpPr txBox="1"/>
            <p:nvPr/>
          </p:nvSpPr>
          <p:spPr>
            <a:xfrm>
              <a:off x="6795145" y="4504551"/>
              <a:ext cx="21544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13B62E-93FA-30FB-ECDB-AE0D085F95CC}"/>
                    </a:ext>
                  </a:extLst>
                </p:cNvPr>
                <p:cNvSpPr txBox="1"/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13B62E-93FA-30FB-ECDB-AE0D085F9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5E26F1-A3AC-0436-40A7-B3938F41EABA}"/>
                    </a:ext>
                  </a:extLst>
                </p:cNvPr>
                <p:cNvSpPr txBox="1"/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5E26F1-A3AC-0436-40A7-B3938F41E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714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 axis aligned rectangle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Random point p is chosen by probability distribution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Access to labelled examples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available to learner</a:t>
                </a: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What we want is an algorithm that outputs a hypothesis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’ is close to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according to the distribution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 other words,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we want the probability of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 be low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9DD8A577-0197-0DFF-C4B5-61BC99FAB748}"/>
              </a:ext>
            </a:extLst>
          </p:cNvPr>
          <p:cNvGrpSpPr/>
          <p:nvPr/>
        </p:nvGrpSpPr>
        <p:grpSpPr>
          <a:xfrm>
            <a:off x="3916781" y="4532263"/>
            <a:ext cx="4440465" cy="1957519"/>
            <a:chOff x="2937585" y="3399197"/>
            <a:chExt cx="3330349" cy="146813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27A8FDB-9F9B-28DA-1542-2BE14360BF2F}"/>
                </a:ext>
              </a:extLst>
            </p:cNvPr>
            <p:cNvGrpSpPr/>
            <p:nvPr/>
          </p:nvGrpSpPr>
          <p:grpSpPr>
            <a:xfrm>
              <a:off x="2954865" y="3440279"/>
              <a:ext cx="3234270" cy="1180071"/>
              <a:chOff x="1691680" y="2571750"/>
              <a:chExt cx="5328592" cy="1944216"/>
            </a:xfrm>
          </p:grpSpPr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6B9A4DC3-B061-80B9-CF85-26B196A75C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4515966"/>
                <a:ext cx="53285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6CB1BAE0-02DA-6FBD-D1FE-73682C016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91680" y="2571750"/>
                <a:ext cx="0" cy="194421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23ECE8-1F77-EBCA-BACD-32FB0FFE6914}"/>
                </a:ext>
              </a:extLst>
            </p:cNvPr>
            <p:cNvSpPr/>
            <p:nvPr/>
          </p:nvSpPr>
          <p:spPr bwMode="auto">
            <a:xfrm>
              <a:off x="3523047" y="3658810"/>
              <a:ext cx="1835665" cy="8227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330DF87-9E47-CCB5-8DEE-EF83B189ED82}"/>
                </a:ext>
              </a:extLst>
            </p:cNvPr>
            <p:cNvSpPr/>
            <p:nvPr/>
          </p:nvSpPr>
          <p:spPr bwMode="auto">
            <a:xfrm>
              <a:off x="3244853" y="3964755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B43C21F-FB50-1991-001F-21F84ECB72C7}"/>
                </a:ext>
              </a:extLst>
            </p:cNvPr>
            <p:cNvSpPr/>
            <p:nvPr/>
          </p:nvSpPr>
          <p:spPr bwMode="auto">
            <a:xfrm>
              <a:off x="3383950" y="4086304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04F6B0-A896-761D-5C4F-6E223D6CBCD7}"/>
                </a:ext>
              </a:extLst>
            </p:cNvPr>
            <p:cNvSpPr/>
            <p:nvPr/>
          </p:nvSpPr>
          <p:spPr bwMode="auto">
            <a:xfrm>
              <a:off x="3356200" y="3791532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4B6624-1F12-0F4B-52B8-ED20D2FBA03A}"/>
                </a:ext>
              </a:extLst>
            </p:cNvPr>
            <p:cNvSpPr/>
            <p:nvPr/>
          </p:nvSpPr>
          <p:spPr bwMode="auto">
            <a:xfrm>
              <a:off x="3785285" y="3516262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AC2D5B7-33AF-9C08-6229-8A38B49D519B}"/>
                </a:ext>
              </a:extLst>
            </p:cNvPr>
            <p:cNvSpPr/>
            <p:nvPr/>
          </p:nvSpPr>
          <p:spPr bwMode="auto">
            <a:xfrm>
              <a:off x="3704152" y="3806867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5DB6C7E-B634-6207-9A08-672615EA0372}"/>
                </a:ext>
              </a:extLst>
            </p:cNvPr>
            <p:cNvSpPr/>
            <p:nvPr/>
          </p:nvSpPr>
          <p:spPr bwMode="auto">
            <a:xfrm>
              <a:off x="3676402" y="4245042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195B25-8689-6C94-652F-DBDF011A8D80}"/>
                </a:ext>
              </a:extLst>
            </p:cNvPr>
            <p:cNvSpPr/>
            <p:nvPr/>
          </p:nvSpPr>
          <p:spPr bwMode="auto">
            <a:xfrm>
              <a:off x="3960111" y="4353327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1860E01-5C25-F083-E344-339D62CD039E}"/>
                </a:ext>
              </a:extLst>
            </p:cNvPr>
            <p:cNvSpPr/>
            <p:nvPr/>
          </p:nvSpPr>
          <p:spPr bwMode="auto">
            <a:xfrm>
              <a:off x="3916404" y="4002564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CC0081-82B4-6CF5-1FAA-05CFB0288AC0}"/>
                </a:ext>
              </a:extLst>
            </p:cNvPr>
            <p:cNvSpPr/>
            <p:nvPr/>
          </p:nvSpPr>
          <p:spPr bwMode="auto">
            <a:xfrm>
              <a:off x="4222349" y="3773244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69A4CDF-2365-D840-17F7-4EFF011DC8B7}"/>
                </a:ext>
              </a:extLst>
            </p:cNvPr>
            <p:cNvSpPr/>
            <p:nvPr/>
          </p:nvSpPr>
          <p:spPr bwMode="auto">
            <a:xfrm>
              <a:off x="4047523" y="3539576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6FF3917-BC2F-CA17-01F8-78BA0BACD3D6}"/>
                </a:ext>
              </a:extLst>
            </p:cNvPr>
            <p:cNvSpPr/>
            <p:nvPr/>
          </p:nvSpPr>
          <p:spPr bwMode="auto">
            <a:xfrm>
              <a:off x="4523214" y="3570523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9086DC-1C04-4D41-C91D-1F52A13E544E}"/>
                </a:ext>
              </a:extLst>
            </p:cNvPr>
            <p:cNvSpPr/>
            <p:nvPr/>
          </p:nvSpPr>
          <p:spPr bwMode="auto">
            <a:xfrm>
              <a:off x="4834238" y="3440279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8C044E5-4B72-CCD7-DEA3-E5A80B719589}"/>
                </a:ext>
              </a:extLst>
            </p:cNvPr>
            <p:cNvSpPr/>
            <p:nvPr/>
          </p:nvSpPr>
          <p:spPr bwMode="auto">
            <a:xfrm>
              <a:off x="5064578" y="3806867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036789-1856-AD76-7DB6-923CBBDB586F}"/>
                </a:ext>
              </a:extLst>
            </p:cNvPr>
            <p:cNvSpPr/>
            <p:nvPr/>
          </p:nvSpPr>
          <p:spPr bwMode="auto">
            <a:xfrm>
              <a:off x="4703119" y="3941158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3B1B54F-6928-BB3D-DC08-A5A6E9026107}"/>
                </a:ext>
              </a:extLst>
            </p:cNvPr>
            <p:cNvSpPr/>
            <p:nvPr/>
          </p:nvSpPr>
          <p:spPr bwMode="auto">
            <a:xfrm>
              <a:off x="4397174" y="4058555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9A32181-EDAF-D566-458A-F51D8AD0621A}"/>
                </a:ext>
              </a:extLst>
            </p:cNvPr>
            <p:cNvSpPr/>
            <p:nvPr/>
          </p:nvSpPr>
          <p:spPr bwMode="auto">
            <a:xfrm>
              <a:off x="4530375" y="4258917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7811E14-58B1-A045-F825-FD738F18CFAD}"/>
                </a:ext>
              </a:extLst>
            </p:cNvPr>
            <p:cNvSpPr/>
            <p:nvPr/>
          </p:nvSpPr>
          <p:spPr bwMode="auto">
            <a:xfrm>
              <a:off x="4194147" y="4230210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490AE7-31CF-6D13-B775-A0E5AC7EF4A3}"/>
                </a:ext>
              </a:extLst>
            </p:cNvPr>
            <p:cNvSpPr/>
            <p:nvPr/>
          </p:nvSpPr>
          <p:spPr bwMode="auto">
            <a:xfrm>
              <a:off x="5053601" y="4378517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3D0C3FA-F6AB-4BF2-1149-ED67BD2241A1}"/>
                </a:ext>
              </a:extLst>
            </p:cNvPr>
            <p:cNvSpPr/>
            <p:nvPr/>
          </p:nvSpPr>
          <p:spPr bwMode="auto">
            <a:xfrm>
              <a:off x="4916793" y="4230210"/>
              <a:ext cx="27750" cy="277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64C70C3-BBD2-E612-2C32-F65C6C4017CA}"/>
                </a:ext>
              </a:extLst>
            </p:cNvPr>
            <p:cNvSpPr/>
            <p:nvPr/>
          </p:nvSpPr>
          <p:spPr bwMode="auto">
            <a:xfrm>
              <a:off x="4366645" y="4559207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8E4574-2446-D2E4-56E2-B23EE5AF0AAB}"/>
                </a:ext>
              </a:extLst>
            </p:cNvPr>
            <p:cNvSpPr/>
            <p:nvPr/>
          </p:nvSpPr>
          <p:spPr bwMode="auto">
            <a:xfrm>
              <a:off x="3866801" y="4532844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A6F0CD0-5D6A-7238-B665-ABCE382FA9FA}"/>
                </a:ext>
              </a:extLst>
            </p:cNvPr>
            <p:cNvSpPr/>
            <p:nvPr/>
          </p:nvSpPr>
          <p:spPr bwMode="auto">
            <a:xfrm>
              <a:off x="5488558" y="4325577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38D9514-74EA-8909-025F-0124EA2902CC}"/>
                </a:ext>
              </a:extLst>
            </p:cNvPr>
            <p:cNvSpPr/>
            <p:nvPr/>
          </p:nvSpPr>
          <p:spPr bwMode="auto">
            <a:xfrm>
              <a:off x="4166397" y="4505094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6F6BE9B-334C-29EC-CB8C-3FA0011D83B5}"/>
                </a:ext>
              </a:extLst>
            </p:cNvPr>
            <p:cNvSpPr/>
            <p:nvPr/>
          </p:nvSpPr>
          <p:spPr bwMode="auto">
            <a:xfrm>
              <a:off x="5442309" y="4120652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AD0B095-6922-FF2D-358C-461360205720}"/>
                </a:ext>
              </a:extLst>
            </p:cNvPr>
            <p:cNvSpPr/>
            <p:nvPr/>
          </p:nvSpPr>
          <p:spPr bwMode="auto">
            <a:xfrm>
              <a:off x="5464153" y="3799667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6B62D44-DF21-6747-6029-02A3F7D3FE37}"/>
                </a:ext>
              </a:extLst>
            </p:cNvPr>
            <p:cNvSpPr/>
            <p:nvPr/>
          </p:nvSpPr>
          <p:spPr bwMode="auto">
            <a:xfrm>
              <a:off x="5664658" y="3992505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9F7A018-BB7F-6B84-EC83-15871CE8EF8A}"/>
                </a:ext>
              </a:extLst>
            </p:cNvPr>
            <p:cNvSpPr/>
            <p:nvPr/>
          </p:nvSpPr>
          <p:spPr bwMode="auto">
            <a:xfrm>
              <a:off x="5703032" y="4203816"/>
              <a:ext cx="27750" cy="2775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2C5A0-8A2D-CDC5-A260-DEE80A302A91}"/>
                </a:ext>
              </a:extLst>
            </p:cNvPr>
            <p:cNvSpPr txBox="1"/>
            <p:nvPr/>
          </p:nvSpPr>
          <p:spPr>
            <a:xfrm>
              <a:off x="2937585" y="3432197"/>
              <a:ext cx="21183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AF85486-3826-E5E7-173B-757864A83603}"/>
                </a:ext>
              </a:extLst>
            </p:cNvPr>
            <p:cNvSpPr txBox="1"/>
            <p:nvPr/>
          </p:nvSpPr>
          <p:spPr>
            <a:xfrm>
              <a:off x="6052490" y="4613421"/>
              <a:ext cx="21544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1A29E25-6FAF-90C2-D25F-0EFD779593B9}"/>
                    </a:ext>
                  </a:extLst>
                </p:cNvPr>
                <p:cNvSpPr txBox="1"/>
                <p:nvPr/>
              </p:nvSpPr>
              <p:spPr>
                <a:xfrm>
                  <a:off x="5687790" y="3399197"/>
                  <a:ext cx="246355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1A29E25-6FAF-90C2-D25F-0EFD77959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7790" y="3399197"/>
                  <a:ext cx="246355" cy="253915"/>
                </a:xfrm>
                <a:prstGeom prst="rect">
                  <a:avLst/>
                </a:prstGeom>
                <a:blipFill>
                  <a:blip r:embed="rId3"/>
                  <a:stretch>
                    <a:fillRect r="-148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DC776CD-F028-2C95-4F6B-E47C187BE462}"/>
                    </a:ext>
                  </a:extLst>
                </p:cNvPr>
                <p:cNvSpPr txBox="1"/>
                <p:nvPr/>
              </p:nvSpPr>
              <p:spPr>
                <a:xfrm>
                  <a:off x="5353419" y="3502975"/>
                  <a:ext cx="294889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DC776CD-F028-2C95-4F6B-E47C187BE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19" y="3502975"/>
                  <a:ext cx="294889" cy="2539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131FD1D-9D3B-5C5B-2A25-306C45E2DCD9}"/>
                </a:ext>
              </a:extLst>
            </p:cNvPr>
            <p:cNvSpPr/>
            <p:nvPr/>
          </p:nvSpPr>
          <p:spPr bwMode="auto">
            <a:xfrm>
              <a:off x="3467548" y="3622827"/>
              <a:ext cx="1541551" cy="97419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C7916DB-7A14-7DAA-304C-897C3B1410B1}"/>
                    </a:ext>
                  </a:extLst>
                </p:cNvPr>
                <p:cNvSpPr txBox="1"/>
                <p:nvPr/>
              </p:nvSpPr>
              <p:spPr>
                <a:xfrm>
                  <a:off x="4944543" y="4591403"/>
                  <a:ext cx="282866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a14:m>
                  <a:r>
                    <a:rPr lang="en-US" altLang="ko-KR" sz="1600" dirty="0"/>
                    <a:t>'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C7916DB-7A14-7DAA-304C-897C3B141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543" y="4591403"/>
                  <a:ext cx="282866" cy="253915"/>
                </a:xfrm>
                <a:prstGeom prst="rect">
                  <a:avLst/>
                </a:prstGeom>
                <a:blipFill>
                  <a:blip r:embed="rId5"/>
                  <a:stretch>
                    <a:fillRect t="-5357" r="-967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713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 1 is a simple algorithm that solves the problem.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C2D59-DF88-4549-5019-413E3E6A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07" y="2332312"/>
            <a:ext cx="7338921" cy="109734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5D03D1-3812-2937-1470-CC6245C566F7}"/>
              </a:ext>
            </a:extLst>
          </p:cNvPr>
          <p:cNvGrpSpPr/>
          <p:nvPr/>
        </p:nvGrpSpPr>
        <p:grpSpPr>
          <a:xfrm>
            <a:off x="2217615" y="3784873"/>
            <a:ext cx="7142748" cy="2933375"/>
            <a:chOff x="1663211" y="2558435"/>
            <a:chExt cx="5357061" cy="22000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14A406D-3219-6DF9-77E6-226E553384EA}"/>
                </a:ext>
              </a:extLst>
            </p:cNvPr>
            <p:cNvGrpSpPr/>
            <p:nvPr/>
          </p:nvGrpSpPr>
          <p:grpSpPr>
            <a:xfrm>
              <a:off x="1691680" y="2571750"/>
              <a:ext cx="5328592" cy="1944216"/>
              <a:chOff x="1691680" y="2571750"/>
              <a:chExt cx="5328592" cy="1944216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DAA07FB0-CA57-FE0D-750F-E0BCFC43AC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4515966"/>
                <a:ext cx="53285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D81B2C92-23D7-F819-E4DE-F9A2B2FCF3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91680" y="2571750"/>
                <a:ext cx="0" cy="194421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4C9178-8F79-FAC1-25E9-F9B04C36709B}"/>
                </a:ext>
              </a:extLst>
            </p:cNvPr>
            <p:cNvSpPr/>
            <p:nvPr/>
          </p:nvSpPr>
          <p:spPr bwMode="auto">
            <a:xfrm>
              <a:off x="2627784" y="2931790"/>
              <a:ext cx="3024333" cy="13555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80E1F8-A044-9910-25A1-E32EE117BA00}"/>
                </a:ext>
              </a:extLst>
            </p:cNvPr>
            <p:cNvSpPr/>
            <p:nvPr/>
          </p:nvSpPr>
          <p:spPr bwMode="auto">
            <a:xfrm>
              <a:off x="2169447" y="34358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2E689C1-4D49-6854-1A73-5BF9386D977D}"/>
                </a:ext>
              </a:extLst>
            </p:cNvPr>
            <p:cNvSpPr/>
            <p:nvPr/>
          </p:nvSpPr>
          <p:spPr bwMode="auto">
            <a:xfrm>
              <a:off x="2398616" y="363610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95B0F6F-AE76-B56E-F1CC-FDB81FD7BE20}"/>
                </a:ext>
              </a:extLst>
            </p:cNvPr>
            <p:cNvSpPr/>
            <p:nvPr/>
          </p:nvSpPr>
          <p:spPr bwMode="auto">
            <a:xfrm>
              <a:off x="2352897" y="315045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54A152-F9D0-86AE-C60F-C2AEEC29BC68}"/>
                </a:ext>
              </a:extLst>
            </p:cNvPr>
            <p:cNvSpPr/>
            <p:nvPr/>
          </p:nvSpPr>
          <p:spPr bwMode="auto">
            <a:xfrm>
              <a:off x="3059832" y="269693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5D9DECD-7E4E-1D0F-C0AD-C4A3BDAF5592}"/>
                </a:ext>
              </a:extLst>
            </p:cNvPr>
            <p:cNvSpPr/>
            <p:nvPr/>
          </p:nvSpPr>
          <p:spPr bwMode="auto">
            <a:xfrm>
              <a:off x="2926161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93ACAF-96D5-B1D6-D0E4-799C7EBB76D6}"/>
                </a:ext>
              </a:extLst>
            </p:cNvPr>
            <p:cNvSpPr/>
            <p:nvPr/>
          </p:nvSpPr>
          <p:spPr bwMode="auto">
            <a:xfrm>
              <a:off x="2880442" y="389763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46AC14-0AAB-34C9-3833-8961422B9EC4}"/>
                </a:ext>
              </a:extLst>
            </p:cNvPr>
            <p:cNvSpPr/>
            <p:nvPr/>
          </p:nvSpPr>
          <p:spPr bwMode="auto">
            <a:xfrm>
              <a:off x="3347864" y="407603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D23187-94CD-1680-CEF9-BA987DC3BCBD}"/>
                </a:ext>
              </a:extLst>
            </p:cNvPr>
            <p:cNvSpPr/>
            <p:nvPr/>
          </p:nvSpPr>
          <p:spPr bwMode="auto">
            <a:xfrm>
              <a:off x="3275856" y="349813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6F901A7-1224-4EE2-69E0-BFC336838D07}"/>
                </a:ext>
              </a:extLst>
            </p:cNvPr>
            <p:cNvSpPr/>
            <p:nvPr/>
          </p:nvSpPr>
          <p:spPr bwMode="auto">
            <a:xfrm>
              <a:off x="3779912" y="31203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B46AD2-BC95-9686-03D3-8B60BC7C5205}"/>
                </a:ext>
              </a:extLst>
            </p:cNvPr>
            <p:cNvSpPr/>
            <p:nvPr/>
          </p:nvSpPr>
          <p:spPr bwMode="auto">
            <a:xfrm>
              <a:off x="3491880" y="27353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8DAC93A-D4C9-0F8B-8D21-2891AFD1AB21}"/>
                </a:ext>
              </a:extLst>
            </p:cNvPr>
            <p:cNvSpPr/>
            <p:nvPr/>
          </p:nvSpPr>
          <p:spPr bwMode="auto">
            <a:xfrm>
              <a:off x="4275600" y="278633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9A4C4DE-A0E6-86FD-FF7E-8DCD2347A0E2}"/>
                </a:ext>
              </a:extLst>
            </p:cNvPr>
            <p:cNvSpPr/>
            <p:nvPr/>
          </p:nvSpPr>
          <p:spPr bwMode="auto">
            <a:xfrm>
              <a:off x="4788024" y="2571750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4100ADD-E1C5-57BD-223F-3B0A7E820B3E}"/>
                </a:ext>
              </a:extLst>
            </p:cNvPr>
            <p:cNvSpPr/>
            <p:nvPr/>
          </p:nvSpPr>
          <p:spPr bwMode="auto">
            <a:xfrm>
              <a:off x="5167520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5826E9-327D-C375-8DB2-2A4A0EB06D8F}"/>
                </a:ext>
              </a:extLst>
            </p:cNvPr>
            <p:cNvSpPr/>
            <p:nvPr/>
          </p:nvSpPr>
          <p:spPr bwMode="auto">
            <a:xfrm>
              <a:off x="4572000" y="339696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1F8664E-7142-1BD9-16AB-19D253C33001}"/>
                </a:ext>
              </a:extLst>
            </p:cNvPr>
            <p:cNvSpPr/>
            <p:nvPr/>
          </p:nvSpPr>
          <p:spPr bwMode="auto">
            <a:xfrm>
              <a:off x="4067944" y="359038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AD12E5-1295-A9BC-5B62-BACF123872A5}"/>
                </a:ext>
              </a:extLst>
            </p:cNvPr>
            <p:cNvSpPr/>
            <p:nvPr/>
          </p:nvSpPr>
          <p:spPr bwMode="auto">
            <a:xfrm>
              <a:off x="4287398" y="392049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D6512F-EBAD-EAFB-7A04-E90C32CBFAEB}"/>
                </a:ext>
              </a:extLst>
            </p:cNvPr>
            <p:cNvSpPr/>
            <p:nvPr/>
          </p:nvSpPr>
          <p:spPr bwMode="auto">
            <a:xfrm>
              <a:off x="373344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BCAAFCC-0E38-58AD-D273-E56ED74B717E}"/>
                </a:ext>
              </a:extLst>
            </p:cNvPr>
            <p:cNvSpPr/>
            <p:nvPr/>
          </p:nvSpPr>
          <p:spPr bwMode="auto">
            <a:xfrm>
              <a:off x="5149435" y="411753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EBECCCB-7A65-695F-958C-E49621579D8D}"/>
                </a:ext>
              </a:extLst>
            </p:cNvPr>
            <p:cNvSpPr/>
            <p:nvPr/>
          </p:nvSpPr>
          <p:spPr bwMode="auto">
            <a:xfrm>
              <a:off x="492403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6568EF-A565-C4FF-EC1E-15578BA425B6}"/>
                </a:ext>
              </a:extLst>
            </p:cNvPr>
            <p:cNvSpPr/>
            <p:nvPr/>
          </p:nvSpPr>
          <p:spPr bwMode="auto">
            <a:xfrm>
              <a:off x="4017646" y="4415231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E23EFD-6240-444B-53D1-57A47DE4C21D}"/>
                </a:ext>
              </a:extLst>
            </p:cNvPr>
            <p:cNvSpPr/>
            <p:nvPr/>
          </p:nvSpPr>
          <p:spPr bwMode="auto">
            <a:xfrm>
              <a:off x="3194133" y="437179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DD1D8D-64F2-1415-7ECA-293517188EAA}"/>
                </a:ext>
              </a:extLst>
            </p:cNvPr>
            <p:cNvSpPr/>
            <p:nvPr/>
          </p:nvSpPr>
          <p:spPr bwMode="auto">
            <a:xfrm>
              <a:off x="5866044" y="403031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1A6D71A-8083-99EB-97A6-028496E368E3}"/>
                </a:ext>
              </a:extLst>
            </p:cNvPr>
            <p:cNvSpPr/>
            <p:nvPr/>
          </p:nvSpPr>
          <p:spPr bwMode="auto">
            <a:xfrm>
              <a:off x="3687729" y="4326078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90070FE-FB73-1666-FE55-35ADE274743E}"/>
                </a:ext>
              </a:extLst>
            </p:cNvPr>
            <p:cNvSpPr/>
            <p:nvPr/>
          </p:nvSpPr>
          <p:spPr bwMode="auto">
            <a:xfrm>
              <a:off x="5789847" y="369269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611F647-867E-CF44-0B1B-CB7CA2027858}"/>
                </a:ext>
              </a:extLst>
            </p:cNvPr>
            <p:cNvSpPr/>
            <p:nvPr/>
          </p:nvSpPr>
          <p:spPr bwMode="auto">
            <a:xfrm>
              <a:off x="5825836" y="316385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19FBA61-BA9A-E684-4563-5AE68E3E5FE3}"/>
                </a:ext>
              </a:extLst>
            </p:cNvPr>
            <p:cNvSpPr/>
            <p:nvPr/>
          </p:nvSpPr>
          <p:spPr bwMode="auto">
            <a:xfrm>
              <a:off x="6156176" y="348156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F618CC-78B1-81AF-9862-708549B2A59B}"/>
                </a:ext>
              </a:extLst>
            </p:cNvPr>
            <p:cNvSpPr/>
            <p:nvPr/>
          </p:nvSpPr>
          <p:spPr bwMode="auto">
            <a:xfrm>
              <a:off x="6219399" y="3829709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06E268-9AB9-6379-9E17-7E4DC88F8080}"/>
                </a:ext>
              </a:extLst>
            </p:cNvPr>
            <p:cNvSpPr txBox="1"/>
            <p:nvPr/>
          </p:nvSpPr>
          <p:spPr>
            <a:xfrm>
              <a:off x="1663211" y="2558435"/>
              <a:ext cx="21183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203D3D-E1D6-47FF-FFDD-4C939DDAE022}"/>
                </a:ext>
              </a:extLst>
            </p:cNvPr>
            <p:cNvSpPr txBox="1"/>
            <p:nvPr/>
          </p:nvSpPr>
          <p:spPr>
            <a:xfrm>
              <a:off x="6795145" y="4504551"/>
              <a:ext cx="21544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13B62E-93FA-30FB-ECDB-AE0D085F95CC}"/>
                    </a:ext>
                  </a:extLst>
                </p:cNvPr>
                <p:cNvSpPr txBox="1"/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13B62E-93FA-30FB-ECDB-AE0D085F9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5E26F1-A3AC-0436-40A7-B3938F41EABA}"/>
                    </a:ext>
                  </a:extLst>
                </p:cNvPr>
                <p:cNvSpPr txBox="1"/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5E26F1-A3AC-0436-40A7-B3938F41E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5BD038-EBCB-DF2A-D172-4871CE8866FB}"/>
                </a:ext>
              </a:extLst>
            </p:cNvPr>
            <p:cNvSpPr/>
            <p:nvPr/>
          </p:nvSpPr>
          <p:spPr bwMode="auto">
            <a:xfrm>
              <a:off x="2876382" y="3114869"/>
              <a:ext cx="2336857" cy="10483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0AEEFE-0DDF-904E-A116-B061B279C56E}"/>
                    </a:ext>
                  </a:extLst>
                </p:cNvPr>
                <p:cNvSpPr txBox="1"/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a14:m>
                  <a:r>
                    <a:rPr lang="en-US" altLang="ko-KR" sz="1600" dirty="0"/>
                    <a:t>'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0AEEFE-0DDF-904E-A116-B061B279C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blipFill>
                  <a:blip r:embed="rId5"/>
                  <a:stretch>
                    <a:fillRect t="-5455" r="-9677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158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0664-2F71-0B06-FE7A-95B87516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surface, Algorithm 1 appears to be a reasonably good attempt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it does not give any indication whatsoever as to what value of m would allow us to get an accurate rectangle</a:t>
            </a:r>
          </a:p>
          <a:p>
            <a:pPr marL="380990" indent="-380990"/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this end, we introduce a widely embraced notion for studying the efficacy of a learning algorithm, namely Probably-Approximately-Correct (PAC)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F4C04CC-BCD8-EC54-7591-8AD0A1A13414}"/>
                  </a:ext>
                </a:extLst>
              </p:cNvPr>
              <p:cNvSpPr txBox="1"/>
              <p:nvPr/>
            </p:nvSpPr>
            <p:spPr>
              <a:xfrm>
                <a:off x="8766865" y="4520144"/>
                <a:ext cx="2953327" cy="748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133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How good is </a:t>
                </a:r>
                <a14:m>
                  <m:oMath xmlns:m="http://schemas.openxmlformats.org/officeDocument/2006/math">
                    <m:r>
                      <a:rPr lang="en-US" altLang="ko-KR" sz="21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sz="2133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’</a:t>
                </a:r>
              </a:p>
              <a:p>
                <a:pPr algn="ctr"/>
                <a:r>
                  <a:rPr lang="en-US" altLang="ko-KR" sz="2133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if m &gt;&gt; N?</a:t>
                </a:r>
                <a:endParaRPr lang="ko-KR" altLang="en-US" sz="2133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F4C04CC-BCD8-EC54-7591-8AD0A1A1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5" y="4520144"/>
                <a:ext cx="2953327" cy="748795"/>
              </a:xfrm>
              <a:prstGeom prst="rect">
                <a:avLst/>
              </a:prstGeom>
              <a:blipFill>
                <a:blip r:embed="rId2"/>
                <a:stretch>
                  <a:fillRect t="-4878"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DED9-2383-682B-C131-C0DBD9937A71}"/>
              </a:ext>
            </a:extLst>
          </p:cNvPr>
          <p:cNvGrpSpPr/>
          <p:nvPr/>
        </p:nvGrpSpPr>
        <p:grpSpPr>
          <a:xfrm>
            <a:off x="2217615" y="3784873"/>
            <a:ext cx="7142748" cy="2933375"/>
            <a:chOff x="1663211" y="2558435"/>
            <a:chExt cx="5357061" cy="220003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3113F37-E1FD-1C7D-2D11-73E076F94C0C}"/>
                </a:ext>
              </a:extLst>
            </p:cNvPr>
            <p:cNvGrpSpPr/>
            <p:nvPr/>
          </p:nvGrpSpPr>
          <p:grpSpPr>
            <a:xfrm>
              <a:off x="1691680" y="2571750"/>
              <a:ext cx="5328592" cy="1944216"/>
              <a:chOff x="1691680" y="2571750"/>
              <a:chExt cx="5328592" cy="1944216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9074ED68-B1F4-7F18-C8FD-964A2BB0FF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4515966"/>
                <a:ext cx="53285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8271D205-F589-750A-968F-5FD4651167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91680" y="2571750"/>
                <a:ext cx="0" cy="194421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06B5404-3ABA-52EA-6412-9796E855F3A9}"/>
                </a:ext>
              </a:extLst>
            </p:cNvPr>
            <p:cNvSpPr/>
            <p:nvPr/>
          </p:nvSpPr>
          <p:spPr bwMode="auto">
            <a:xfrm>
              <a:off x="2627784" y="2931790"/>
              <a:ext cx="3024333" cy="13555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FB3CED3-A9E1-0D3A-5990-7DFED959D392}"/>
                </a:ext>
              </a:extLst>
            </p:cNvPr>
            <p:cNvSpPr/>
            <p:nvPr/>
          </p:nvSpPr>
          <p:spPr bwMode="auto">
            <a:xfrm>
              <a:off x="2169447" y="34358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37679EE-F0DC-90F9-A51F-38C835F26CD6}"/>
                </a:ext>
              </a:extLst>
            </p:cNvPr>
            <p:cNvSpPr/>
            <p:nvPr/>
          </p:nvSpPr>
          <p:spPr bwMode="auto">
            <a:xfrm>
              <a:off x="2398616" y="363610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62117C0-066B-839B-EEF9-51AA93ECB1D3}"/>
                </a:ext>
              </a:extLst>
            </p:cNvPr>
            <p:cNvSpPr/>
            <p:nvPr/>
          </p:nvSpPr>
          <p:spPr bwMode="auto">
            <a:xfrm>
              <a:off x="2352897" y="315045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C9A3AF1-834E-DC14-0E22-572D56907552}"/>
                </a:ext>
              </a:extLst>
            </p:cNvPr>
            <p:cNvSpPr/>
            <p:nvPr/>
          </p:nvSpPr>
          <p:spPr bwMode="auto">
            <a:xfrm>
              <a:off x="3059832" y="269693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C33D2F-2277-19CD-48EF-FD79C987C115}"/>
                </a:ext>
              </a:extLst>
            </p:cNvPr>
            <p:cNvSpPr/>
            <p:nvPr/>
          </p:nvSpPr>
          <p:spPr bwMode="auto">
            <a:xfrm>
              <a:off x="2926161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41ADBE9-07C3-9C1D-CFE5-F091FC749C91}"/>
                </a:ext>
              </a:extLst>
            </p:cNvPr>
            <p:cNvSpPr/>
            <p:nvPr/>
          </p:nvSpPr>
          <p:spPr bwMode="auto">
            <a:xfrm>
              <a:off x="2880442" y="389763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539A4A1-426A-EBFF-BCAD-900F47D95977}"/>
                </a:ext>
              </a:extLst>
            </p:cNvPr>
            <p:cNvSpPr/>
            <p:nvPr/>
          </p:nvSpPr>
          <p:spPr bwMode="auto">
            <a:xfrm>
              <a:off x="3347864" y="407603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6710AE1-AA97-887F-370F-268C70D91AFB}"/>
                </a:ext>
              </a:extLst>
            </p:cNvPr>
            <p:cNvSpPr/>
            <p:nvPr/>
          </p:nvSpPr>
          <p:spPr bwMode="auto">
            <a:xfrm>
              <a:off x="3275856" y="349813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3390305-9897-352A-61A9-144920C63B89}"/>
                </a:ext>
              </a:extLst>
            </p:cNvPr>
            <p:cNvSpPr/>
            <p:nvPr/>
          </p:nvSpPr>
          <p:spPr bwMode="auto">
            <a:xfrm>
              <a:off x="3779912" y="31203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E9DA7E2-EF62-8C13-E0AC-9E4DF871B99A}"/>
                </a:ext>
              </a:extLst>
            </p:cNvPr>
            <p:cNvSpPr/>
            <p:nvPr/>
          </p:nvSpPr>
          <p:spPr bwMode="auto">
            <a:xfrm>
              <a:off x="3491880" y="27353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FBA0FC3-D1B3-CB80-4D88-7D19C12D0678}"/>
                </a:ext>
              </a:extLst>
            </p:cNvPr>
            <p:cNvSpPr/>
            <p:nvPr/>
          </p:nvSpPr>
          <p:spPr bwMode="auto">
            <a:xfrm>
              <a:off x="4275600" y="278633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DD5A784-8EA2-46C9-348A-CD25AC23A645}"/>
                </a:ext>
              </a:extLst>
            </p:cNvPr>
            <p:cNvSpPr/>
            <p:nvPr/>
          </p:nvSpPr>
          <p:spPr bwMode="auto">
            <a:xfrm>
              <a:off x="4788024" y="2571750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EB4E9A0-A81C-538F-0CC9-9B5A11E010BA}"/>
                </a:ext>
              </a:extLst>
            </p:cNvPr>
            <p:cNvSpPr/>
            <p:nvPr/>
          </p:nvSpPr>
          <p:spPr bwMode="auto">
            <a:xfrm>
              <a:off x="5167520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C7F9B31-2D13-1B33-AAD0-F35003405779}"/>
                </a:ext>
              </a:extLst>
            </p:cNvPr>
            <p:cNvSpPr/>
            <p:nvPr/>
          </p:nvSpPr>
          <p:spPr bwMode="auto">
            <a:xfrm>
              <a:off x="4572000" y="339696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311118A-662B-7D85-1A8D-D240A8836D9C}"/>
                </a:ext>
              </a:extLst>
            </p:cNvPr>
            <p:cNvSpPr/>
            <p:nvPr/>
          </p:nvSpPr>
          <p:spPr bwMode="auto">
            <a:xfrm>
              <a:off x="4067944" y="359038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273CD94-431D-99D5-3B9A-BD87CE15FA91}"/>
                </a:ext>
              </a:extLst>
            </p:cNvPr>
            <p:cNvSpPr/>
            <p:nvPr/>
          </p:nvSpPr>
          <p:spPr bwMode="auto">
            <a:xfrm>
              <a:off x="4287398" y="392049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D29F27E-753E-E214-296B-7203992245CC}"/>
                </a:ext>
              </a:extLst>
            </p:cNvPr>
            <p:cNvSpPr/>
            <p:nvPr/>
          </p:nvSpPr>
          <p:spPr bwMode="auto">
            <a:xfrm>
              <a:off x="373344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174C68E-6952-3D0B-F668-D259177E69A1}"/>
                </a:ext>
              </a:extLst>
            </p:cNvPr>
            <p:cNvSpPr/>
            <p:nvPr/>
          </p:nvSpPr>
          <p:spPr bwMode="auto">
            <a:xfrm>
              <a:off x="5149435" y="411753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C7D40BF-0F87-D7AD-612F-65F9DBD6E021}"/>
                </a:ext>
              </a:extLst>
            </p:cNvPr>
            <p:cNvSpPr/>
            <p:nvPr/>
          </p:nvSpPr>
          <p:spPr bwMode="auto">
            <a:xfrm>
              <a:off x="492403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F5B037-07F4-D462-AB9E-900139E33D6C}"/>
                </a:ext>
              </a:extLst>
            </p:cNvPr>
            <p:cNvSpPr/>
            <p:nvPr/>
          </p:nvSpPr>
          <p:spPr bwMode="auto">
            <a:xfrm>
              <a:off x="4017646" y="4415231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2AAE56E-B48C-09EB-45F7-558C5F0564FB}"/>
                </a:ext>
              </a:extLst>
            </p:cNvPr>
            <p:cNvSpPr/>
            <p:nvPr/>
          </p:nvSpPr>
          <p:spPr bwMode="auto">
            <a:xfrm>
              <a:off x="3194133" y="437179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2CFEB13-13B8-4E03-096A-73562A063DF7}"/>
                </a:ext>
              </a:extLst>
            </p:cNvPr>
            <p:cNvSpPr/>
            <p:nvPr/>
          </p:nvSpPr>
          <p:spPr bwMode="auto">
            <a:xfrm>
              <a:off x="5866044" y="403031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20AE7B7-93EE-3378-2FC4-C73A7149D8C1}"/>
                </a:ext>
              </a:extLst>
            </p:cNvPr>
            <p:cNvSpPr/>
            <p:nvPr/>
          </p:nvSpPr>
          <p:spPr bwMode="auto">
            <a:xfrm>
              <a:off x="3687729" y="4326078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8055DAB-368E-105A-DE85-41BEAFCA98DD}"/>
                </a:ext>
              </a:extLst>
            </p:cNvPr>
            <p:cNvSpPr/>
            <p:nvPr/>
          </p:nvSpPr>
          <p:spPr bwMode="auto">
            <a:xfrm>
              <a:off x="5789847" y="369269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A18980-1E99-D6A9-E748-DC26C9D836F9}"/>
                </a:ext>
              </a:extLst>
            </p:cNvPr>
            <p:cNvSpPr/>
            <p:nvPr/>
          </p:nvSpPr>
          <p:spPr bwMode="auto">
            <a:xfrm>
              <a:off x="5825836" y="316385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84EBD51-0D72-38A6-6A28-3E67A7884669}"/>
                </a:ext>
              </a:extLst>
            </p:cNvPr>
            <p:cNvSpPr/>
            <p:nvPr/>
          </p:nvSpPr>
          <p:spPr bwMode="auto">
            <a:xfrm>
              <a:off x="6156176" y="348156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AE6DD39-0301-2433-AA83-9881061B8104}"/>
                </a:ext>
              </a:extLst>
            </p:cNvPr>
            <p:cNvSpPr/>
            <p:nvPr/>
          </p:nvSpPr>
          <p:spPr bwMode="auto">
            <a:xfrm>
              <a:off x="6219399" y="3829709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773F10-FC02-78FC-2DED-23E56EF83CEA}"/>
                </a:ext>
              </a:extLst>
            </p:cNvPr>
            <p:cNvSpPr txBox="1"/>
            <p:nvPr/>
          </p:nvSpPr>
          <p:spPr>
            <a:xfrm>
              <a:off x="1663211" y="2558435"/>
              <a:ext cx="21183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766D47-AA07-DAFC-B5A1-280CA71978D4}"/>
                </a:ext>
              </a:extLst>
            </p:cNvPr>
            <p:cNvSpPr txBox="1"/>
            <p:nvPr/>
          </p:nvSpPr>
          <p:spPr>
            <a:xfrm>
              <a:off x="6795145" y="4504551"/>
              <a:ext cx="21544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A2E39DF-9ECD-05EB-5C12-BC6210E344B6}"/>
                    </a:ext>
                  </a:extLst>
                </p:cNvPr>
                <p:cNvSpPr txBox="1"/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13B62E-93FA-30FB-ECDB-AE0D085F9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C95D2C2-1390-F6B1-28DB-8046206589B2}"/>
                    </a:ext>
                  </a:extLst>
                </p:cNvPr>
                <p:cNvSpPr txBox="1"/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5E26F1-A3AC-0436-40A7-B3938F41E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9CC53C9-BE3D-FDE9-8875-5F4BD3C139DD}"/>
                </a:ext>
              </a:extLst>
            </p:cNvPr>
            <p:cNvSpPr/>
            <p:nvPr/>
          </p:nvSpPr>
          <p:spPr bwMode="auto">
            <a:xfrm>
              <a:off x="2876382" y="3114869"/>
              <a:ext cx="2336857" cy="10483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549896-6A3D-F61E-D07C-23B0B699BA85}"/>
                    </a:ext>
                  </a:extLst>
                </p:cNvPr>
                <p:cNvSpPr txBox="1"/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a14:m>
                  <a:r>
                    <a:rPr lang="en-US" altLang="ko-KR" sz="1600" dirty="0"/>
                    <a:t>'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0AEEFE-0DDF-904E-A116-B061B279C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blipFill>
                  <a:blip r:embed="rId5"/>
                  <a:stretch>
                    <a:fillRect t="-5455" r="-9677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055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0990" indent="-380990">
                  <a:lnSpc>
                    <a:spcPct val="150000"/>
                  </a:lnSpc>
                </a:pPr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Let us sweep out an area T such that its weight under D is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380990" indent="-380990">
                  <a:lnSpc>
                    <a:spcPct val="150000"/>
                  </a:lnSpc>
                </a:pPr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unfavorable event here would be if we were to never obtain a sample from T </a:t>
                </a:r>
              </a:p>
              <a:p>
                <a:pPr marL="380990" indent="-380990">
                  <a:lnSpc>
                    <a:spcPct val="150000"/>
                  </a:lnSpc>
                </a:pPr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probability of a particular point not being from T is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7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50EF23-B806-89AD-91BB-52B46C05E3A4}"/>
              </a:ext>
            </a:extLst>
          </p:cNvPr>
          <p:cNvGrpSpPr/>
          <p:nvPr/>
        </p:nvGrpSpPr>
        <p:grpSpPr>
          <a:xfrm>
            <a:off x="2217615" y="3785556"/>
            <a:ext cx="7142748" cy="2933375"/>
            <a:chOff x="1663211" y="2558435"/>
            <a:chExt cx="5357061" cy="22000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DBCC79-DC1B-50A4-0CD8-648BA8923C81}"/>
                </a:ext>
              </a:extLst>
            </p:cNvPr>
            <p:cNvSpPr/>
            <p:nvPr/>
          </p:nvSpPr>
          <p:spPr bwMode="auto">
            <a:xfrm flipV="1">
              <a:off x="2627784" y="2930001"/>
              <a:ext cx="3024332" cy="185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447CD19-A047-936A-EDD8-CD2602A8F6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1680" y="4515966"/>
              <a:ext cx="53285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97BCD9A0-04BD-BDF2-D82A-B0323813ED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91680" y="2571750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A30911-01C9-A965-436A-24F3A8F963EA}"/>
                </a:ext>
              </a:extLst>
            </p:cNvPr>
            <p:cNvSpPr/>
            <p:nvPr/>
          </p:nvSpPr>
          <p:spPr bwMode="auto">
            <a:xfrm>
              <a:off x="2627784" y="2931790"/>
              <a:ext cx="3024333" cy="13555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71D3438-1B73-D433-999E-4C76E7787A7D}"/>
                </a:ext>
              </a:extLst>
            </p:cNvPr>
            <p:cNvSpPr/>
            <p:nvPr/>
          </p:nvSpPr>
          <p:spPr bwMode="auto">
            <a:xfrm>
              <a:off x="2169447" y="34358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5B0BD1-C7FB-2939-8892-24D2C271592B}"/>
                </a:ext>
              </a:extLst>
            </p:cNvPr>
            <p:cNvSpPr/>
            <p:nvPr/>
          </p:nvSpPr>
          <p:spPr bwMode="auto">
            <a:xfrm>
              <a:off x="2398616" y="363610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5EB8841-1CD9-8DCA-C6DD-6CEC172DCDD0}"/>
                </a:ext>
              </a:extLst>
            </p:cNvPr>
            <p:cNvSpPr/>
            <p:nvPr/>
          </p:nvSpPr>
          <p:spPr bwMode="auto">
            <a:xfrm>
              <a:off x="2352897" y="315045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E45DC67-C7F2-8DDA-7EBF-64D51445BAC5}"/>
                </a:ext>
              </a:extLst>
            </p:cNvPr>
            <p:cNvSpPr/>
            <p:nvPr/>
          </p:nvSpPr>
          <p:spPr bwMode="auto">
            <a:xfrm>
              <a:off x="3059832" y="269693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76AEC5A-06BB-E014-E3CF-1FACC0693009}"/>
                </a:ext>
              </a:extLst>
            </p:cNvPr>
            <p:cNvSpPr/>
            <p:nvPr/>
          </p:nvSpPr>
          <p:spPr bwMode="auto">
            <a:xfrm>
              <a:off x="2926161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CBC8F66-723F-B68F-79F8-3CD766B5EE20}"/>
                </a:ext>
              </a:extLst>
            </p:cNvPr>
            <p:cNvSpPr/>
            <p:nvPr/>
          </p:nvSpPr>
          <p:spPr bwMode="auto">
            <a:xfrm>
              <a:off x="2880442" y="389763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8A7CED-4604-A176-2822-E3C07A1C1FF3}"/>
                </a:ext>
              </a:extLst>
            </p:cNvPr>
            <p:cNvSpPr/>
            <p:nvPr/>
          </p:nvSpPr>
          <p:spPr bwMode="auto">
            <a:xfrm>
              <a:off x="3347864" y="407603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F863B3B-BA5E-CFEE-4814-8CE93A1334F5}"/>
                </a:ext>
              </a:extLst>
            </p:cNvPr>
            <p:cNvSpPr/>
            <p:nvPr/>
          </p:nvSpPr>
          <p:spPr bwMode="auto">
            <a:xfrm>
              <a:off x="3275856" y="349813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22C12A1-A414-162F-3729-C426D43C3141}"/>
                </a:ext>
              </a:extLst>
            </p:cNvPr>
            <p:cNvSpPr/>
            <p:nvPr/>
          </p:nvSpPr>
          <p:spPr bwMode="auto">
            <a:xfrm>
              <a:off x="3779912" y="31203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F839CB9-5697-73E8-F204-2EBD4832B3E7}"/>
                </a:ext>
              </a:extLst>
            </p:cNvPr>
            <p:cNvSpPr/>
            <p:nvPr/>
          </p:nvSpPr>
          <p:spPr bwMode="auto">
            <a:xfrm>
              <a:off x="3491880" y="27353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990ABC-2ACA-BE6E-E937-9894A5A5D21E}"/>
                </a:ext>
              </a:extLst>
            </p:cNvPr>
            <p:cNvSpPr/>
            <p:nvPr/>
          </p:nvSpPr>
          <p:spPr bwMode="auto">
            <a:xfrm>
              <a:off x="4275600" y="278633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52D677-6FBE-531E-7DA9-4640A5D5E879}"/>
                </a:ext>
              </a:extLst>
            </p:cNvPr>
            <p:cNvSpPr/>
            <p:nvPr/>
          </p:nvSpPr>
          <p:spPr bwMode="auto">
            <a:xfrm>
              <a:off x="4788024" y="2571750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A252AC2-27AA-8630-CCE9-B210328DCFB9}"/>
                </a:ext>
              </a:extLst>
            </p:cNvPr>
            <p:cNvSpPr/>
            <p:nvPr/>
          </p:nvSpPr>
          <p:spPr bwMode="auto">
            <a:xfrm>
              <a:off x="5167520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F73E937-96C4-00DE-28CF-AEAA1C98AC52}"/>
                </a:ext>
              </a:extLst>
            </p:cNvPr>
            <p:cNvSpPr/>
            <p:nvPr/>
          </p:nvSpPr>
          <p:spPr bwMode="auto">
            <a:xfrm>
              <a:off x="4572000" y="339696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94114B-EF66-BA39-A4E7-49E22AFF29C6}"/>
                </a:ext>
              </a:extLst>
            </p:cNvPr>
            <p:cNvSpPr/>
            <p:nvPr/>
          </p:nvSpPr>
          <p:spPr bwMode="auto">
            <a:xfrm>
              <a:off x="4067944" y="359038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54E2D35-7F8C-8125-799C-1991BC8E9B16}"/>
                </a:ext>
              </a:extLst>
            </p:cNvPr>
            <p:cNvSpPr/>
            <p:nvPr/>
          </p:nvSpPr>
          <p:spPr bwMode="auto">
            <a:xfrm>
              <a:off x="4287398" y="392049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D5F066-CB03-6144-78BF-BE1A0E8F90E8}"/>
                </a:ext>
              </a:extLst>
            </p:cNvPr>
            <p:cNvSpPr/>
            <p:nvPr/>
          </p:nvSpPr>
          <p:spPr bwMode="auto">
            <a:xfrm>
              <a:off x="373344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1093AF0-351B-7A5F-D05A-2FAF51C6ACC2}"/>
                </a:ext>
              </a:extLst>
            </p:cNvPr>
            <p:cNvSpPr/>
            <p:nvPr/>
          </p:nvSpPr>
          <p:spPr bwMode="auto">
            <a:xfrm>
              <a:off x="5149435" y="411753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1C6D46F-444A-D3A2-0172-E775C37E8531}"/>
                </a:ext>
              </a:extLst>
            </p:cNvPr>
            <p:cNvSpPr/>
            <p:nvPr/>
          </p:nvSpPr>
          <p:spPr bwMode="auto">
            <a:xfrm>
              <a:off x="492403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FC20830-8105-48B2-2233-874538DD056A}"/>
                </a:ext>
              </a:extLst>
            </p:cNvPr>
            <p:cNvSpPr/>
            <p:nvPr/>
          </p:nvSpPr>
          <p:spPr bwMode="auto">
            <a:xfrm>
              <a:off x="4017646" y="4415231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A588C31-F2C0-FF81-8D21-D5718BE1B4B8}"/>
                </a:ext>
              </a:extLst>
            </p:cNvPr>
            <p:cNvSpPr/>
            <p:nvPr/>
          </p:nvSpPr>
          <p:spPr bwMode="auto">
            <a:xfrm>
              <a:off x="3194133" y="437179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9C07DAF-E443-2904-80B3-7A3E2806758F}"/>
                </a:ext>
              </a:extLst>
            </p:cNvPr>
            <p:cNvSpPr/>
            <p:nvPr/>
          </p:nvSpPr>
          <p:spPr bwMode="auto">
            <a:xfrm>
              <a:off x="5866044" y="403031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8E90818-B191-BECF-AE77-E987A6AFD87A}"/>
                </a:ext>
              </a:extLst>
            </p:cNvPr>
            <p:cNvSpPr/>
            <p:nvPr/>
          </p:nvSpPr>
          <p:spPr bwMode="auto">
            <a:xfrm>
              <a:off x="3687729" y="4326078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440CCE7-7A34-CE76-3252-C44628A19842}"/>
                </a:ext>
              </a:extLst>
            </p:cNvPr>
            <p:cNvSpPr/>
            <p:nvPr/>
          </p:nvSpPr>
          <p:spPr bwMode="auto">
            <a:xfrm>
              <a:off x="5789847" y="369269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BAAFBA-0730-F5D3-A270-EEBA815FFAD1}"/>
                </a:ext>
              </a:extLst>
            </p:cNvPr>
            <p:cNvSpPr/>
            <p:nvPr/>
          </p:nvSpPr>
          <p:spPr bwMode="auto">
            <a:xfrm>
              <a:off x="5825836" y="316385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6A40154-5BA9-7443-CBA3-359645C250CA}"/>
                </a:ext>
              </a:extLst>
            </p:cNvPr>
            <p:cNvSpPr/>
            <p:nvPr/>
          </p:nvSpPr>
          <p:spPr bwMode="auto">
            <a:xfrm>
              <a:off x="6156176" y="348156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098121C-DA81-8BF6-C744-22E2006B4B20}"/>
                </a:ext>
              </a:extLst>
            </p:cNvPr>
            <p:cNvSpPr/>
            <p:nvPr/>
          </p:nvSpPr>
          <p:spPr bwMode="auto">
            <a:xfrm>
              <a:off x="6219399" y="3829709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AC58B-3E0E-7418-31FC-7C55B9871282}"/>
                </a:ext>
              </a:extLst>
            </p:cNvPr>
            <p:cNvSpPr txBox="1"/>
            <p:nvPr/>
          </p:nvSpPr>
          <p:spPr>
            <a:xfrm>
              <a:off x="1663211" y="2558435"/>
              <a:ext cx="21183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93828-0CF3-53E1-3873-2690343FF53F}"/>
                </a:ext>
              </a:extLst>
            </p:cNvPr>
            <p:cNvSpPr txBox="1"/>
            <p:nvPr/>
          </p:nvSpPr>
          <p:spPr>
            <a:xfrm>
              <a:off x="6795145" y="4504551"/>
              <a:ext cx="21544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B0306C-4EEF-0DC9-285F-7A3CC1DC12BC}"/>
                    </a:ext>
                  </a:extLst>
                </p:cNvPr>
                <p:cNvSpPr txBox="1"/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B0306C-4EEF-0DC9-285F-7A3CC1DC1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B3DDC5-6574-2D4D-1CD5-5309B6EAC86F}"/>
                    </a:ext>
                  </a:extLst>
                </p:cNvPr>
                <p:cNvSpPr txBox="1"/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B3DDC5-6574-2D4D-1CD5-5309B6EA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A317CD0-410E-EDAC-AB4F-F894F2027F89}"/>
                </a:ext>
              </a:extLst>
            </p:cNvPr>
            <p:cNvSpPr/>
            <p:nvPr/>
          </p:nvSpPr>
          <p:spPr bwMode="auto">
            <a:xfrm>
              <a:off x="2876382" y="3114869"/>
              <a:ext cx="2336857" cy="10483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E6999A-B9C6-3F6F-0480-47493D5A6935}"/>
                    </a:ext>
                  </a:extLst>
                </p:cNvPr>
                <p:cNvSpPr txBox="1"/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a14:m>
                  <a:r>
                    <a:rPr lang="en-US" altLang="ko-KR" sz="1600" dirty="0"/>
                    <a:t>'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E6999A-B9C6-3F6F-0480-47493D5A6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blipFill>
                  <a:blip r:embed="rId5"/>
                  <a:stretch>
                    <a:fillRect t="-5455" r="-9677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7C5E2B-8887-2BEE-3EF3-0B8AEE57A2E7}"/>
                    </a:ext>
                  </a:extLst>
                </p:cNvPr>
                <p:cNvSpPr txBox="1"/>
                <p:nvPr/>
              </p:nvSpPr>
              <p:spPr>
                <a:xfrm>
                  <a:off x="4698047" y="2891938"/>
                  <a:ext cx="268343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7C5E2B-8887-2BEE-3EF3-0B8AEE57A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047" y="2891938"/>
                  <a:ext cx="268343" cy="2539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62266D5-0C9A-CDF3-4903-4333F82666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7646" y="2931790"/>
              <a:ext cx="0" cy="1830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1C939BE-0FB1-D1C1-8B36-E81E92D82E50}"/>
                    </a:ext>
                  </a:extLst>
                </p:cNvPr>
                <p:cNvSpPr txBox="1"/>
                <p:nvPr/>
              </p:nvSpPr>
              <p:spPr>
                <a:xfrm>
                  <a:off x="4020665" y="2898390"/>
                  <a:ext cx="199815" cy="22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1C939BE-0FB1-D1C1-8B36-E81E92D82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665" y="2898390"/>
                  <a:ext cx="199815" cy="2267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922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443A-57B4-EA47-F952-0A534B5E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 – Rectangle Learning Game</a:t>
            </a:r>
            <a:endParaRPr lang="ko-KR" altLang="en-US" sz="3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 not have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'</a:t>
                </a:r>
                <a:r>
                  <a:rPr lang="ko-KR" altLang="en-US" sz="1800" dirty="0">
                    <a:latin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encroach on T, we would need all our m samples to not be from T</a:t>
                </a: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probability of this event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(1 − </m:t>
                        </m:r>
                        <m:f>
                          <m:fPr>
                            <m:type m:val="skw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80990" indent="-380990"/>
                <a:r>
                  <a:rPr lang="en-US" altLang="ko-KR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Thus, we have deduced that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210664-2F71-0B06-FE7A-95B87516F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0ED408F-7FB3-D7D0-22E2-F23CD51A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00" y="3006724"/>
            <a:ext cx="8096380" cy="559068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E48688-1E33-C754-7ED3-3391C2C1C678}"/>
              </a:ext>
            </a:extLst>
          </p:cNvPr>
          <p:cNvGrpSpPr/>
          <p:nvPr/>
        </p:nvGrpSpPr>
        <p:grpSpPr>
          <a:xfrm>
            <a:off x="2217615" y="3785556"/>
            <a:ext cx="7142748" cy="2933375"/>
            <a:chOff x="1663211" y="2558435"/>
            <a:chExt cx="5357061" cy="220003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C6E3418-A891-3DFC-7C5B-2B79B36BDD3F}"/>
                </a:ext>
              </a:extLst>
            </p:cNvPr>
            <p:cNvSpPr/>
            <p:nvPr/>
          </p:nvSpPr>
          <p:spPr bwMode="auto">
            <a:xfrm flipV="1">
              <a:off x="2627784" y="2930001"/>
              <a:ext cx="3024332" cy="185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ED98B9DB-3817-DF2A-396E-9ECFA169FF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1680" y="4515966"/>
              <a:ext cx="53285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D29B740-B3E1-E993-1204-B711BF298D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91680" y="2571750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51AA380-11CA-50DD-B068-598465A356F8}"/>
                </a:ext>
              </a:extLst>
            </p:cNvPr>
            <p:cNvSpPr/>
            <p:nvPr/>
          </p:nvSpPr>
          <p:spPr bwMode="auto">
            <a:xfrm>
              <a:off x="2627784" y="2931790"/>
              <a:ext cx="3024333" cy="135557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EAE6AC5-0A1E-E453-44FF-F4B023E60B11}"/>
                </a:ext>
              </a:extLst>
            </p:cNvPr>
            <p:cNvSpPr/>
            <p:nvPr/>
          </p:nvSpPr>
          <p:spPr bwMode="auto">
            <a:xfrm>
              <a:off x="2169447" y="34358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24EAB18-FC16-0759-E9C1-B1D4FDA0EC5D}"/>
                </a:ext>
              </a:extLst>
            </p:cNvPr>
            <p:cNvSpPr/>
            <p:nvPr/>
          </p:nvSpPr>
          <p:spPr bwMode="auto">
            <a:xfrm>
              <a:off x="2398616" y="363610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90B8016-A10A-A4A4-0EDD-AE1DAB13FC42}"/>
                </a:ext>
              </a:extLst>
            </p:cNvPr>
            <p:cNvSpPr/>
            <p:nvPr/>
          </p:nvSpPr>
          <p:spPr bwMode="auto">
            <a:xfrm>
              <a:off x="2352897" y="3150454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6EC80D8-04B8-0B60-790A-27414AF3ED8B}"/>
                </a:ext>
              </a:extLst>
            </p:cNvPr>
            <p:cNvSpPr/>
            <p:nvPr/>
          </p:nvSpPr>
          <p:spPr bwMode="auto">
            <a:xfrm>
              <a:off x="3059832" y="269693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E2D0A1C-0D8A-478C-9A63-FEA6F89F8FBD}"/>
                </a:ext>
              </a:extLst>
            </p:cNvPr>
            <p:cNvSpPr/>
            <p:nvPr/>
          </p:nvSpPr>
          <p:spPr bwMode="auto">
            <a:xfrm>
              <a:off x="2926161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BDB14C8-DDE5-9AB4-0958-B53CDDFC97A8}"/>
                </a:ext>
              </a:extLst>
            </p:cNvPr>
            <p:cNvSpPr/>
            <p:nvPr/>
          </p:nvSpPr>
          <p:spPr bwMode="auto">
            <a:xfrm>
              <a:off x="2880442" y="389763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E42956-7BA8-14ED-6DA5-F9BEF49F07EB}"/>
                </a:ext>
              </a:extLst>
            </p:cNvPr>
            <p:cNvSpPr/>
            <p:nvPr/>
          </p:nvSpPr>
          <p:spPr bwMode="auto">
            <a:xfrm>
              <a:off x="3347864" y="407603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B9E1E88-AD70-3D8E-53CE-417370C3DA71}"/>
                </a:ext>
              </a:extLst>
            </p:cNvPr>
            <p:cNvSpPr/>
            <p:nvPr/>
          </p:nvSpPr>
          <p:spPr bwMode="auto">
            <a:xfrm>
              <a:off x="3275856" y="349813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129DBE4-5616-AC9C-8224-898D5F3D7CF3}"/>
                </a:ext>
              </a:extLst>
            </p:cNvPr>
            <p:cNvSpPr/>
            <p:nvPr/>
          </p:nvSpPr>
          <p:spPr bwMode="auto">
            <a:xfrm>
              <a:off x="3779912" y="312032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298E262-A104-24FC-8862-A04F4787896F}"/>
                </a:ext>
              </a:extLst>
            </p:cNvPr>
            <p:cNvSpPr/>
            <p:nvPr/>
          </p:nvSpPr>
          <p:spPr bwMode="auto">
            <a:xfrm>
              <a:off x="3491880" y="273534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F5E514E-9AF3-6CD2-85EB-6F4B0E2E9F96}"/>
                </a:ext>
              </a:extLst>
            </p:cNvPr>
            <p:cNvSpPr/>
            <p:nvPr/>
          </p:nvSpPr>
          <p:spPr bwMode="auto">
            <a:xfrm>
              <a:off x="4275600" y="278633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7BF236C-9B55-90AE-A5E0-BF64738A6418}"/>
                </a:ext>
              </a:extLst>
            </p:cNvPr>
            <p:cNvSpPr/>
            <p:nvPr/>
          </p:nvSpPr>
          <p:spPr bwMode="auto">
            <a:xfrm>
              <a:off x="4788024" y="2571750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70DFF17C-6DB0-2CF3-03DB-1BC42F5E87FA}"/>
                </a:ext>
              </a:extLst>
            </p:cNvPr>
            <p:cNvSpPr/>
            <p:nvPr/>
          </p:nvSpPr>
          <p:spPr bwMode="auto">
            <a:xfrm>
              <a:off x="5167520" y="317571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1621870-4BE7-C73F-A521-BAF2C15666B9}"/>
                </a:ext>
              </a:extLst>
            </p:cNvPr>
            <p:cNvSpPr/>
            <p:nvPr/>
          </p:nvSpPr>
          <p:spPr bwMode="auto">
            <a:xfrm>
              <a:off x="4572000" y="339696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FBB64DF-6586-0601-5F28-717F24C54FCB}"/>
                </a:ext>
              </a:extLst>
            </p:cNvPr>
            <p:cNvSpPr/>
            <p:nvPr/>
          </p:nvSpPr>
          <p:spPr bwMode="auto">
            <a:xfrm>
              <a:off x="4067944" y="359038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4974F18-C581-7E78-D105-6DBD107526B7}"/>
                </a:ext>
              </a:extLst>
            </p:cNvPr>
            <p:cNvSpPr/>
            <p:nvPr/>
          </p:nvSpPr>
          <p:spPr bwMode="auto">
            <a:xfrm>
              <a:off x="4287398" y="392049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33B443F-A329-C3C9-A740-C4FA833DBB64}"/>
                </a:ext>
              </a:extLst>
            </p:cNvPr>
            <p:cNvSpPr/>
            <p:nvPr/>
          </p:nvSpPr>
          <p:spPr bwMode="auto">
            <a:xfrm>
              <a:off x="373344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AF5C8DA6-8AD9-2EBD-83D3-C65ECAC7B51E}"/>
                </a:ext>
              </a:extLst>
            </p:cNvPr>
            <p:cNvSpPr/>
            <p:nvPr/>
          </p:nvSpPr>
          <p:spPr bwMode="auto">
            <a:xfrm>
              <a:off x="5149435" y="411753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F0EEB8A-8FC6-F5AB-66B7-4779A950F565}"/>
                </a:ext>
              </a:extLst>
            </p:cNvPr>
            <p:cNvSpPr/>
            <p:nvPr/>
          </p:nvSpPr>
          <p:spPr bwMode="auto">
            <a:xfrm>
              <a:off x="4924038" y="38731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33C0EBA-E6D9-3E0A-F4E2-7ABFE5D05A67}"/>
                </a:ext>
              </a:extLst>
            </p:cNvPr>
            <p:cNvSpPr/>
            <p:nvPr/>
          </p:nvSpPr>
          <p:spPr bwMode="auto">
            <a:xfrm>
              <a:off x="4017646" y="4415231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4CE2C8E-F455-DE8A-868D-6B41E0ADD35B}"/>
                </a:ext>
              </a:extLst>
            </p:cNvPr>
            <p:cNvSpPr/>
            <p:nvPr/>
          </p:nvSpPr>
          <p:spPr bwMode="auto">
            <a:xfrm>
              <a:off x="3194133" y="437179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979B1CA-B181-CF4A-CB69-D0AD80368436}"/>
                </a:ext>
              </a:extLst>
            </p:cNvPr>
            <p:cNvSpPr/>
            <p:nvPr/>
          </p:nvSpPr>
          <p:spPr bwMode="auto">
            <a:xfrm>
              <a:off x="5866044" y="4030316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691471D-07BC-7EC5-9A33-7E611A29BC99}"/>
                </a:ext>
              </a:extLst>
            </p:cNvPr>
            <p:cNvSpPr/>
            <p:nvPr/>
          </p:nvSpPr>
          <p:spPr bwMode="auto">
            <a:xfrm>
              <a:off x="3687729" y="4326078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807D6EC-A062-228B-F7D9-9969128C47A3}"/>
                </a:ext>
              </a:extLst>
            </p:cNvPr>
            <p:cNvSpPr/>
            <p:nvPr/>
          </p:nvSpPr>
          <p:spPr bwMode="auto">
            <a:xfrm>
              <a:off x="5789847" y="3692693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ACA5EAB-6A67-DB1D-D910-C512F437898D}"/>
                </a:ext>
              </a:extLst>
            </p:cNvPr>
            <p:cNvSpPr/>
            <p:nvPr/>
          </p:nvSpPr>
          <p:spPr bwMode="auto">
            <a:xfrm>
              <a:off x="5825836" y="3163857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26F36BE2-F05E-0350-1DE2-7AA14CF494AC}"/>
                </a:ext>
              </a:extLst>
            </p:cNvPr>
            <p:cNvSpPr/>
            <p:nvPr/>
          </p:nvSpPr>
          <p:spPr bwMode="auto">
            <a:xfrm>
              <a:off x="6156176" y="3481565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8F25937E-CA16-B9E2-7E99-DCE789D19272}"/>
                </a:ext>
              </a:extLst>
            </p:cNvPr>
            <p:cNvSpPr/>
            <p:nvPr/>
          </p:nvSpPr>
          <p:spPr bwMode="auto">
            <a:xfrm>
              <a:off x="6219399" y="3829709"/>
              <a:ext cx="45719" cy="4571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16AF42C-0A12-C63D-E0C7-D2034571C434}"/>
                </a:ext>
              </a:extLst>
            </p:cNvPr>
            <p:cNvSpPr txBox="1"/>
            <p:nvPr/>
          </p:nvSpPr>
          <p:spPr>
            <a:xfrm>
              <a:off x="1663211" y="2558435"/>
              <a:ext cx="21183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041A75-7A6C-D107-2933-C998E366431A}"/>
                </a:ext>
              </a:extLst>
            </p:cNvPr>
            <p:cNvSpPr txBox="1"/>
            <p:nvPr/>
          </p:nvSpPr>
          <p:spPr>
            <a:xfrm>
              <a:off x="6795145" y="4504551"/>
              <a:ext cx="21544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84E314F-5AAD-4EA7-3DD3-46AB4B1E5107}"/>
                    </a:ext>
                  </a:extLst>
                </p:cNvPr>
                <p:cNvSpPr txBox="1"/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B0306C-4EEF-0DC9-285F-7A3CC1DC1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286" y="2642565"/>
                  <a:ext cx="405880" cy="2539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72BCA43-130A-C559-83B2-DA1165EC4AD0}"/>
                    </a:ext>
                  </a:extLst>
                </p:cNvPr>
                <p:cNvSpPr txBox="1"/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B3DDC5-6574-2D4D-1CD5-5309B6EA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96" y="2782854"/>
                  <a:ext cx="294889" cy="2539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C936062-817B-C7FD-32A7-9E7F9491290C}"/>
                </a:ext>
              </a:extLst>
            </p:cNvPr>
            <p:cNvSpPr/>
            <p:nvPr/>
          </p:nvSpPr>
          <p:spPr bwMode="auto">
            <a:xfrm>
              <a:off x="2876382" y="3114869"/>
              <a:ext cx="2336857" cy="10483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200"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AC00814-81AE-408B-D10B-25035B342652}"/>
                    </a:ext>
                  </a:extLst>
                </p:cNvPr>
                <p:cNvSpPr txBox="1"/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a14:m>
                  <a:r>
                    <a:rPr lang="en-US" altLang="ko-KR" sz="1600" dirty="0"/>
                    <a:t>'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E6999A-B9C6-3F6F-0480-47493D5A6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053" y="3112079"/>
                  <a:ext cx="282866" cy="253915"/>
                </a:xfrm>
                <a:prstGeom prst="rect">
                  <a:avLst/>
                </a:prstGeom>
                <a:blipFill>
                  <a:blip r:embed="rId6"/>
                  <a:stretch>
                    <a:fillRect t="-5455" r="-9677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EDF2D7D-AC34-1EFD-9B35-3641B5B5C090}"/>
                    </a:ext>
                  </a:extLst>
                </p:cNvPr>
                <p:cNvSpPr txBox="1"/>
                <p:nvPr/>
              </p:nvSpPr>
              <p:spPr>
                <a:xfrm>
                  <a:off x="4698047" y="2891938"/>
                  <a:ext cx="268343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7C5E2B-8887-2BEE-3EF3-0B8AEE57A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047" y="2891938"/>
                  <a:ext cx="268343" cy="2539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39ACC6EB-1F31-2BDE-FE13-A810FD1518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7646" y="2931790"/>
              <a:ext cx="0" cy="1830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05A057-893D-BD6E-EE20-EC4BB3D04B63}"/>
                    </a:ext>
                  </a:extLst>
                </p:cNvPr>
                <p:cNvSpPr txBox="1"/>
                <p:nvPr/>
              </p:nvSpPr>
              <p:spPr>
                <a:xfrm>
                  <a:off x="4020665" y="2898390"/>
                  <a:ext cx="199815" cy="22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1C939BE-0FB1-D1C1-8B36-E81E92D82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665" y="2898390"/>
                  <a:ext cx="199815" cy="2267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99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Medium"/>
        <a:ea typeface="NanumGothicExtraBold"/>
        <a:cs typeface=""/>
      </a:majorFont>
      <a:minorFont>
        <a:latin typeface="Roboto"/>
        <a:ea typeface="Nanum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1303</Words>
  <Application>Microsoft Office PowerPoint</Application>
  <PresentationFormat>와이드스크린</PresentationFormat>
  <Paragraphs>204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45 Helvetica Light</vt:lpstr>
      <vt:lpstr>Arial</vt:lpstr>
      <vt:lpstr>Calibri</vt:lpstr>
      <vt:lpstr>Cambria Math</vt:lpstr>
      <vt:lpstr>Open Sans</vt:lpstr>
      <vt:lpstr>Roboto</vt:lpstr>
      <vt:lpstr>Roboto Medium</vt:lpstr>
      <vt:lpstr>Office Theme</vt:lpstr>
      <vt:lpstr>About Research on  PAC Bayes Bound</vt:lpstr>
      <vt:lpstr>Contents</vt:lpstr>
      <vt:lpstr>Motivations</vt:lpstr>
      <vt:lpstr>Motivations – Rectangle Learning Game</vt:lpstr>
      <vt:lpstr>Motivations – Rectangle Learning Game</vt:lpstr>
      <vt:lpstr>Motivations – Rectangle Learning Game</vt:lpstr>
      <vt:lpstr>Motivations – Rectangle Learning Game</vt:lpstr>
      <vt:lpstr>Motivations – Rectangle Learning Game</vt:lpstr>
      <vt:lpstr>Motivations – Rectangle Learning Game</vt:lpstr>
      <vt:lpstr>Motivations – Rectangle Learning Game</vt:lpstr>
      <vt:lpstr>Motivations – Rectangle Learning Game</vt:lpstr>
      <vt:lpstr>Motivations – Rectangle Learning Game</vt:lpstr>
      <vt:lpstr>PAC Learning &amp; PAC Bound</vt:lpstr>
      <vt:lpstr>PAC Learning &amp; PAC Bound</vt:lpstr>
      <vt:lpstr>PAC Learning &amp; PAC Bound</vt:lpstr>
      <vt:lpstr>PAC Bayes Bound</vt:lpstr>
      <vt:lpstr>PAC Bayes Bound</vt:lpstr>
      <vt:lpstr>PAC Bayes Bound</vt:lpstr>
      <vt:lpstr>PAC Bayes Bound</vt:lpstr>
      <vt:lpstr>Current Studies</vt:lpstr>
      <vt:lpstr>Current Studies</vt:lpstr>
      <vt:lpstr>Current Studies</vt:lpstr>
      <vt:lpstr>Current Studies</vt:lpstr>
      <vt:lpstr>Current Studies</vt:lpstr>
      <vt:lpstr>Current Studies</vt:lpstr>
      <vt:lpstr>Current Studies</vt:lpstr>
      <vt:lpstr>Additionally..</vt:lpstr>
      <vt:lpstr>Additionally..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Donghun Lee</dc:creator>
  <cp:lastModifiedBy>임지훈[ 대학원석사과정재학 / 수학과 ]</cp:lastModifiedBy>
  <cp:revision>27</cp:revision>
  <dcterms:created xsi:type="dcterms:W3CDTF">2020-03-15T05:55:48Z</dcterms:created>
  <dcterms:modified xsi:type="dcterms:W3CDTF">2023-09-13T12:26:57Z</dcterms:modified>
</cp:coreProperties>
</file>