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 Slab" panose="020B0600000101010101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6db1f547b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6db1f547b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db1f547b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6db1f547b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6db1f547b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d6db1f547b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86b8cd9b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86b8cd9b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6db1f547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6db1f547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8733f99d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8733f99d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85e19ebb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85e19ebb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6db1f547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6db1f547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네이버 API란 이런것이며 사용할려면 등록해야합니다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(네이버 개발자 센터 사진)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백과사전 사진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db1f547b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db1f547b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왼편 사진을 보시면 ~1번내용 하지만 자세한 내용은 나오지 않음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따라서 ~3번 내용 으로 시도할려고 합니다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(betaplayground의 출력 사진)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db1f547b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db1f547b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수집된 링크를 통해 상세 페이지로 들어가면 그 구조를 파악해야지 원하는 내용을 가져올 수 있으며 매번 다른 구조면 매우 곤란해짐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따라서 네이버 지식백과의 검색결과들 중 일정한 상세페이지를 접근해야 하는데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여러 결과들 중 우선 애견협회 애견정보에 속하는 결과를 찾고 만약 리스트에 정보가 없는 견종이라면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검색 결과와 상세 페이지 링크를 출력하는 방법으로 고안하겠다 ~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두산백과에 속하는 결과를 찾는다 // 링크의 문자열에 특정 문자열이 포함되었는지 확인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// 애견협회는 docId=989 027~153까지 127종의 정보 보유 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// 두산백과는 뭐야? 견종이 따로 안나눠져있음…   노가다 해야될듯….;;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애견협회에 속하는 결과의 상세페이지가 더 유용하게 쓰일것같음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그치만 모델에서 도출해내는 견종이 애견협회에서 제공하는 정보중 없는 경우가 있음 - scottish_deerhound 등등...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(지식백과 검색 상세페이지 사진)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jsoup 사진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db1f547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db1f547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공공 API와 유튜브는 다음에 이 시간에….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세 API를 스크롤 형식으로 레이아웃을 짤 생각임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6db1f547b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6db1f547b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-인식된 견종에 관한 영상을 추천하기 위해 Youtube Data API에 있는 search result 리소스를 사용할 예정 (강아지 종류가 인식되면 그 강아지종류로 검색이 되도록 구현예정)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-대부분의 스마트폰에 youtube어플이 있기에 youtube어플로 연동해서 영상을 보여줄 지 인터넷으로 연결해서 보여줄 지 Webview(xml에 UI view 영역을 정해서 어플 내에서 바로 보여주는 방법)를 사용할 지 선택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733f99d4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733f99d4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6db1f547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6db1f547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6db1f547b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6db1f547b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ko/" TargetMode="External"/><Relationship Id="rId4" Type="http://schemas.openxmlformats.org/officeDocument/2006/relationships/hyperlink" Target="http://unsplash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02625" y="1714300"/>
            <a:ext cx="8738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맑은 고딕" panose="020B0503020000020004" pitchFamily="50" charset="-127"/>
                <a:ea typeface="맑은 고딕" panose="020B0503020000020004" pitchFamily="50" charset="-127"/>
              </a:rPr>
              <a:t>‘댕댕도감’ Application 개발 중간 발표 </a:t>
            </a:r>
            <a:endParaRPr sz="3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4065400" y="117475"/>
            <a:ext cx="49899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소프트웨어설계및실험 002분반</a:t>
            </a:r>
            <a:endParaRPr sz="25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76200" y="3714350"/>
            <a:ext cx="2569800" cy="13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13조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박현규 / 201724482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최지환 / 201724606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허수민 / 201724617</a:t>
            </a:r>
            <a:endParaRPr sz="20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900" y="2980225"/>
            <a:ext cx="1964601" cy="19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구분용 딥러닝 모델 구축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32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</a:t>
            </a:r>
            <a:r>
              <a:rPr lang="en" sz="17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하기 위한 함수 </a:t>
            </a:r>
            <a:r>
              <a:rPr lang="en" sz="17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preprocess_img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구성 후 주어진 자료들을 전처리하였음.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기존엔 60*60, 3채널(RGB)의 형태로 전처리를 하였으나, 이후 모델의 성능을 올려보기 위한 시도로 </a:t>
            </a:r>
            <a:r>
              <a:rPr lang="en" sz="1700" b="1">
                <a:latin typeface="맑은 고딕" panose="020B0503020000020004" pitchFamily="50" charset="-127"/>
                <a:ea typeface="맑은 고딕" panose="020B0503020000020004" pitchFamily="50" charset="-127"/>
              </a:rPr>
              <a:t>현재는 100*100, 3채널의 형태로 전처리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를 수행하였음.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모델 구축 - 이미지 전처리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0" y="1557850"/>
            <a:ext cx="3752925" cy="286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315DDC8-C01C-47F0-AFEF-56106AA9BE9E}"/>
              </a:ext>
            </a:extLst>
          </p:cNvPr>
          <p:cNvGrpSpPr/>
          <p:nvPr/>
        </p:nvGrpSpPr>
        <p:grpSpPr>
          <a:xfrm>
            <a:off x="3190800" y="1683850"/>
            <a:ext cx="965644" cy="2783550"/>
            <a:chOff x="3190800" y="1683850"/>
            <a:chExt cx="965644" cy="2783550"/>
          </a:xfrm>
        </p:grpSpPr>
        <p:cxnSp>
          <p:nvCxnSpPr>
            <p:cNvPr id="187" name="Google Shape;187;p22"/>
            <p:cNvCxnSpPr/>
            <p:nvPr/>
          </p:nvCxnSpPr>
          <p:spPr>
            <a:xfrm>
              <a:off x="3190800" y="1683850"/>
              <a:ext cx="410400" cy="112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30" name="Google Shape;230;p22"/>
            <p:cNvSpPr/>
            <p:nvPr/>
          </p:nvSpPr>
          <p:spPr>
            <a:xfrm rot="10800000">
              <a:off x="3592575" y="3998174"/>
              <a:ext cx="190200" cy="19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 rot="10800000">
              <a:off x="3592575" y="3807777"/>
              <a:ext cx="190200" cy="19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 rot="10800000">
              <a:off x="3592575" y="3620482"/>
              <a:ext cx="190200" cy="19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 rot="10800000">
              <a:off x="3592575" y="3179011"/>
              <a:ext cx="190200" cy="19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10800000">
              <a:off x="3592575" y="2991716"/>
              <a:ext cx="190200" cy="19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 rot="10800000">
              <a:off x="3592575" y="2801319"/>
              <a:ext cx="190200" cy="19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 rot="16200000">
              <a:off x="3435586" y="3382775"/>
              <a:ext cx="4092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…</a:t>
              </a:r>
              <a:endParaRPr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237" name="Google Shape;237;p22"/>
            <p:cNvCxnSpPr/>
            <p:nvPr/>
          </p:nvCxnSpPr>
          <p:spPr>
            <a:xfrm flipH="1">
              <a:off x="3785275" y="2214475"/>
              <a:ext cx="261600" cy="197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38" name="Google Shape;238;p22"/>
            <p:cNvSpPr txBox="1"/>
            <p:nvPr/>
          </p:nvSpPr>
          <p:spPr>
            <a:xfrm>
              <a:off x="3227344" y="4240900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Flatten</a:t>
              </a:r>
              <a:endParaRPr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구분용 딥러닝 모델 구축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29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앞서 전처리한 데이터에 대해서 레이어를 적층하여서 적절한 학습이 가능할지 확인하려 함.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좌측과 같이 기본적인 형태로 </a:t>
            </a:r>
            <a:r>
              <a:rPr lang="en" sz="1700" b="1">
                <a:latin typeface="맑은 고딕" panose="020B0503020000020004" pitchFamily="50" charset="-127"/>
                <a:ea typeface="맑은 고딕" panose="020B0503020000020004" pitchFamily="50" charset="-127"/>
              </a:rPr>
              <a:t>레이어를 구성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해서 Model을 구축하였음.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평가 방식의 경우 </a:t>
            </a:r>
            <a:r>
              <a:rPr lang="en" sz="17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sparse categorical crossentropy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활용. </a:t>
            </a:r>
            <a:r>
              <a:rPr lang="en" sz="1700" b="1">
                <a:latin typeface="맑은 고딕" panose="020B0503020000020004" pitchFamily="50" charset="-127"/>
                <a:ea typeface="맑은 고딕" panose="020B0503020000020004" pitchFamily="50" charset="-127"/>
              </a:rPr>
              <a:t>(*라벨이 one-hot형태가 아님)</a:t>
            </a:r>
            <a:endParaRPr sz="1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모델 구축 - 레이어 적층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2" name="Google Shape;192;p22"/>
          <p:cNvCxnSpPr/>
          <p:nvPr/>
        </p:nvCxnSpPr>
        <p:spPr>
          <a:xfrm>
            <a:off x="217350" y="4655325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227525" y="4677700"/>
            <a:ext cx="8699100" cy="2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[12] "Kabosu is OK, she is alive!", かぼすママ 블로그, 17.04.04. http://kabochan.blog.jp/archives/20162151.html, 21.05.03</a:t>
            </a:r>
            <a:endParaRPr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E3308C-5D45-4281-A900-E08363F19A68}"/>
              </a:ext>
            </a:extLst>
          </p:cNvPr>
          <p:cNvGrpSpPr/>
          <p:nvPr/>
        </p:nvGrpSpPr>
        <p:grpSpPr>
          <a:xfrm>
            <a:off x="168979" y="1099300"/>
            <a:ext cx="1046362" cy="1436650"/>
            <a:chOff x="168979" y="1099300"/>
            <a:chExt cx="1046362" cy="1436650"/>
          </a:xfrm>
        </p:grpSpPr>
        <p:pic>
          <p:nvPicPr>
            <p:cNvPr id="194" name="Google Shape;194;p22"/>
            <p:cNvPicPr preferRelativeResize="0"/>
            <p:nvPr/>
          </p:nvPicPr>
          <p:blipFill rotWithShape="1">
            <a:blip r:embed="rId3">
              <a:alphaModFix/>
            </a:blip>
            <a:srcRect l="28020" t="559" r="27104" b="41127"/>
            <a:stretch/>
          </p:blipFill>
          <p:spPr>
            <a:xfrm>
              <a:off x="288300" y="1369275"/>
              <a:ext cx="822426" cy="82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2"/>
            <p:cNvSpPr txBox="1"/>
            <p:nvPr/>
          </p:nvSpPr>
          <p:spPr>
            <a:xfrm>
              <a:off x="687075" y="1099300"/>
              <a:ext cx="484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urce Sans Pro"/>
                  <a:sym typeface="Source Sans Pro"/>
                </a:rPr>
                <a:t>[12]</a:t>
              </a: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168979" y="2280863"/>
              <a:ext cx="1046362" cy="255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Input Data</a:t>
              </a:r>
              <a:endParaRPr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100 * 100</a:t>
              </a:r>
              <a:endParaRPr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B8B8D1-DAB4-47D2-897B-F89943569DBB}"/>
              </a:ext>
            </a:extLst>
          </p:cNvPr>
          <p:cNvGrpSpPr/>
          <p:nvPr/>
        </p:nvGrpSpPr>
        <p:grpSpPr>
          <a:xfrm>
            <a:off x="435170" y="1429126"/>
            <a:ext cx="1828983" cy="1106824"/>
            <a:chOff x="435170" y="1429126"/>
            <a:chExt cx="1828983" cy="1106824"/>
          </a:xfrm>
        </p:grpSpPr>
        <p:sp>
          <p:nvSpPr>
            <p:cNvPr id="215" name="Google Shape;215;p22"/>
            <p:cNvSpPr/>
            <p:nvPr/>
          </p:nvSpPr>
          <p:spPr>
            <a:xfrm>
              <a:off x="1407399" y="1429126"/>
              <a:ext cx="597600" cy="59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489840" y="1501242"/>
              <a:ext cx="597600" cy="59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1582583" y="1593984"/>
              <a:ext cx="597600" cy="597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8" name="Google Shape;218;p22"/>
            <p:cNvCxnSpPr/>
            <p:nvPr/>
          </p:nvCxnSpPr>
          <p:spPr>
            <a:xfrm>
              <a:off x="767875" y="1615200"/>
              <a:ext cx="1094400" cy="344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20" name="Google Shape;220;p22"/>
            <p:cNvSpPr/>
            <p:nvPr/>
          </p:nvSpPr>
          <p:spPr>
            <a:xfrm>
              <a:off x="435170" y="1611619"/>
              <a:ext cx="332700" cy="3327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1" name="Google Shape;221;p22"/>
            <p:cNvCxnSpPr/>
            <p:nvPr/>
          </p:nvCxnSpPr>
          <p:spPr>
            <a:xfrm>
              <a:off x="776700" y="1941775"/>
              <a:ext cx="1085700" cy="44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22"/>
            <p:cNvSpPr txBox="1"/>
            <p:nvPr/>
          </p:nvSpPr>
          <p:spPr>
            <a:xfrm>
              <a:off x="1335053" y="2309450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Conv2D</a:t>
              </a:r>
              <a:endParaRPr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1840B8-E761-450E-AEDF-C88B4B7CD3F8}"/>
              </a:ext>
            </a:extLst>
          </p:cNvPr>
          <p:cNvGrpSpPr/>
          <p:nvPr/>
        </p:nvGrpSpPr>
        <p:grpSpPr>
          <a:xfrm>
            <a:off x="1955650" y="1451850"/>
            <a:ext cx="1248049" cy="1084100"/>
            <a:chOff x="1955650" y="1451850"/>
            <a:chExt cx="1248049" cy="1084100"/>
          </a:xfrm>
        </p:grpSpPr>
        <p:sp>
          <p:nvSpPr>
            <p:cNvPr id="197" name="Google Shape;197;p22"/>
            <p:cNvSpPr/>
            <p:nvPr/>
          </p:nvSpPr>
          <p:spPr>
            <a:xfrm>
              <a:off x="2365550" y="1451850"/>
              <a:ext cx="418200" cy="41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2423260" y="1502332"/>
              <a:ext cx="418200" cy="41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2488182" y="1567252"/>
              <a:ext cx="418200" cy="41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544033" y="1637541"/>
              <a:ext cx="418200" cy="41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601743" y="1688022"/>
              <a:ext cx="418200" cy="41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666665" y="1752943"/>
              <a:ext cx="418200" cy="41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955650" y="1694300"/>
              <a:ext cx="135900" cy="135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3" name="Google Shape;223;p22"/>
            <p:cNvCxnSpPr/>
            <p:nvPr/>
          </p:nvCxnSpPr>
          <p:spPr>
            <a:xfrm>
              <a:off x="2101275" y="1694450"/>
              <a:ext cx="880800" cy="145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22"/>
            <p:cNvCxnSpPr/>
            <p:nvPr/>
          </p:nvCxnSpPr>
          <p:spPr>
            <a:xfrm>
              <a:off x="2090650" y="1825350"/>
              <a:ext cx="884400" cy="495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28" name="Google Shape;228;p22"/>
            <p:cNvSpPr txBox="1"/>
            <p:nvPr/>
          </p:nvSpPr>
          <p:spPr>
            <a:xfrm>
              <a:off x="2274599" y="2309450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Conv2D</a:t>
              </a:r>
              <a:endParaRPr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A9549F-88CA-4809-B1D4-9CA60E1D9B8D}"/>
              </a:ext>
            </a:extLst>
          </p:cNvPr>
          <p:cNvGrpSpPr/>
          <p:nvPr/>
        </p:nvGrpSpPr>
        <p:grpSpPr>
          <a:xfrm>
            <a:off x="2924925" y="1345925"/>
            <a:ext cx="1122252" cy="1190787"/>
            <a:chOff x="2924925" y="1345925"/>
            <a:chExt cx="1122252" cy="1190787"/>
          </a:xfrm>
        </p:grpSpPr>
        <p:sp>
          <p:nvSpPr>
            <p:cNvPr id="203" name="Google Shape;203;p22"/>
            <p:cNvSpPr/>
            <p:nvPr/>
          </p:nvSpPr>
          <p:spPr>
            <a:xfrm>
              <a:off x="3186425" y="1345925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3232811" y="1386501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3284994" y="1438682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3329885" y="1495178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376271" y="1535753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3428453" y="1587934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3468874" y="1640430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3515260" y="1681006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567442" y="1733187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3612333" y="1789683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658719" y="1830258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3710877" y="1882439"/>
              <a:ext cx="336300" cy="33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924925" y="2016200"/>
              <a:ext cx="92100" cy="921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5" name="Google Shape;225;p22"/>
            <p:cNvCxnSpPr/>
            <p:nvPr/>
          </p:nvCxnSpPr>
          <p:spPr>
            <a:xfrm>
              <a:off x="3024550" y="2016375"/>
              <a:ext cx="948000" cy="81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3021000" y="2104800"/>
              <a:ext cx="948000" cy="28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29" name="Google Shape;229;p22"/>
            <p:cNvSpPr txBox="1"/>
            <p:nvPr/>
          </p:nvSpPr>
          <p:spPr>
            <a:xfrm>
              <a:off x="3179809" y="2310212"/>
              <a:ext cx="787500" cy="226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Conv2D</a:t>
              </a:r>
              <a:endParaRPr sz="12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</p:grpSp>
      <p:sp>
        <p:nvSpPr>
          <p:cNvPr id="254" name="Google Shape;254;p22"/>
          <p:cNvSpPr txBox="1"/>
          <p:nvPr/>
        </p:nvSpPr>
        <p:spPr>
          <a:xfrm>
            <a:off x="64750" y="1016850"/>
            <a:ext cx="5721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rPr>
              <a:t>e.g.)</a:t>
            </a:r>
            <a:endParaRPr sz="1200" b="1" i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anum Gothic"/>
              <a:sym typeface="Nanum Gothic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8F54C2-0161-40ED-AE9F-441C72BC9AD8}"/>
              </a:ext>
            </a:extLst>
          </p:cNvPr>
          <p:cNvGrpSpPr/>
          <p:nvPr/>
        </p:nvGrpSpPr>
        <p:grpSpPr>
          <a:xfrm>
            <a:off x="312678" y="3149988"/>
            <a:ext cx="1207197" cy="934000"/>
            <a:chOff x="312678" y="3149988"/>
            <a:chExt cx="1207197" cy="934000"/>
          </a:xfrm>
        </p:grpSpPr>
        <p:sp>
          <p:nvSpPr>
            <p:cNvPr id="253" name="Google Shape;253;p22"/>
            <p:cNvSpPr txBox="1"/>
            <p:nvPr/>
          </p:nvSpPr>
          <p:spPr>
            <a:xfrm>
              <a:off x="312678" y="3149988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Dingo</a:t>
              </a:r>
              <a:endParaRPr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255" name="Google Shape;255;p22"/>
            <p:cNvCxnSpPr/>
            <p:nvPr/>
          </p:nvCxnSpPr>
          <p:spPr>
            <a:xfrm rot="10800000">
              <a:off x="1018875" y="3263025"/>
              <a:ext cx="50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6" name="Google Shape;256;p22"/>
            <p:cNvSpPr txBox="1"/>
            <p:nvPr/>
          </p:nvSpPr>
          <p:spPr>
            <a:xfrm>
              <a:off x="312678" y="3383463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Shiba</a:t>
              </a:r>
              <a:endPara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257" name="Google Shape;257;p22"/>
            <p:cNvCxnSpPr/>
            <p:nvPr/>
          </p:nvCxnSpPr>
          <p:spPr>
            <a:xfrm rot="10800000">
              <a:off x="1018875" y="3496500"/>
              <a:ext cx="50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8" name="Google Shape;258;p22"/>
            <p:cNvSpPr txBox="1"/>
            <p:nvPr/>
          </p:nvSpPr>
          <p:spPr>
            <a:xfrm>
              <a:off x="312678" y="3857488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Collie</a:t>
              </a:r>
              <a:endParaRPr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259" name="Google Shape;259;p22"/>
            <p:cNvCxnSpPr/>
            <p:nvPr/>
          </p:nvCxnSpPr>
          <p:spPr>
            <a:xfrm rot="10800000">
              <a:off x="1018875" y="3970525"/>
              <a:ext cx="50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0" name="Google Shape;260;p22"/>
            <p:cNvSpPr txBox="1"/>
            <p:nvPr/>
          </p:nvSpPr>
          <p:spPr>
            <a:xfrm rot="5400000">
              <a:off x="691727" y="3631100"/>
              <a:ext cx="3234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...</a:t>
              </a:r>
              <a:endParaRPr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6AB5E6-73D2-4E1E-A6C4-A0A199E89667}"/>
              </a:ext>
            </a:extLst>
          </p:cNvPr>
          <p:cNvGrpSpPr/>
          <p:nvPr/>
        </p:nvGrpSpPr>
        <p:grpSpPr>
          <a:xfrm>
            <a:off x="1736526" y="2634164"/>
            <a:ext cx="1843399" cy="1914621"/>
            <a:chOff x="1736526" y="2634164"/>
            <a:chExt cx="1843399" cy="1914621"/>
          </a:xfrm>
        </p:grpSpPr>
        <p:sp>
          <p:nvSpPr>
            <p:cNvPr id="239" name="Google Shape;239;p22"/>
            <p:cNvSpPr/>
            <p:nvPr/>
          </p:nvSpPr>
          <p:spPr>
            <a:xfrm rot="10800000">
              <a:off x="2458900" y="3257614"/>
              <a:ext cx="220800" cy="22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 rot="10800000">
              <a:off x="2458900" y="2945889"/>
              <a:ext cx="220800" cy="22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 rot="10800000">
              <a:off x="2458900" y="2634164"/>
              <a:ext cx="220800" cy="22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1736526" y="4322285"/>
              <a:ext cx="929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Dense</a:t>
              </a:r>
              <a:endParaRPr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243" name="Google Shape;243;p22"/>
            <p:cNvCxnSpPr/>
            <p:nvPr/>
          </p:nvCxnSpPr>
          <p:spPr>
            <a:xfrm flipH="1">
              <a:off x="2709575" y="4096400"/>
              <a:ext cx="856200" cy="26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4" name="Google Shape;244;p22"/>
            <p:cNvCxnSpPr/>
            <p:nvPr/>
          </p:nvCxnSpPr>
          <p:spPr>
            <a:xfrm rot="10800000">
              <a:off x="2738125" y="2766175"/>
              <a:ext cx="841800" cy="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5" name="Google Shape;245;p22"/>
            <p:cNvCxnSpPr/>
            <p:nvPr/>
          </p:nvCxnSpPr>
          <p:spPr>
            <a:xfrm rot="10800000">
              <a:off x="2723725" y="3035300"/>
              <a:ext cx="856200" cy="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" name="Google Shape;246;p22"/>
            <p:cNvCxnSpPr/>
            <p:nvPr/>
          </p:nvCxnSpPr>
          <p:spPr>
            <a:xfrm flipH="1">
              <a:off x="2709625" y="3261550"/>
              <a:ext cx="870300" cy="9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22"/>
            <p:cNvCxnSpPr/>
            <p:nvPr/>
          </p:nvCxnSpPr>
          <p:spPr>
            <a:xfrm flipH="1">
              <a:off x="2702550" y="3891225"/>
              <a:ext cx="870300" cy="14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22"/>
            <p:cNvCxnSpPr/>
            <p:nvPr/>
          </p:nvCxnSpPr>
          <p:spPr>
            <a:xfrm flipH="1">
              <a:off x="2731000" y="3714350"/>
              <a:ext cx="8277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1" name="Google Shape;261;p22"/>
            <p:cNvSpPr/>
            <p:nvPr/>
          </p:nvSpPr>
          <p:spPr>
            <a:xfrm rot="10800000">
              <a:off x="2458900" y="4241039"/>
              <a:ext cx="220800" cy="22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rot="10800000">
              <a:off x="2458900" y="3929314"/>
              <a:ext cx="220800" cy="22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rot="10800000">
              <a:off x="2458900" y="3617589"/>
              <a:ext cx="220800" cy="220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B34A6A-F948-429E-9AFA-66E2B2E01554}"/>
              </a:ext>
            </a:extLst>
          </p:cNvPr>
          <p:cNvGrpSpPr/>
          <p:nvPr/>
        </p:nvGrpSpPr>
        <p:grpSpPr>
          <a:xfrm>
            <a:off x="1523175" y="2759225"/>
            <a:ext cx="946000" cy="1556500"/>
            <a:chOff x="1523175" y="2759225"/>
            <a:chExt cx="946000" cy="1556500"/>
          </a:xfrm>
        </p:grpSpPr>
        <p:sp>
          <p:nvSpPr>
            <p:cNvPr id="249" name="Google Shape;249;p22"/>
            <p:cNvSpPr/>
            <p:nvPr/>
          </p:nvSpPr>
          <p:spPr>
            <a:xfrm rot="-5400000">
              <a:off x="1136925" y="3421399"/>
              <a:ext cx="1129800" cy="357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맑은 고딕" panose="020B0503020000020004" pitchFamily="50" charset="-127"/>
                  <a:ea typeface="맑은 고딕" panose="020B0503020000020004" pitchFamily="50" charset="-127"/>
                  <a:cs typeface="Nanum Gothic"/>
                  <a:sym typeface="Nanum Gothic"/>
                </a:rPr>
                <a:t>Softmax</a:t>
              </a:r>
              <a:endParaRPr sz="1500" b="1">
                <a:latin typeface="맑은 고딕" panose="020B0503020000020004" pitchFamily="50" charset="-127"/>
                <a:ea typeface="맑은 고딕" panose="020B0503020000020004" pitchFamily="50" charset="-127"/>
                <a:cs typeface="Nanum Gothic"/>
                <a:sym typeface="Nanum Gothic"/>
              </a:endParaRPr>
            </a:p>
          </p:txBody>
        </p:sp>
        <p:cxnSp>
          <p:nvCxnSpPr>
            <p:cNvPr id="250" name="Google Shape;250;p22"/>
            <p:cNvCxnSpPr/>
            <p:nvPr/>
          </p:nvCxnSpPr>
          <p:spPr>
            <a:xfrm flipH="1">
              <a:off x="1938550" y="3367675"/>
              <a:ext cx="509400" cy="14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 flipH="1">
              <a:off x="1924375" y="3063450"/>
              <a:ext cx="544800" cy="33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22"/>
            <p:cNvCxnSpPr/>
            <p:nvPr/>
          </p:nvCxnSpPr>
          <p:spPr>
            <a:xfrm flipH="1">
              <a:off x="1893300" y="2759225"/>
              <a:ext cx="5688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4" name="Google Shape;264;p22"/>
            <p:cNvCxnSpPr/>
            <p:nvPr/>
          </p:nvCxnSpPr>
          <p:spPr>
            <a:xfrm rot="10800000">
              <a:off x="1938550" y="3622500"/>
              <a:ext cx="509400" cy="7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Google Shape;265;p22"/>
            <p:cNvCxnSpPr/>
            <p:nvPr/>
          </p:nvCxnSpPr>
          <p:spPr>
            <a:xfrm rot="10800000">
              <a:off x="1938425" y="3735500"/>
              <a:ext cx="516600" cy="27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" name="Google Shape;266;p22"/>
            <p:cNvCxnSpPr/>
            <p:nvPr/>
          </p:nvCxnSpPr>
          <p:spPr>
            <a:xfrm rot="10800000">
              <a:off x="1910350" y="3827625"/>
              <a:ext cx="537600" cy="48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구분용 딥러닝 모델 구축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32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학습에 대한 평가를 수행. 단순 예측 결과는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80.26% 정도의 적중률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보인다. 그런데….. 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 발견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다소 극단적인 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Overfitting 현상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발생. 모델의 구조를 다양하게 바꿔보고 callbacks을 활용해서 모델 학습을 수행해보니 어떤 형태로 쌓던 간에 약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epoch 2~4회 지점에서 과적합 현상이 점차 발생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한다는 점을 깨달았음. (이때의 적중률은 약 40% 정도 밖에 안 됨.)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Google Shape;274;p23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모델 구축 - 학습 결과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r="49179"/>
          <a:stretch/>
        </p:blipFill>
        <p:spPr>
          <a:xfrm>
            <a:off x="258525" y="1077200"/>
            <a:ext cx="2680734" cy="196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l="49179"/>
          <a:stretch/>
        </p:blipFill>
        <p:spPr>
          <a:xfrm>
            <a:off x="1367641" y="3014851"/>
            <a:ext cx="2680734" cy="196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/>
          <p:nvPr/>
        </p:nvSpPr>
        <p:spPr>
          <a:xfrm rot="1821680">
            <a:off x="919785" y="1202743"/>
            <a:ext cx="459985" cy="19119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1464503" y="4542050"/>
            <a:ext cx="2695500" cy="191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  <p:bldP spid="2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구분용 딥러닝 모델 구축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273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현재와 같은 overfitting 현상이 발생하는 이유로 다음 3가지를 추측.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Dataset의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불균일</a:t>
            </a:r>
            <a:endParaRPr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견종의 수에 비해 너무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부족한 Dataset</a:t>
            </a:r>
            <a:endParaRPr sz="1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구성이 너무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문제를 해결하기 위해 투자해야 할 자원이 너무 큼. (ex - 데이터 추가 수집)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6" name="Google Shape;286;p24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모델 구축 - 학습 결과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152400" y="2918700"/>
            <a:ext cx="38886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주) 딥러닝과 관련된 대표 예제로 손꼽히는 mnist 손글씨 학습 data의 경우 </a:t>
            </a:r>
            <a:r>
              <a:rPr lang="en" sz="11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각 class당 무려 </a:t>
            </a:r>
            <a:r>
              <a:rPr lang="en" sz="11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6000개의 사진</a:t>
            </a:r>
            <a:r>
              <a:rPr lang="en" sz="11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이 존재.</a:t>
            </a:r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EEEE4E9-53CC-491B-8019-F6F6A9261276}"/>
              </a:ext>
            </a:extLst>
          </p:cNvPr>
          <p:cNvGrpSpPr/>
          <p:nvPr/>
        </p:nvGrpSpPr>
        <p:grpSpPr>
          <a:xfrm>
            <a:off x="131175" y="3501250"/>
            <a:ext cx="3781277" cy="1427325"/>
            <a:chOff x="131175" y="3501250"/>
            <a:chExt cx="3781277" cy="1427325"/>
          </a:xfrm>
        </p:grpSpPr>
        <p:pic>
          <p:nvPicPr>
            <p:cNvPr id="290" name="Google Shape;29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1175" y="3877250"/>
              <a:ext cx="2238950" cy="73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57851" y="3501250"/>
              <a:ext cx="1454601" cy="14273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2" name="Google Shape;292;p24"/>
          <p:cNvCxnSpPr/>
          <p:nvPr/>
        </p:nvCxnSpPr>
        <p:spPr>
          <a:xfrm flipH="1">
            <a:off x="551750" y="3353525"/>
            <a:ext cx="1500000" cy="96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B27F6E-AC74-4720-B6A2-A2D91C00083C}"/>
              </a:ext>
            </a:extLst>
          </p:cNvPr>
          <p:cNvGrpSpPr/>
          <p:nvPr/>
        </p:nvGrpSpPr>
        <p:grpSpPr>
          <a:xfrm>
            <a:off x="152400" y="1163125"/>
            <a:ext cx="3802500" cy="1723550"/>
            <a:chOff x="152400" y="1163125"/>
            <a:chExt cx="3802500" cy="1723550"/>
          </a:xfrm>
        </p:grpSpPr>
        <p:pic>
          <p:nvPicPr>
            <p:cNvPr id="287" name="Google Shape;28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163125"/>
              <a:ext cx="2246025" cy="157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4"/>
            <p:cNvPicPr preferRelativeResize="0"/>
            <p:nvPr/>
          </p:nvPicPr>
          <p:blipFill rotWithShape="1">
            <a:blip r:embed="rId6">
              <a:alphaModFix/>
            </a:blip>
            <a:srcRect t="20299"/>
            <a:stretch/>
          </p:blipFill>
          <p:spPr>
            <a:xfrm>
              <a:off x="1828600" y="1407925"/>
              <a:ext cx="2126300" cy="147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4"/>
            <p:cNvSpPr/>
            <p:nvPr/>
          </p:nvSpPr>
          <p:spPr>
            <a:xfrm>
              <a:off x="523524" y="1181525"/>
              <a:ext cx="1549500" cy="311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2235650" y="2575275"/>
              <a:ext cx="1103700" cy="311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Google Shape;285;p24">
            <a:extLst>
              <a:ext uri="{FF2B5EF4-FFF2-40B4-BE49-F238E27FC236}">
                <a16:creationId xmlns:a16="http://schemas.microsoft.com/office/drawing/2014/main" id="{EA7DE6F6-446C-4766-843E-3867EC11E934}"/>
              </a:ext>
            </a:extLst>
          </p:cNvPr>
          <p:cNvSpPr txBox="1">
            <a:spLocks/>
          </p:cNvSpPr>
          <p:nvPr/>
        </p:nvSpPr>
        <p:spPr>
          <a:xfrm>
            <a:off x="4057725" y="3993266"/>
            <a:ext cx="4622700" cy="113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altLang="ko-KR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So…? How to deal this problem…?</a:t>
            </a:r>
            <a:endParaRPr lang="ko-KR" altLang="en-US" sz="17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36550">
              <a:buSzPts val="1700"/>
              <a:buFont typeface="Source Sans Pro"/>
              <a:buChar char="●"/>
            </a:pPr>
            <a:r>
              <a:rPr lang="ko-KR" altLang="en-US" sz="17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과적합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된 모델을 사용</a:t>
            </a:r>
          </a:p>
          <a:p>
            <a:pPr indent="-336550">
              <a:spcBef>
                <a:spcPts val="0"/>
              </a:spcBef>
              <a:buSzPts val="1700"/>
              <a:buFont typeface="Source Sans Pro"/>
              <a:buChar char="●"/>
            </a:pP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성능이 떨어져도 </a:t>
            </a:r>
            <a:r>
              <a:rPr lang="ko-KR" altLang="en-US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일반화 된 모델을 사용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25"/>
          <p:cNvCxnSpPr/>
          <p:nvPr/>
        </p:nvCxnSpPr>
        <p:spPr>
          <a:xfrm>
            <a:off x="1591875" y="2207400"/>
            <a:ext cx="59853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1591875" y="3678975"/>
            <a:ext cx="59853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5"/>
          <p:cNvSpPr/>
          <p:nvPr/>
        </p:nvSpPr>
        <p:spPr>
          <a:xfrm>
            <a:off x="218025" y="1090000"/>
            <a:ext cx="2773500" cy="3673200"/>
          </a:xfrm>
          <a:prstGeom prst="roundRect">
            <a:avLst>
              <a:gd name="adj" fmla="val 100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향후 계획 간단 요약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" name="Google Shape;303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1"/>
          </p:nvPr>
        </p:nvSpPr>
        <p:spPr>
          <a:xfrm>
            <a:off x="277377" y="1735450"/>
            <a:ext cx="2642400" cy="29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 된 API들을 application에 불러오고 활용하는 과정을 수행할 예정.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즐겨찾기 Database의 속성 선정 및 간이적 모델링 후 구축 할 예정.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5" name="Google Shape;305;p25"/>
          <p:cNvSpPr txBox="1">
            <a:spLocks noGrp="1"/>
          </p:cNvSpPr>
          <p:nvPr>
            <p:ph type="body" idx="1"/>
          </p:nvPr>
        </p:nvSpPr>
        <p:spPr>
          <a:xfrm>
            <a:off x="262250" y="1117775"/>
            <a:ext cx="26688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기술 적용 &amp; 융합</a:t>
            </a:r>
            <a:endParaRPr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6" name="Google Shape;306;p25"/>
          <p:cNvCxnSpPr/>
          <p:nvPr/>
        </p:nvCxnSpPr>
        <p:spPr>
          <a:xfrm>
            <a:off x="320637" y="1735450"/>
            <a:ext cx="254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7" name="Google Shape;307;p25"/>
          <p:cNvSpPr/>
          <p:nvPr/>
        </p:nvSpPr>
        <p:spPr>
          <a:xfrm>
            <a:off x="6179575" y="1090000"/>
            <a:ext cx="2773500" cy="3673200"/>
          </a:xfrm>
          <a:prstGeom prst="roundRect">
            <a:avLst>
              <a:gd name="adj" fmla="val 100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8" name="Google Shape;308;p25"/>
          <p:cNvSpPr txBox="1">
            <a:spLocks noGrp="1"/>
          </p:cNvSpPr>
          <p:nvPr>
            <p:ph type="body" idx="1"/>
          </p:nvPr>
        </p:nvSpPr>
        <p:spPr>
          <a:xfrm>
            <a:off x="6238927" y="1735450"/>
            <a:ext cx="2642400" cy="29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앞선 기술들을 서비스 할 수 있도록 메인 어플 제작 예정.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전반적인 어플리케이션의 디자인 구성 예정.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9" name="Google Shape;309;p25"/>
          <p:cNvSpPr txBox="1">
            <a:spLocks noGrp="1"/>
          </p:cNvSpPr>
          <p:nvPr>
            <p:ph type="body" idx="1"/>
          </p:nvPr>
        </p:nvSpPr>
        <p:spPr>
          <a:xfrm>
            <a:off x="6223800" y="1117775"/>
            <a:ext cx="26688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클라이언트 개발</a:t>
            </a:r>
            <a:endParaRPr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0" name="Google Shape;310;p25"/>
          <p:cNvCxnSpPr/>
          <p:nvPr/>
        </p:nvCxnSpPr>
        <p:spPr>
          <a:xfrm>
            <a:off x="6282187" y="1735450"/>
            <a:ext cx="254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1" name="Google Shape;311;p25"/>
          <p:cNvSpPr/>
          <p:nvPr/>
        </p:nvSpPr>
        <p:spPr>
          <a:xfrm>
            <a:off x="3198800" y="1090000"/>
            <a:ext cx="2773500" cy="3673200"/>
          </a:xfrm>
          <a:prstGeom prst="roundRect">
            <a:avLst>
              <a:gd name="adj" fmla="val 1003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2" name="Google Shape;312;p25"/>
          <p:cNvSpPr txBox="1">
            <a:spLocks noGrp="1"/>
          </p:cNvSpPr>
          <p:nvPr>
            <p:ph type="body" idx="1"/>
          </p:nvPr>
        </p:nvSpPr>
        <p:spPr>
          <a:xfrm>
            <a:off x="3258152" y="1735450"/>
            <a:ext cx="2642400" cy="29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모델을 application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연동할 수 있도록 기술 조사.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3" name="Google Shape;313;p25"/>
          <p:cNvSpPr txBox="1">
            <a:spLocks noGrp="1"/>
          </p:cNvSpPr>
          <p:nvPr>
            <p:ph type="body" idx="1"/>
          </p:nvPr>
        </p:nvSpPr>
        <p:spPr>
          <a:xfrm>
            <a:off x="3243025" y="1117775"/>
            <a:ext cx="26688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학습용 모델 이식</a:t>
            </a:r>
            <a:endParaRPr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4" name="Google Shape;314;p25"/>
          <p:cNvCxnSpPr/>
          <p:nvPr/>
        </p:nvCxnSpPr>
        <p:spPr>
          <a:xfrm>
            <a:off x="3301412" y="1735450"/>
            <a:ext cx="254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786150" y="268849"/>
            <a:ext cx="75717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Credits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0" name="Google Shape;320;p26"/>
          <p:cNvSpPr txBox="1">
            <a:spLocks noGrp="1"/>
          </p:cNvSpPr>
          <p:nvPr>
            <p:ph type="body" idx="1"/>
          </p:nvPr>
        </p:nvSpPr>
        <p:spPr>
          <a:xfrm>
            <a:off x="786150" y="944225"/>
            <a:ext cx="7571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Special thanks to all the people who made and released these awesome resources for free: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Presentation template by </a:t>
            </a:r>
            <a:r>
              <a:rPr lang="en" sz="1400" u="sng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SlidesCarnival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Photographs by </a:t>
            </a:r>
            <a:r>
              <a:rPr lang="en" sz="1400" u="sng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Unsplash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Some Diagram from </a:t>
            </a:r>
            <a:r>
              <a:rPr lang="en" sz="1400" u="sng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Pixabay</a:t>
            </a: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1" name="Google Shape;321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2" name="Google Shape;322;p26"/>
          <p:cNvSpPr txBox="1">
            <a:spLocks noGrp="1"/>
          </p:cNvSpPr>
          <p:nvPr>
            <p:ph type="body" idx="1"/>
          </p:nvPr>
        </p:nvSpPr>
        <p:spPr>
          <a:xfrm>
            <a:off x="786150" y="2191321"/>
            <a:ext cx="7571700" cy="22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[01] NAVER 개발자 센터, https://developers.naver.com/main/,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[02] NAVER 서비스 API, https://developers.naver.com/docs/serviceapi/search/encyclopedia/encyclopedia.md,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[03] NAVER API 공통가이드, https://developers.naver.com/docs/common/openapiguide/,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[04] NAVER dev, 내 애플리케이션, playground(beta)의 출력,  https://developers.naver.com/apps/#/myapps/**clientID**/playground , 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[05] 네이버 지식백과, 한국애견협회 애견정보, 사모예드,  https://terms.naver.com/entry.naver?docId=989076&amp;cid=46677&amp;categoryId=46677, 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[06] 공공데이터포털,  동물보호관리시스템, OpenAPI활용가이드, https://data.go.kr/tcs/dss/selectApiDataDetailView.do?publicDataPk=15001096, 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[07], [08] Youtube Data API, https://developers.google.com/youtube/v3/getting-started?hl=ko, 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[09] Youtube Data API - Search,  https://developers.google.com/youtube/v3/docs/search?hl=ko, 21.05.08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[10], [11] "Dog Breed Identification", Kaggle, https://www.kaggle.com/c/dog-breed-identification, 21.05.03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◎"/>
            </a:pPr>
            <a:r>
              <a:rPr lang="en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[12] "Kabosu is OK, she is alive!", かぼすママ 블로그, 17.04.04. http://kabochan.blog.jp/archives/20162151.html, 21.05.03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454252"/>
            <a:ext cx="7772400" cy="14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Thanks!</a:t>
            </a:r>
            <a:endParaRPr sz="9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4294967295"/>
          </p:nvPr>
        </p:nvSpPr>
        <p:spPr>
          <a:xfrm>
            <a:off x="1275150" y="2721788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Any questions?</a:t>
            </a:r>
            <a:endParaRPr sz="3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9" name="Google Shape;32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API 조사 및 활용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055100" y="1658525"/>
            <a:ext cx="4622700" cy="22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네이버 오픈API를 사용하려면 먼저 네이버 개발자 센터에서 애플리케이션을 등록하고 클라이언트 아이디와 클라이언트 시크릿을 발급</a:t>
            </a:r>
            <a:r>
              <a:rPr lang="en"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[03]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서비스 검색 중 백과사전의 검색 결과를 출력해주는 API를 사용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네이버 OpenAPI 검색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224650" y="4420025"/>
            <a:ext cx="820172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[01] NAVER 개발자 센터, https://developers.naver.com/main/,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[02] NAVER 서비스 API, https://developers.naver.com/docs/serviceapi/search/encyclopedia/encyclopedia.md,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[03] NAVER API 공통가이드, https://developers.naver.com/docs/common/openapiguide/,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50" y="1384500"/>
            <a:ext cx="3489099" cy="20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51450" y="1465050"/>
            <a:ext cx="663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Source Sans Pro"/>
              <a:sym typeface="Source Sans Pro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217350" y="4426725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3"/>
          <p:cNvSpPr txBox="1"/>
          <p:nvPr/>
        </p:nvSpPr>
        <p:spPr>
          <a:xfrm>
            <a:off x="3440625" y="1161250"/>
            <a:ext cx="484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[01]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F51DA7-36D6-4DCE-BB12-F69E647D91AC}"/>
              </a:ext>
            </a:extLst>
          </p:cNvPr>
          <p:cNvGrpSpPr/>
          <p:nvPr/>
        </p:nvGrpSpPr>
        <p:grpSpPr>
          <a:xfrm>
            <a:off x="1808500" y="2692775"/>
            <a:ext cx="2368075" cy="1507774"/>
            <a:chOff x="1808500" y="2692775"/>
            <a:chExt cx="2368075" cy="1507774"/>
          </a:xfrm>
        </p:grpSpPr>
        <p:pic>
          <p:nvPicPr>
            <p:cNvPr id="85" name="Google Shape;8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08500" y="2692775"/>
              <a:ext cx="1959500" cy="1507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3"/>
            <p:cNvSpPr txBox="1"/>
            <p:nvPr/>
          </p:nvSpPr>
          <p:spPr>
            <a:xfrm>
              <a:off x="3692075" y="3907575"/>
              <a:ext cx="484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urce Sans Pro"/>
                  <a:sym typeface="Source Sans Pro"/>
                </a:rPr>
                <a:t>[02]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API 조사 및 활용</a:t>
            </a:r>
            <a:endParaRPr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27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API를 통해 데이터를 수집하게 되면 검색어에 대한 여러 </a:t>
            </a:r>
            <a:r>
              <a:rPr lang="en" sz="17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결과 제시</a:t>
            </a:r>
            <a:endParaRPr sz="1700" b="1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“link”를 획득하여 상세 페이지로 들어가 </a:t>
            </a:r>
            <a:r>
              <a:rPr lang="en" sz="17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데이터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를 수집하려고 함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네이버 OpenAPI 검색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25" y="1082775"/>
            <a:ext cx="3069410" cy="3227101"/>
          </a:xfrm>
          <a:prstGeom prst="rect">
            <a:avLst/>
          </a:prstGeom>
          <a:noFill/>
          <a:ln>
            <a:noFill/>
          </a:ln>
          <a:effectLst>
            <a:outerShdw blurRad="57150" dist="57150" dir="2760000" algn="bl" rotWithShape="0">
              <a:srgbClr val="000000">
                <a:alpha val="62000"/>
              </a:srgbClr>
            </a:outerShdw>
          </a:effectLst>
        </p:spPr>
      </p:pic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229525" y="4588717"/>
            <a:ext cx="8699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[04] NAVER dev, 내 애플리케이션, playground(beta)의 출력,  https://developers.naver.com/apps/#/myapps/**clientID**/playground,  21.05.08</a:t>
            </a:r>
            <a:endParaRPr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56900" y="1068325"/>
            <a:ext cx="484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[04]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217350" y="4550825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API 조사 및 활용</a:t>
            </a:r>
            <a:endParaRPr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300200" cy="26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페이지의 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구조를 확인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특정 정보를 출력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백과사전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한국애견협회가 제공하는 애견정보를 활용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결과 중 해당하는 link를 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endParaRPr sz="17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웹 크롤링 (jsoup)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50" y="1151700"/>
            <a:ext cx="3752925" cy="300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229525" y="4629050"/>
            <a:ext cx="86142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[05] 네이버 지식백과, 한국애견협회 애견정보, 사모예드,  https://terms.naver.com/entry.naver?docId=989076&amp;cid=46677&amp;categoryId=46677, 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263975" y="878900"/>
            <a:ext cx="484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[05]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217350" y="4552450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API 조사 및 활용</a:t>
            </a:r>
            <a:endParaRPr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24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공공 OpenAPI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공공 데이터 포털에서 활용신청을 통해 사용이 가능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같은 내용으로 메세지를 전달 받음 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적절한 태그를 추려 사용함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유기동물 조회 서비스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30" y="1105575"/>
            <a:ext cx="2698957" cy="32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29325" y="4668700"/>
            <a:ext cx="8474400" cy="2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[06] 공공데이터포털,  동물보호관리시스템, OpenAPI활용가이드, https://data.go.kr/tcs/dss/selectApiDataDetailView.do?publicDataPk=15001096, 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217350" y="4550825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6"/>
          <p:cNvSpPr txBox="1"/>
          <p:nvPr/>
        </p:nvSpPr>
        <p:spPr>
          <a:xfrm>
            <a:off x="3303030" y="1066700"/>
            <a:ext cx="484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[06]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API 조사 및 활용</a:t>
            </a:r>
            <a:endParaRPr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057725" y="1652750"/>
            <a:ext cx="4622700" cy="23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Google에서 애플리케이션을 </a:t>
            </a:r>
            <a:r>
              <a:rPr lang="en" sz="1700" b="1" dirty="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등록</a:t>
            </a:r>
            <a:r>
              <a:rPr lang="en" sz="1700" dirty="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하고 애플리케이션에서 사용할 서비스 중 </a:t>
            </a:r>
            <a:r>
              <a:rPr lang="en" sz="1700" b="1" dirty="0">
                <a:solidFill>
                  <a:schemeClr val="accent2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Youtube Data API</a:t>
            </a:r>
            <a:r>
              <a:rPr lang="en" sz="1700" dirty="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를 선택</a:t>
            </a:r>
            <a:r>
              <a:rPr lang="en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[08]</a:t>
            </a:r>
            <a:endParaRPr sz="1700" dirty="0"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42900" algn="l" rtl="0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Youtube Data API에 있는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리소스를 사용하여 인식된 견종과 관련된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영상을 추천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예정</a:t>
            </a:r>
            <a:r>
              <a:rPr lang="en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[09]</a:t>
            </a:r>
            <a:endParaRPr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Youtube 영상 추천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5" y="1460275"/>
            <a:ext cx="3976626" cy="25042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232500" y="4600750"/>
            <a:ext cx="88314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[07], [08] Youtube Data API, https://developers.google.com/youtube/v3/getting-started?hl=ko, 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[09] Youtube Data API - Search,  https://developers.google.com/youtube/v3/docs/search?hl=ko, 21.05.08</a:t>
            </a:r>
            <a:endParaRPr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433550" y="1233775"/>
            <a:ext cx="484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[07]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6" name="Google Shape;136;p17"/>
          <p:cNvCxnSpPr/>
          <p:nvPr/>
        </p:nvCxnSpPr>
        <p:spPr>
          <a:xfrm>
            <a:off x="217350" y="4550825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Database 구상</a:t>
            </a:r>
            <a:endParaRPr sz="3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4057725" y="1652750"/>
            <a:ext cx="46227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Database를 독립적으로 구성하려 했으나, 앞선 API의 내용에 대해 조사하면서 API의 주요 정보에 따라서 DB설계가 달라질 것 같다 생각, </a:t>
            </a:r>
            <a:r>
              <a:rPr lang="en" sz="1700" b="1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API의 정보 추출</a:t>
            </a:r>
            <a:r>
              <a:rPr lang="en" sz="170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을 목표로 하여 전체 조원이 API 응용에 초점을 두기로 계획 변경.</a:t>
            </a:r>
            <a:endParaRPr sz="1700"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000"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457200" lvl="0" indent="-336550" algn="l" rtl="0">
              <a:spcBef>
                <a:spcPts val="200"/>
              </a:spcBef>
              <a:spcAft>
                <a:spcPts val="200"/>
              </a:spcAft>
              <a:buSzPts val="1700"/>
              <a:buFont typeface="Arial"/>
              <a:buChar char="●"/>
            </a:pPr>
            <a:r>
              <a:rPr lang="en" sz="170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API에서 추출할 instance &amp; attribute가 확정 되면 추출 된 정보들을 </a:t>
            </a:r>
            <a:r>
              <a:rPr lang="en" sz="1700" b="1">
                <a:solidFill>
                  <a:schemeClr val="accent2"/>
                </a:solidFill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SQLite를 활용</a:t>
            </a:r>
            <a:r>
              <a:rPr lang="en" sz="1700">
                <a:highlight>
                  <a:schemeClr val="lt1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해서 정보를 저장하는 기능을 개발 할 계획.</a:t>
            </a:r>
            <a:endParaRPr sz="1700">
              <a:highlight>
                <a:schemeClr val="lt1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사전조사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E17249-9585-4BAD-9EA7-266F9FEAD86C}"/>
              </a:ext>
            </a:extLst>
          </p:cNvPr>
          <p:cNvGrpSpPr/>
          <p:nvPr/>
        </p:nvGrpSpPr>
        <p:grpSpPr>
          <a:xfrm>
            <a:off x="245325" y="1068325"/>
            <a:ext cx="2565676" cy="2256900"/>
            <a:chOff x="245325" y="1068325"/>
            <a:chExt cx="2565676" cy="2256900"/>
          </a:xfrm>
        </p:grpSpPr>
        <p:pic>
          <p:nvPicPr>
            <p:cNvPr id="145" name="Google Shape;14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8125" y="1082775"/>
              <a:ext cx="2132876" cy="22424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57150" dir="2760000" algn="bl" rotWithShape="0">
                <a:srgbClr val="000000">
                  <a:alpha val="62000"/>
                </a:srgbClr>
              </a:outerShdw>
            </a:effectLst>
          </p:spPr>
        </p:pic>
        <p:sp>
          <p:nvSpPr>
            <p:cNvPr id="146" name="Google Shape;146;p18"/>
            <p:cNvSpPr txBox="1"/>
            <p:nvPr/>
          </p:nvSpPr>
          <p:spPr>
            <a:xfrm>
              <a:off x="245325" y="1068325"/>
              <a:ext cx="484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urce Sans Pro"/>
                  <a:sym typeface="Source Sans Pro"/>
                </a:rPr>
                <a:t>[04]</a:t>
              </a: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5F7384-470E-4B1B-B4B2-51C845BA02E4}"/>
              </a:ext>
            </a:extLst>
          </p:cNvPr>
          <p:cNvGrpSpPr/>
          <p:nvPr/>
        </p:nvGrpSpPr>
        <p:grpSpPr>
          <a:xfrm>
            <a:off x="122475" y="2682325"/>
            <a:ext cx="2601249" cy="2312300"/>
            <a:chOff x="122475" y="2682325"/>
            <a:chExt cx="2601249" cy="2312300"/>
          </a:xfrm>
        </p:grpSpPr>
        <p:pic>
          <p:nvPicPr>
            <p:cNvPr id="147" name="Google Shape;14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1975" y="2957324"/>
              <a:ext cx="2541749" cy="2037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8"/>
            <p:cNvSpPr txBox="1"/>
            <p:nvPr/>
          </p:nvSpPr>
          <p:spPr>
            <a:xfrm>
              <a:off x="122475" y="2682325"/>
              <a:ext cx="484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urce Sans Pro"/>
                  <a:sym typeface="Source Sans Pro"/>
                </a:rPr>
                <a:t>[05]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92E561-4980-4D49-9633-EE148E814245}"/>
              </a:ext>
            </a:extLst>
          </p:cNvPr>
          <p:cNvGrpSpPr/>
          <p:nvPr/>
        </p:nvGrpSpPr>
        <p:grpSpPr>
          <a:xfrm>
            <a:off x="2273353" y="1258375"/>
            <a:ext cx="1765626" cy="2373925"/>
            <a:chOff x="2273353" y="1258375"/>
            <a:chExt cx="1765626" cy="2373925"/>
          </a:xfrm>
        </p:grpSpPr>
        <p:pic>
          <p:nvPicPr>
            <p:cNvPr id="149" name="Google Shape;14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73353" y="1521175"/>
              <a:ext cx="1765626" cy="211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8"/>
            <p:cNvSpPr txBox="1"/>
            <p:nvPr/>
          </p:nvSpPr>
          <p:spPr>
            <a:xfrm>
              <a:off x="3384025" y="1258375"/>
              <a:ext cx="484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ource Sans Pro"/>
                  <a:sym typeface="Source Sans Pro"/>
                </a:rPr>
                <a:t>[06]</a:t>
              </a: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구분용 딥러닝 모델 구축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057724" y="1576550"/>
            <a:ext cx="4924229" cy="28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준비로 인한 시간적 문제로 인해, 사전에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 된 Dataset을 활용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하여서 모델학습을 진행하기로 계획.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Kaggle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사이트의 ‘</a:t>
            </a:r>
            <a:r>
              <a:rPr lang="en" sz="17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Dog Breed Identification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경진대회</a:t>
            </a:r>
            <a:r>
              <a:rPr lang="en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[11]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dataset을 활용하였음.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프로젝트에선 해당 Dataset 중에서,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폴더 내 사진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들과 </a:t>
            </a:r>
            <a:r>
              <a:rPr lang="en" sz="1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labels.csv</a:t>
            </a:r>
            <a:r>
              <a:rPr lang="en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데이터를 사용. (이미 레이블이 적힌 데이터만 활용.)</a:t>
            </a:r>
            <a:endParaRPr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Dataset 준비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>
            <a:off x="217350" y="4655325"/>
            <a:ext cx="8709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9"/>
          <p:cNvSpPr txBox="1">
            <a:spLocks noGrp="1"/>
          </p:cNvSpPr>
          <p:nvPr>
            <p:ph type="body" idx="1"/>
          </p:nvPr>
        </p:nvSpPr>
        <p:spPr>
          <a:xfrm>
            <a:off x="227525" y="4677700"/>
            <a:ext cx="8699100" cy="2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[10], [11] "Dog Breed Identification", Kaggle, https://www.kaggle.com/c/dog-breed-identification, 21.05.03</a:t>
            </a:r>
            <a:endParaRPr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" y="1414675"/>
            <a:ext cx="3512426" cy="2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3440625" y="1149675"/>
            <a:ext cx="4845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/>
                <a:sym typeface="Source Sans Pro"/>
              </a:rPr>
              <a:t>[10]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88" y="3633688"/>
            <a:ext cx="1476375" cy="77152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 - </a:t>
            </a: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en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구분용 딥러닝 모델 구축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4057725" y="1576550"/>
            <a:ext cx="4622700" cy="32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 b="1">
                <a:latin typeface="맑은 고딕" panose="020B0503020000020004" pitchFamily="50" charset="-127"/>
                <a:ea typeface="맑은 고딕" panose="020B0503020000020004" pitchFamily="50" charset="-127"/>
              </a:rPr>
              <a:t>Pycharm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이나 </a:t>
            </a:r>
            <a:r>
              <a:rPr lang="en" sz="17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Spyder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 등의 IDE에서 이식하려고 시도 중이나 현재 이미지 Data를 다루고 있으므로 GPU 사용 관련 문제가 자주 발생.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So, 모델 생성 및 안정적인 학습과 테스트를 위해 구글의 </a:t>
            </a:r>
            <a:r>
              <a:rPr lang="en" sz="17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colab 환경</a:t>
            </a: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활용하였음. 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맑은 고딕" panose="020B0503020000020004" pitchFamily="50" charset="-127"/>
                <a:ea typeface="맑은 고딕" panose="020B0503020000020004" pitchFamily="50" charset="-127"/>
              </a:rPr>
              <a:t>완성 된 모델을 .h5의 형태로 다운 받아서 적절히 변환 후 app에 연동시킬 예정.</a:t>
            </a:r>
            <a:endParaRPr sz="1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4040950" y="942125"/>
            <a:ext cx="4526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맑은 고딕" panose="020B0503020000020004" pitchFamily="50" charset="-127"/>
                <a:ea typeface="맑은 고딕" panose="020B0503020000020004" pitchFamily="50" charset="-127"/>
              </a:rPr>
              <a:t>※ 모델 구축 - 데이터 확인</a:t>
            </a:r>
            <a:endParaRPr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t="15626"/>
          <a:stretch/>
        </p:blipFill>
        <p:spPr>
          <a:xfrm>
            <a:off x="81650" y="2306450"/>
            <a:ext cx="3362000" cy="2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50" y="1011724"/>
            <a:ext cx="3236500" cy="14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1664</Words>
  <Application>Microsoft Office PowerPoint</Application>
  <PresentationFormat>화면 슬라이드 쇼(16:9)</PresentationFormat>
  <Paragraphs>187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Source Sans Pro</vt:lpstr>
      <vt:lpstr>Roboto Slab</vt:lpstr>
      <vt:lpstr>Arial</vt:lpstr>
      <vt:lpstr>Cordelia template</vt:lpstr>
      <vt:lpstr>‘댕댕도감’ Application 개발 중간 발표 </vt:lpstr>
      <vt:lpstr>진행상황 - API 조사 및 활용</vt:lpstr>
      <vt:lpstr>진행상황 - API 조사 및 활용</vt:lpstr>
      <vt:lpstr>진행상황 - API 조사 및 활용</vt:lpstr>
      <vt:lpstr>진행상황 - API 조사 및 활용</vt:lpstr>
      <vt:lpstr>진행상황 - API 조사 및 활용</vt:lpstr>
      <vt:lpstr>진행상황 - Database 구상</vt:lpstr>
      <vt:lpstr>진행상황 - 견종 구분용 딥러닝 모델 구축</vt:lpstr>
      <vt:lpstr>진행상황 - 견종 구분용 딥러닝 모델 구축</vt:lpstr>
      <vt:lpstr>진행상황 - 견종 구분용 딥러닝 모델 구축</vt:lpstr>
      <vt:lpstr>진행상황 - 견종 구분용 딥러닝 모델 구축</vt:lpstr>
      <vt:lpstr>진행상황 - 견종 구분용 딥러닝 모델 구축</vt:lpstr>
      <vt:lpstr>진행상황 - 견종 구분용 딥러닝 모델 구축</vt:lpstr>
      <vt:lpstr>향후 계획 간단 요약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‘댕댕도감’ Application 개발 중간 발표 </dc:title>
  <dc:creator>부산대학교 21년도 소프트웨어설계및실험 002분반 13조</dc:creator>
  <cp:lastModifiedBy>컴퓨터</cp:lastModifiedBy>
  <cp:revision>16</cp:revision>
  <dcterms:modified xsi:type="dcterms:W3CDTF">2021-05-10T09:45:50Z</dcterms:modified>
</cp:coreProperties>
</file>