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56" r:id="rId4"/>
    <p:sldId id="257" r:id="rId5"/>
    <p:sldId id="258" r:id="rId6"/>
    <p:sldId id="259" r:id="rId7"/>
    <p:sldId id="260" r:id="rId8"/>
    <p:sldId id="274" r:id="rId9"/>
    <p:sldId id="261" r:id="rId10"/>
    <p:sldId id="275" r:id="rId11"/>
    <p:sldId id="264" r:id="rId12"/>
    <p:sldId id="276" r:id="rId13"/>
    <p:sldId id="262" r:id="rId14"/>
    <p:sldId id="277" r:id="rId15"/>
    <p:sldId id="263" r:id="rId16"/>
    <p:sldId id="278" r:id="rId17"/>
    <p:sldId id="265" r:id="rId18"/>
    <p:sldId id="266" r:id="rId19"/>
    <p:sldId id="279" r:id="rId20"/>
    <p:sldId id="268" r:id="rId21"/>
    <p:sldId id="269" r:id="rId22"/>
    <p:sldId id="280" r:id="rId23"/>
    <p:sldId id="267" r:id="rId24"/>
    <p:sldId id="270" r:id="rId25"/>
    <p:sldId id="271" r:id="rId26"/>
    <p:sldId id="272" r:id="rId27"/>
    <p:sldId id="273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권 지현" initials="권지" lastIdx="1" clrIdx="0">
    <p:extLst>
      <p:ext uri="{19B8F6BF-5375-455C-9EA6-DF929625EA0E}">
        <p15:presenceInfo xmlns:p15="http://schemas.microsoft.com/office/powerpoint/2012/main" userId="ff7adc3635e1e1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4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F553A-C4F3-4AD3-A81D-0E346A9A1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47DF88-6F9B-4AE3-9DA1-917D3FC9E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FEC46-CCB2-474D-A767-BF126E08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52A5-5589-4F67-8ED8-2BC837CF1696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99DC2-BC03-410B-ACAB-893C2C98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40DF5-BCDE-426F-A29D-B60A839A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6E10-0CD3-475D-AF4A-4D3679CEA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40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47565-9E42-4C17-BE22-D7B7CE24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8EE20D-B42A-4B27-B426-EF99BF553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A2116-FF0A-4249-9C45-0B7B745E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52A5-5589-4F67-8ED8-2BC837CF1696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397A8-7FA5-4D1B-97C9-15B8C9EA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1F578-4E93-467E-80E8-B6C4B1C0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6E10-0CD3-475D-AF4A-4D3679CEA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6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08461F-AD3E-4901-B426-934A34D38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605C14-AF31-4558-AD8D-1023D4445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D566B-CF12-4B5B-B0B8-830C7997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52A5-5589-4F67-8ED8-2BC837CF1696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15812-83F9-4E1C-B89A-4474C7CB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407547-CDD1-4E0A-B3F1-33DF3D0C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6E10-0CD3-475D-AF4A-4D3679CEA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4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C6293-7D7F-4474-BDCD-DCA8F658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5518C-6CDA-42DB-A4C8-D6B3494EE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13180-E03D-4382-9998-6D13C715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52A5-5589-4F67-8ED8-2BC837CF1696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1E6D1-A4E4-41AC-861B-90639634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67414-154D-4E5A-94A4-CAFD6523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6E10-0CD3-475D-AF4A-4D3679CEA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41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ACEF4-2B3C-4488-965D-1126E7A9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5542C2-141C-4A38-9C9A-245869137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84C6E-92A1-4D6D-BD3E-65F162B2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52A5-5589-4F67-8ED8-2BC837CF1696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25D923-4349-4646-97C7-FF08AAA9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D781E-5D33-4B24-9C60-2909D00B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6E10-0CD3-475D-AF4A-4D3679CEA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81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AF749-6BCB-43FF-A940-1DEDB1A5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9FA97-2E4B-4B87-A718-19C189201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836610-18A5-407E-A3FA-106F191FE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485640-9C30-4E3C-8275-76D673C9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52A5-5589-4F67-8ED8-2BC837CF1696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A0A2D-EF05-4A55-937A-CF5E8959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3C67C-A9D5-4335-B036-3ECC501C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6E10-0CD3-475D-AF4A-4D3679CEA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30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B71D9-CC53-4D59-A450-66A89500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A6A6A6-C5E4-48FB-B958-F6B2BB860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3F36B8-8D8C-471C-BAFE-76A64B484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4AC839-CB17-45D0-8128-C89EF1663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BD183D-FC59-4DD3-AD5D-F71FDD08F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C7564B-C189-44A1-9612-DAE0CC25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52A5-5589-4F67-8ED8-2BC837CF1696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D295E1-A562-4359-AE48-C5A9730B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489A10-C8C0-45B3-92E0-ADB09F17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6E10-0CD3-475D-AF4A-4D3679CEA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7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D9A3B-2BAB-4C8C-90D5-8B578BAA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62BDDA-E729-46EC-9A4A-6B4886EB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52A5-5589-4F67-8ED8-2BC837CF1696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AE8874-33AD-46AE-981D-E95B72FE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D98992-B097-47F4-AE85-8FAC946D5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6E10-0CD3-475D-AF4A-4D3679CEA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36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DD2B2B-0EE5-4D56-B3A3-3285007B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52A5-5589-4F67-8ED8-2BC837CF1696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52ABEA-F667-45E0-89C1-FDE7C72E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4AA97E-47E1-4E38-AF82-B344FC15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6E10-0CD3-475D-AF4A-4D3679CEA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7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ED23F-0B51-444D-A1AA-47ED64FCE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F6C92C-F57D-456B-91A8-CB8BE5778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EDE152-7215-4DB8-A82D-ADC9D2C1E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0A60AE-5022-4B49-80DF-BE3C55C3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52A5-5589-4F67-8ED8-2BC837CF1696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38C921-1A00-4EEB-AEB4-3D1BDA4E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8C39FD-A39F-446C-AEC3-F939CE8B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6E10-0CD3-475D-AF4A-4D3679CEA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FBB0E-4063-4530-B1A4-CFFFF2860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DE02C6-9C9A-41F1-A3CF-22DD560CC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E4C9CB-584D-418E-B4CF-AB407E247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FF09F8-F1C4-4360-9566-7A90EB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52A5-5589-4F67-8ED8-2BC837CF1696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1F213B-F88D-4294-BED3-D755C1A0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502FBA-9CFE-424E-B08E-10C3A3B2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6E10-0CD3-475D-AF4A-4D3679CEA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45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7A9B04-7BDC-4904-936F-6AFB1518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234F53-1B47-48BF-984D-91DFA769E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EB5E7C-0326-4EA5-B855-FECB030F2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C52A5-5589-4F67-8ED8-2BC837CF1696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4B0B-3B60-49B2-B31F-D3797B510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38FE7-C487-4C38-9169-E35EFDD7F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6E10-0CD3-475D-AF4A-4D3679CEA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25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83015"/>
          </a:xfrm>
        </p:spPr>
        <p:txBody>
          <a:bodyPr/>
          <a:lstStyle/>
          <a:p>
            <a:r>
              <a:rPr lang="ko-KR" alt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멘토멘티</a:t>
            </a:r>
            <a:endParaRPr lang="en-US" altLang="ko-K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권지현</a:t>
            </a:r>
            <a:r>
              <a:rPr lang="en-US" altLang="ko-KR" dirty="0"/>
              <a:t>, </a:t>
            </a:r>
            <a:r>
              <a:rPr lang="ko-KR" altLang="en-US" dirty="0"/>
              <a:t>최수연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030F2C-3F51-4DFB-916D-9355A389A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379" t="35655" r="46603" b="53598"/>
          <a:stretch/>
        </p:blipFill>
        <p:spPr>
          <a:xfrm>
            <a:off x="4622285" y="877101"/>
            <a:ext cx="2947430" cy="253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1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7118430" y="123780"/>
            <a:ext cx="4104575" cy="6441311"/>
            <a:chOff x="1018572" y="173621"/>
            <a:chExt cx="4104575" cy="644131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8361" y="173621"/>
              <a:ext cx="3864786" cy="6441311"/>
            </a:xfrm>
            <a:prstGeom prst="rect">
              <a:avLst/>
            </a:prstGeom>
            <a:effectLst>
              <a:outerShdw blurRad="190500" dist="50800" dir="5400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2" name="직사각형 1"/>
            <p:cNvSpPr/>
            <p:nvPr/>
          </p:nvSpPr>
          <p:spPr>
            <a:xfrm>
              <a:off x="1018572" y="821803"/>
              <a:ext cx="1666754" cy="729205"/>
            </a:xfrm>
            <a:prstGeom prst="rect">
              <a:avLst/>
            </a:prstGeom>
            <a:noFill/>
            <a:ln w="666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오른쪽 화살표 10"/>
            <p:cNvSpPr/>
            <p:nvPr/>
          </p:nvSpPr>
          <p:spPr>
            <a:xfrm rot="13456537">
              <a:off x="2286782" y="1603516"/>
              <a:ext cx="1459503" cy="650230"/>
            </a:xfrm>
            <a:prstGeom prst="rightArrow">
              <a:avLst/>
            </a:prstGeom>
            <a:solidFill>
              <a:srgbClr val="C00000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73261" y="123780"/>
            <a:ext cx="3968591" cy="6441311"/>
            <a:chOff x="6912015" y="173621"/>
            <a:chExt cx="3968591" cy="644131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4798491-961B-424C-A356-D7BADE258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417" t="7407" r="37333" b="18222"/>
            <a:stretch/>
          </p:blipFill>
          <p:spPr>
            <a:xfrm>
              <a:off x="7015820" y="173621"/>
              <a:ext cx="3864786" cy="6441311"/>
            </a:xfrm>
            <a:prstGeom prst="rect">
              <a:avLst/>
            </a:prstGeom>
            <a:effectLst>
              <a:outerShdw blurRad="190500" dist="50800" dir="5400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7" name="직사각형 6"/>
            <p:cNvSpPr/>
            <p:nvPr/>
          </p:nvSpPr>
          <p:spPr>
            <a:xfrm>
              <a:off x="6912015" y="939479"/>
              <a:ext cx="1606952" cy="611529"/>
            </a:xfrm>
            <a:prstGeom prst="rect">
              <a:avLst/>
            </a:prstGeom>
            <a:noFill/>
            <a:ln w="666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오른쪽 화살표 11"/>
            <p:cNvSpPr/>
            <p:nvPr/>
          </p:nvSpPr>
          <p:spPr>
            <a:xfrm rot="13456537">
              <a:off x="8125865" y="1493235"/>
              <a:ext cx="1459503" cy="650230"/>
            </a:xfrm>
            <a:prstGeom prst="rightArrow">
              <a:avLst/>
            </a:prstGeom>
            <a:solidFill>
              <a:srgbClr val="C00000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443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1EC1ADA-8DDB-4118-9883-A4F9F755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43" t="6944" r="37266" b="15417"/>
          <a:stretch/>
        </p:blipFill>
        <p:spPr>
          <a:xfrm>
            <a:off x="777066" y="173621"/>
            <a:ext cx="3744948" cy="6441311"/>
          </a:xfrm>
          <a:prstGeom prst="rect">
            <a:avLst/>
          </a:prstGeom>
          <a:effectLst>
            <a:outerShdw blurRad="190500" dist="50800" dir="5400000" algn="ctr" rotWithShape="0">
              <a:srgbClr val="000000">
                <a:alpha val="43137"/>
              </a:srgbClr>
            </a:outerShdw>
          </a:effec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B199608-AD59-47F8-9B0E-2E19BD23515A}"/>
              </a:ext>
            </a:extLst>
          </p:cNvPr>
          <p:cNvGrpSpPr/>
          <p:nvPr/>
        </p:nvGrpSpPr>
        <p:grpSpPr>
          <a:xfrm>
            <a:off x="5490856" y="514351"/>
            <a:ext cx="6510644" cy="4738195"/>
            <a:chOff x="334238" y="1611308"/>
            <a:chExt cx="2992068" cy="11170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91B3C1-842B-4D8F-8DF9-8D5C06D67D45}"/>
                </a:ext>
              </a:extLst>
            </p:cNvPr>
            <p:cNvSpPr txBox="1"/>
            <p:nvPr/>
          </p:nvSpPr>
          <p:spPr>
            <a:xfrm>
              <a:off x="334238" y="1611308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멘티 찾기 글 목록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21FCB0-414C-46DB-8EB6-0046E01573E5}"/>
                </a:ext>
              </a:extLst>
            </p:cNvPr>
            <p:cNvSpPr txBox="1"/>
            <p:nvPr/>
          </p:nvSpPr>
          <p:spPr>
            <a:xfrm>
              <a:off x="334238" y="1631226"/>
              <a:ext cx="2992068" cy="9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지역설정 또는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분야설정 후 그에 맞는 맞춤 글의 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목록으로 정렬해서 보여 줍니다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나의 분야 메뉴 선택 시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처음 회원가입 할 때 설정한 분야에 따른 글 목록을 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dirty="0">
                  <a:latin typeface="맑은 고딕" panose="020B0503020000020004" pitchFamily="50" charset="-127"/>
                </a:rPr>
                <a:t>    자동으로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정렬해서 보여 줍니다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dirty="0">
                  <a:latin typeface="맑은 고딕" panose="020B0503020000020004" pitchFamily="50" charset="-127"/>
                </a:rPr>
                <a:t>글 제목</a:t>
              </a:r>
              <a:endParaRPr lang="en-US" altLang="ko-KR" dirty="0">
                <a:latin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dirty="0">
                  <a:latin typeface="맑은 고딕" panose="020B0503020000020004" pitchFamily="50" charset="-127"/>
                </a:rPr>
                <a:t>글 주석</a:t>
              </a:r>
              <a:endParaRPr lang="en-US" altLang="ko-KR" dirty="0">
                <a:latin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dirty="0">
                  <a:latin typeface="맑은 고딕" panose="020B0503020000020004" pitchFamily="50" charset="-127"/>
                </a:rPr>
                <a:t>수익</a:t>
              </a:r>
              <a:endParaRPr lang="en-US" altLang="ko-KR" dirty="0">
                <a:latin typeface="맑은 고딕" panose="020B0503020000020004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지역 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위의 정보 표시 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13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84838" y="173621"/>
            <a:ext cx="3837176" cy="6441311"/>
            <a:chOff x="4330860" y="150471"/>
            <a:chExt cx="3837176" cy="644131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EC1ADA-8DDB-4118-9883-A4F9F7556D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343" t="6944" r="37266" b="15417"/>
            <a:stretch/>
          </p:blipFill>
          <p:spPr>
            <a:xfrm>
              <a:off x="4423088" y="150471"/>
              <a:ext cx="3744948" cy="6441311"/>
            </a:xfrm>
            <a:prstGeom prst="rect">
              <a:avLst/>
            </a:prstGeom>
            <a:effectLst>
              <a:outerShdw blurRad="190500" dist="50800" dir="5400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5" name="직사각형 4"/>
            <p:cNvSpPr/>
            <p:nvPr/>
          </p:nvSpPr>
          <p:spPr>
            <a:xfrm>
              <a:off x="4330860" y="520861"/>
              <a:ext cx="1387033" cy="532436"/>
            </a:xfrm>
            <a:prstGeom prst="rect">
              <a:avLst/>
            </a:prstGeom>
            <a:noFill/>
            <a:ln w="666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오른쪽 화살표 6"/>
            <p:cNvSpPr/>
            <p:nvPr/>
          </p:nvSpPr>
          <p:spPr>
            <a:xfrm rot="13456537">
              <a:off x="5326700" y="1098571"/>
              <a:ext cx="1459503" cy="650230"/>
            </a:xfrm>
            <a:prstGeom prst="rightArrow">
              <a:avLst/>
            </a:prstGeom>
            <a:solidFill>
              <a:srgbClr val="C00000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5874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F697C8D-A4BE-46CD-8350-25E3516102D2}"/>
              </a:ext>
            </a:extLst>
          </p:cNvPr>
          <p:cNvGrpSpPr/>
          <p:nvPr/>
        </p:nvGrpSpPr>
        <p:grpSpPr>
          <a:xfrm>
            <a:off x="5490856" y="514319"/>
            <a:ext cx="6510644" cy="1552718"/>
            <a:chOff x="334238" y="1611308"/>
            <a:chExt cx="2992068" cy="3660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125C9A-78E2-4392-BF22-2E95DE13E16B}"/>
                </a:ext>
              </a:extLst>
            </p:cNvPr>
            <p:cNvSpPr txBox="1"/>
            <p:nvPr/>
          </p:nvSpPr>
          <p:spPr>
            <a:xfrm>
              <a:off x="334238" y="1611308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지역 설정 </a:t>
              </a:r>
              <a:r>
                <a:rPr lang="en-US" altLang="ko-KR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category</a:t>
              </a:r>
              <a:endParaRPr lang="ko-KR" altLang="en-US" sz="3200" b="1" dirty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+mj-lt"/>
                <a:ea typeface="나눔고딕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16964B-076D-4F52-9825-F6E1F3E6A9BC}"/>
                </a:ext>
              </a:extLst>
            </p:cNvPr>
            <p:cNvSpPr txBox="1"/>
            <p:nvPr/>
          </p:nvSpPr>
          <p:spPr>
            <a:xfrm>
              <a:off x="334238" y="1631226"/>
              <a:ext cx="2992068" cy="1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지역을 설정하여 멘티 수업정보 목록을 재정렬 할 수 있습니다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66" y="150471"/>
            <a:ext cx="3864787" cy="6441311"/>
          </a:xfrm>
          <a:prstGeom prst="rect">
            <a:avLst/>
          </a:prstGeom>
          <a:effectLst>
            <a:outerShdw blurRad="1905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9238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77066" y="173620"/>
            <a:ext cx="3744948" cy="6441311"/>
            <a:chOff x="4423088" y="150471"/>
            <a:chExt cx="3744948" cy="644131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EC1ADA-8DDB-4118-9883-A4F9F7556D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343" t="6944" r="37266" b="15417"/>
            <a:stretch/>
          </p:blipFill>
          <p:spPr>
            <a:xfrm>
              <a:off x="4423088" y="150471"/>
              <a:ext cx="3744948" cy="6441311"/>
            </a:xfrm>
            <a:prstGeom prst="rect">
              <a:avLst/>
            </a:prstGeom>
            <a:effectLst>
              <a:outerShdw blurRad="190500" dist="50800" dir="5400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5" name="직사각형 4"/>
            <p:cNvSpPr/>
            <p:nvPr/>
          </p:nvSpPr>
          <p:spPr>
            <a:xfrm>
              <a:off x="5557777" y="520860"/>
              <a:ext cx="1387033" cy="532436"/>
            </a:xfrm>
            <a:prstGeom prst="rect">
              <a:avLst/>
            </a:prstGeom>
            <a:noFill/>
            <a:ln w="666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오른쪽 화살표 6"/>
            <p:cNvSpPr/>
            <p:nvPr/>
          </p:nvSpPr>
          <p:spPr>
            <a:xfrm rot="13456537">
              <a:off x="6550975" y="1098570"/>
              <a:ext cx="1459503" cy="650230"/>
            </a:xfrm>
            <a:prstGeom prst="rightArrow">
              <a:avLst/>
            </a:prstGeom>
            <a:solidFill>
              <a:srgbClr val="C00000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306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C321677-EA99-4001-A70C-91D87A5E1A8D}"/>
              </a:ext>
            </a:extLst>
          </p:cNvPr>
          <p:cNvGrpSpPr/>
          <p:nvPr/>
        </p:nvGrpSpPr>
        <p:grpSpPr>
          <a:xfrm>
            <a:off x="5490856" y="514260"/>
            <a:ext cx="6510644" cy="1860486"/>
            <a:chOff x="334238" y="1611308"/>
            <a:chExt cx="2992068" cy="438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B5F2324-EF46-42BB-B52E-9E83E3BD0F10}"/>
                </a:ext>
              </a:extLst>
            </p:cNvPr>
            <p:cNvSpPr txBox="1"/>
            <p:nvPr/>
          </p:nvSpPr>
          <p:spPr>
            <a:xfrm>
              <a:off x="334238" y="1611308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분야</a:t>
              </a:r>
              <a:r>
                <a:rPr lang="en-US" altLang="ko-KR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 </a:t>
              </a:r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설정 </a:t>
              </a:r>
              <a:r>
                <a:rPr lang="en-US" altLang="ko-KR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category</a:t>
              </a:r>
              <a:endParaRPr lang="ko-KR" altLang="en-US" sz="3200" b="1" dirty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+mj-lt"/>
                <a:ea typeface="나눔고딕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C3E98D-3342-4F7C-8626-E2E99E4D34D0}"/>
                </a:ext>
              </a:extLst>
            </p:cNvPr>
            <p:cNvSpPr txBox="1"/>
            <p:nvPr/>
          </p:nvSpPr>
          <p:spPr>
            <a:xfrm>
              <a:off x="334238" y="1631226"/>
              <a:ext cx="2992068" cy="23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 고딕" panose="020B0503020000020004" pitchFamily="50" charset="-127"/>
                </a:rPr>
                <a:t>분야를 설정하여 멘티 수업정보 목록을 재정렬 할 수 있습니다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.</a:t>
              </a:r>
              <a:endParaRPr lang="ko-KR" altLang="en-US" sz="2000" dirty="0">
                <a:latin typeface="맑은 고딕" panose="020B0503020000020004" pitchFamily="50" charset="-127"/>
              </a:endParaRPr>
            </a:p>
            <a:p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66" y="150471"/>
            <a:ext cx="3864787" cy="6441311"/>
          </a:xfrm>
          <a:prstGeom prst="rect">
            <a:avLst/>
          </a:prstGeom>
          <a:effectLst>
            <a:outerShdw blurRad="1905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1916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15021" y="173620"/>
            <a:ext cx="4446190" cy="6441311"/>
            <a:chOff x="4272987" y="150471"/>
            <a:chExt cx="4446190" cy="644131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EC1ADA-8DDB-4118-9883-A4F9F7556D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343" t="6944" r="37266" b="15417"/>
            <a:stretch/>
          </p:blipFill>
          <p:spPr>
            <a:xfrm>
              <a:off x="4423088" y="150471"/>
              <a:ext cx="3744948" cy="6441311"/>
            </a:xfrm>
            <a:prstGeom prst="rect">
              <a:avLst/>
            </a:prstGeom>
            <a:effectLst>
              <a:outerShdw blurRad="190500" dist="50800" dir="5400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5" name="직사각형 4"/>
            <p:cNvSpPr/>
            <p:nvPr/>
          </p:nvSpPr>
          <p:spPr>
            <a:xfrm>
              <a:off x="4272987" y="1006996"/>
              <a:ext cx="4002912" cy="1030147"/>
            </a:xfrm>
            <a:prstGeom prst="rect">
              <a:avLst/>
            </a:prstGeom>
            <a:noFill/>
            <a:ln w="666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오른쪽 화살표 6"/>
            <p:cNvSpPr/>
            <p:nvPr/>
          </p:nvSpPr>
          <p:spPr>
            <a:xfrm rot="13456537">
              <a:off x="7259674" y="1826328"/>
              <a:ext cx="1459503" cy="650230"/>
            </a:xfrm>
            <a:prstGeom prst="rightArrow">
              <a:avLst/>
            </a:prstGeom>
            <a:solidFill>
              <a:srgbClr val="C00000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612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63F809A-D7F3-4250-BCE1-FB0E62E7E8EE}"/>
              </a:ext>
            </a:extLst>
          </p:cNvPr>
          <p:cNvGrpSpPr/>
          <p:nvPr/>
        </p:nvGrpSpPr>
        <p:grpSpPr>
          <a:xfrm>
            <a:off x="5490856" y="533214"/>
            <a:ext cx="6510644" cy="5873356"/>
            <a:chOff x="334238" y="1611757"/>
            <a:chExt cx="2992068" cy="13847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9EA24A0-C417-4312-8438-2846477B2D9F}"/>
                </a:ext>
              </a:extLst>
            </p:cNvPr>
            <p:cNvSpPr txBox="1"/>
            <p:nvPr/>
          </p:nvSpPr>
          <p:spPr>
            <a:xfrm>
              <a:off x="334238" y="1611757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멘티 수업정보 </a:t>
              </a:r>
              <a:r>
                <a:rPr lang="en-US" altLang="ko-KR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- 01</a:t>
              </a:r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AD08A6-D67D-4164-8B65-E1BDA2AF47C9}"/>
                </a:ext>
              </a:extLst>
            </p:cNvPr>
            <p:cNvSpPr txBox="1"/>
            <p:nvPr/>
          </p:nvSpPr>
          <p:spPr>
            <a:xfrm>
              <a:off x="334238" y="1631227"/>
              <a:ext cx="2992068" cy="119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멘티가 글쓰기를 통해 올린 수업정보 페이지 입니다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상단 제목 오른쪽의 하트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5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관심있는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글에 누를 수 있는 아이콘 </a:t>
              </a:r>
              <a:endPara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lvl="0" indent="-342900">
                <a:buFontTx/>
                <a:buChar char="-"/>
              </a:pPr>
              <a:r>
                <a:rPr lang="ko-KR" altLang="en-US" sz="20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멘토링 분야 </a:t>
              </a:r>
              <a:endPara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  <a:p>
              <a:pPr marL="342900" lvl="0" indent="-342900">
                <a:buFontTx/>
                <a:buChar char="-"/>
              </a:pPr>
              <a:r>
                <a:rPr lang="ko-KR" altLang="en-US" sz="20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멘토링 지역</a:t>
              </a:r>
              <a:endPara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  <a:p>
              <a:pPr marL="342900" lvl="0" indent="-342900">
                <a:buFontTx/>
                <a:buChar char="-"/>
              </a:pPr>
              <a:r>
                <a:rPr lang="ko-KR" altLang="en-US" sz="20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참고사항 </a:t>
              </a:r>
              <a:r>
                <a:rPr lang="en-US" altLang="ko-KR" sz="20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수강료</a:t>
              </a:r>
              <a:r>
                <a:rPr lang="en-US" altLang="ko-KR" sz="20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, </a:t>
              </a:r>
              <a:r>
                <a:rPr lang="ko-KR" altLang="en-US" sz="20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기간</a:t>
              </a:r>
              <a:r>
                <a:rPr lang="en-US" altLang="ko-KR" sz="20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, </a:t>
              </a:r>
              <a:r>
                <a:rPr lang="ko-KR" altLang="en-US" sz="20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요일 및 시간대</a:t>
              </a:r>
              <a:r>
                <a:rPr lang="en-US" altLang="ko-KR" sz="20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)</a:t>
              </a:r>
            </a:p>
            <a:p>
              <a:pPr marL="342900" lvl="0" indent="-342900">
                <a:buFontTx/>
                <a:buChar char="-"/>
              </a:pPr>
              <a:r>
                <a:rPr lang="ko-KR" altLang="en-US" sz="20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세부사항</a:t>
              </a:r>
              <a:endPara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  <a:p>
              <a:pPr marL="342900" lvl="0" indent="-342900">
                <a:buFontTx/>
                <a:buChar char="-"/>
              </a:pPr>
              <a:endPara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  <a:p>
              <a:r>
                <a:rPr lang="ko-KR" altLang="en-US" sz="2000" dirty="0">
                  <a:latin typeface="맑은 고딕" panose="020B0503020000020004" pitchFamily="50" charset="-127"/>
                </a:rPr>
                <a:t>위와 같이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구성되어 있습니다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.</a:t>
              </a:r>
            </a:p>
            <a:p>
              <a:pPr lvl="0"/>
              <a:endPara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맑은 고딕" panose="020B0503020000020004" pitchFamily="50" charset="-127"/>
                </a:rPr>
                <a:t>시간</a:t>
              </a:r>
              <a:r>
                <a:rPr lang="en-US" altLang="ko-KR" dirty="0">
                  <a:latin typeface="맑은 고딕" panose="020B0503020000020004" pitchFamily="50" charset="-127"/>
                </a:rPr>
                <a:t>, </a:t>
              </a:r>
              <a:r>
                <a:rPr lang="ko-KR" altLang="en-US" dirty="0">
                  <a:latin typeface="맑은 고딕" panose="020B0503020000020004" pitchFamily="50" charset="-127"/>
                </a:rPr>
                <a:t>지역</a:t>
              </a:r>
              <a:r>
                <a:rPr lang="en-US" altLang="ko-KR" dirty="0">
                  <a:latin typeface="맑은 고딕" panose="020B0503020000020004" pitchFamily="50" charset="-127"/>
                </a:rPr>
                <a:t>, </a:t>
              </a:r>
              <a:r>
                <a:rPr lang="ko-KR" altLang="en-US" dirty="0">
                  <a:latin typeface="맑은 고딕" panose="020B0503020000020004" pitchFamily="50" charset="-127"/>
                </a:rPr>
                <a:t>기간 은 멘티가 글을 쓸 때 협의 가능 여부에 </a:t>
              </a:r>
              <a:endParaRPr lang="en-US" altLang="ko-KR" dirty="0">
                <a:latin typeface="맑은 고딕" panose="020B0503020000020004" pitchFamily="50" charset="-127"/>
              </a:endParaRPr>
            </a:p>
            <a:p>
              <a:pPr lvl="0"/>
              <a:r>
                <a:rPr lang="en-US" altLang="ko-KR" dirty="0">
                  <a:latin typeface="맑은 고딕" panose="020B0503020000020004" pitchFamily="50" charset="-127"/>
                </a:rPr>
                <a:t>   </a:t>
              </a:r>
              <a:r>
                <a:rPr lang="ko-KR" altLang="en-US" dirty="0">
                  <a:latin typeface="맑은 고딕" panose="020B0503020000020004" pitchFamily="50" charset="-127"/>
                </a:rPr>
                <a:t>체크 한 지에 따라 안 뜰 수도 있고 뜰 수도 있습니다</a:t>
              </a:r>
              <a:r>
                <a:rPr lang="en-US" altLang="ko-KR" dirty="0">
                  <a:latin typeface="맑은 고딕" panose="020B0503020000020004" pitchFamily="50" charset="-127"/>
                </a:rPr>
                <a:t>.</a:t>
              </a:r>
            </a:p>
            <a:p>
              <a:pPr lvl="0"/>
              <a:endPara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맑은 고딕" panose="020B0503020000020004" pitchFamily="50" charset="-127"/>
                </a:rPr>
                <a:t>하단의 지원방법 바는 고정상태</a:t>
              </a:r>
              <a:endParaRPr lang="en-US" altLang="ko-KR" dirty="0">
                <a:latin typeface="맑은 고딕" panose="020B050302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맑은 고딕" panose="020B0503020000020004" pitchFamily="50" charset="-127"/>
                </a:rPr>
                <a:t>위 아래로 스크롤이 가능한 창입니다</a:t>
              </a:r>
              <a:r>
                <a:rPr lang="en-US" altLang="ko-KR" dirty="0">
                  <a:latin typeface="맑은 고딕" panose="020B0503020000020004" pitchFamily="50" charset="-127"/>
                </a:rPr>
                <a:t>.</a:t>
              </a:r>
            </a:p>
            <a:p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endPara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4236022-1891-4AEC-8DD3-5B6BA4EE9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78" t="7774" r="37344" b="18251"/>
          <a:stretch/>
        </p:blipFill>
        <p:spPr>
          <a:xfrm>
            <a:off x="777066" y="150471"/>
            <a:ext cx="3882106" cy="6441311"/>
          </a:xfrm>
          <a:prstGeom prst="rect">
            <a:avLst/>
          </a:prstGeom>
          <a:effectLst>
            <a:outerShdw blurRad="1905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1501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8511500-C6F0-4EB0-906C-64C56D7F4040}"/>
              </a:ext>
            </a:extLst>
          </p:cNvPr>
          <p:cNvGrpSpPr/>
          <p:nvPr/>
        </p:nvGrpSpPr>
        <p:grpSpPr>
          <a:xfrm>
            <a:off x="5490856" y="549050"/>
            <a:ext cx="6510644" cy="2799236"/>
            <a:chOff x="334238" y="1611308"/>
            <a:chExt cx="2992068" cy="659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7D3E53-529A-48A6-B475-9A91BC3B0A05}"/>
                </a:ext>
              </a:extLst>
            </p:cNvPr>
            <p:cNvSpPr txBox="1"/>
            <p:nvPr/>
          </p:nvSpPr>
          <p:spPr>
            <a:xfrm>
              <a:off x="334238" y="1611308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ea typeface="나눔고딕" pitchFamily="50" charset="-127"/>
                </a:rPr>
                <a:t>멘티 수업정보 </a:t>
              </a:r>
              <a:r>
                <a:rPr lang="en-US" altLang="ko-KR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ea typeface="나눔고딕" pitchFamily="50" charset="-127"/>
                </a:rPr>
                <a:t>- 02</a:t>
              </a:r>
              <a:endParaRPr lang="ko-KR" altLang="en-US" sz="3200" b="1" dirty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ea typeface="나눔고딕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0485B0-5F4B-42ED-823B-76607D9821F7}"/>
                </a:ext>
              </a:extLst>
            </p:cNvPr>
            <p:cNvSpPr txBox="1"/>
            <p:nvPr/>
          </p:nvSpPr>
          <p:spPr>
            <a:xfrm>
              <a:off x="334238" y="1631226"/>
              <a:ext cx="2992068" cy="46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ko-KR" altLang="en-US" sz="20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세부사항 </a:t>
              </a:r>
              <a:endPara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  <a:p>
              <a:r>
                <a:rPr lang="ko-KR" altLang="en-US" sz="15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    멘토가 멘티에게 희망사항이나</a:t>
              </a:r>
              <a:r>
                <a:rPr lang="en-US" altLang="ko-KR" sz="15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, </a:t>
              </a:r>
              <a:r>
                <a:rPr lang="ko-KR" altLang="en-US" sz="15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주의 사항 등이 항목 외의 </a:t>
              </a:r>
              <a:endPara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  <a:p>
              <a:r>
                <a:rPr lang="en-US" altLang="ko-KR" sz="15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    </a:t>
              </a:r>
              <a:r>
                <a:rPr lang="ko-KR" altLang="en-US" sz="15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추가적인 요구가 적힌 부분입니다</a:t>
              </a:r>
              <a:r>
                <a:rPr lang="en-US" altLang="ko-KR" sz="15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.</a:t>
              </a:r>
            </a:p>
            <a:p>
              <a:endPara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상단의 글쓰기 바는 고정상태로 위로 스크롤해서 넘기는 창입니다</a:t>
              </a:r>
              <a:r>
                <a:rPr lang="en-US" altLang="ko-KR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.</a:t>
              </a:r>
            </a:p>
            <a:p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77066" y="150471"/>
            <a:ext cx="3864786" cy="6441311"/>
            <a:chOff x="0" y="0"/>
            <a:chExt cx="4133240" cy="68580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4236022-1891-4AEC-8DD3-5B6BA4EE9C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578" t="7774" r="37344" b="18251"/>
            <a:stretch/>
          </p:blipFill>
          <p:spPr>
            <a:xfrm>
              <a:off x="0" y="0"/>
              <a:ext cx="4133240" cy="6858000"/>
            </a:xfrm>
            <a:prstGeom prst="rect">
              <a:avLst/>
            </a:prstGeom>
            <a:effectLst>
              <a:outerShdw blurRad="190500" dist="50800" dir="540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F971413-7BD4-40D8-8752-F90BC3BED8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657" t="13792" r="37445" b="74101"/>
            <a:stretch/>
          </p:blipFill>
          <p:spPr>
            <a:xfrm>
              <a:off x="0" y="5173512"/>
              <a:ext cx="4062714" cy="1111169"/>
            </a:xfrm>
            <a:prstGeom prst="rect">
              <a:avLst/>
            </a:prstGeom>
            <a:effectLst>
              <a:outerShdw sx="10000" sy="10000" algn="ctr" rotWithShape="0">
                <a:srgbClr val="000000">
                  <a:alpha val="95000"/>
                </a:srgbClr>
              </a:outerShdw>
            </a:effectLst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4236022-1891-4AEC-8DD3-5B6BA4EE9C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578" t="33619" r="37344" b="24806"/>
            <a:stretch/>
          </p:blipFill>
          <p:spPr>
            <a:xfrm>
              <a:off x="0" y="1432553"/>
              <a:ext cx="4133240" cy="3854370"/>
            </a:xfrm>
            <a:prstGeom prst="rect">
              <a:avLst/>
            </a:prstGeom>
            <a:effectLst>
              <a:outerShdw dir="540000" sx="10000" sy="10000" algn="ctr" rotWithShape="0">
                <a:srgbClr val="000000">
                  <a:alpha val="95000"/>
                </a:srgbClr>
              </a:outerShdw>
            </a:effectLst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1EC1ADA-8DDB-4118-9883-A4F9F7556D7C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62298" t="17336" r="37328" b="75870"/>
            <a:stretch/>
          </p:blipFill>
          <p:spPr>
            <a:xfrm>
              <a:off x="4027992" y="4176922"/>
              <a:ext cx="72000" cy="2052000"/>
            </a:xfrm>
            <a:prstGeom prst="rect">
              <a:avLst/>
            </a:prstGeom>
            <a:effectLst>
              <a:outerShdw sx="3000" sy="3000" algn="ctr" rotWithShape="0">
                <a:srgbClr val="000000">
                  <a:alpha val="9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510408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48084" y="173621"/>
            <a:ext cx="4002912" cy="6441311"/>
            <a:chOff x="4192367" y="196770"/>
            <a:chExt cx="4002912" cy="644131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4798491-961B-424C-A356-D7BADE258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417" t="7407" r="37333" b="18222"/>
            <a:stretch/>
          </p:blipFill>
          <p:spPr>
            <a:xfrm>
              <a:off x="4330493" y="196770"/>
              <a:ext cx="3864786" cy="6441311"/>
            </a:xfrm>
            <a:prstGeom prst="rect">
              <a:avLst/>
            </a:prstGeom>
            <a:effectLst>
              <a:outerShdw blurRad="190500" dist="50800" dir="5400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5" name="직사각형 4"/>
            <p:cNvSpPr/>
            <p:nvPr/>
          </p:nvSpPr>
          <p:spPr>
            <a:xfrm>
              <a:off x="4192367" y="4328931"/>
              <a:ext cx="1317182" cy="520862"/>
            </a:xfrm>
            <a:prstGeom prst="rect">
              <a:avLst/>
            </a:prstGeom>
            <a:noFill/>
            <a:ln w="666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오른쪽 화살표 6"/>
            <p:cNvSpPr/>
            <p:nvPr/>
          </p:nvSpPr>
          <p:spPr>
            <a:xfrm rot="13456537">
              <a:off x="5037335" y="4746042"/>
              <a:ext cx="1459503" cy="650230"/>
            </a:xfrm>
            <a:prstGeom prst="rightArrow">
              <a:avLst/>
            </a:prstGeom>
            <a:solidFill>
              <a:srgbClr val="C00000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29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3600" b="1" dirty="0" err="1"/>
              <a:t>멘토멘티란</a:t>
            </a:r>
            <a:r>
              <a:rPr lang="en-US" altLang="ko-KR" sz="3600" b="1" dirty="0"/>
              <a:t>?</a:t>
            </a:r>
          </a:p>
          <a:p>
            <a:pPr marL="0" indent="0">
              <a:buNone/>
            </a:pPr>
            <a:endParaRPr lang="en-US" altLang="ko-KR" sz="3600" b="1" dirty="0"/>
          </a:p>
          <a:p>
            <a:pPr fontAlgn="base"/>
            <a:r>
              <a:rPr lang="ko-KR" altLang="en-US" dirty="0"/>
              <a:t>내가 받고 싶은 수업과 나의 스케줄에 맞춘 </a:t>
            </a:r>
            <a:r>
              <a:rPr lang="ko-KR" altLang="en-US" dirty="0" err="1"/>
              <a:t>멘토링</a:t>
            </a:r>
            <a:endParaRPr lang="ko-KR" altLang="en-US" dirty="0"/>
          </a:p>
          <a:p>
            <a:pPr fontAlgn="base"/>
            <a:r>
              <a:rPr lang="ko-KR" altLang="en-US" dirty="0"/>
              <a:t>나에게 딱 맞는 나만의 </a:t>
            </a:r>
            <a:r>
              <a:rPr lang="ko-KR" altLang="en-US" dirty="0" err="1"/>
              <a:t>멘토</a:t>
            </a:r>
            <a:r>
              <a:rPr lang="ko-KR" altLang="en-US" dirty="0"/>
              <a:t> 찾기</a:t>
            </a:r>
            <a:endParaRPr lang="en-US" altLang="ko-KR" dirty="0"/>
          </a:p>
          <a:p>
            <a:pPr fontAlgn="base"/>
            <a:r>
              <a:rPr lang="ko-KR" altLang="en-US" dirty="0" err="1"/>
              <a:t>앱을</a:t>
            </a:r>
            <a:r>
              <a:rPr lang="ko-KR" altLang="en-US" dirty="0"/>
              <a:t> 통해 많은 사람들이 보다 쉽게 서로의 지식과 강점을 </a:t>
            </a: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  </a:t>
            </a:r>
            <a:r>
              <a:rPr lang="ko-KR" altLang="en-US" dirty="0"/>
              <a:t>공유하고 소통할 수 있도록 도와줌</a:t>
            </a:r>
          </a:p>
          <a:p>
            <a:pPr fontAlgn="base"/>
            <a:endParaRPr lang="ko-KR" altLang="en-US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030F2C-3F51-4DFB-916D-9355A389A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379" t="35655" r="46603" b="53598"/>
          <a:stretch/>
        </p:blipFill>
        <p:spPr>
          <a:xfrm>
            <a:off x="694481" y="71276"/>
            <a:ext cx="2036633" cy="175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68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490EBC5-9BB1-4F26-B233-42902DF5BFF0}"/>
              </a:ext>
            </a:extLst>
          </p:cNvPr>
          <p:cNvGrpSpPr/>
          <p:nvPr/>
        </p:nvGrpSpPr>
        <p:grpSpPr>
          <a:xfrm>
            <a:off x="5490856" y="514372"/>
            <a:ext cx="6510644" cy="5723094"/>
            <a:chOff x="334238" y="1611308"/>
            <a:chExt cx="2992068" cy="134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8B999A-E499-4286-9A91-09FF60474895}"/>
                </a:ext>
              </a:extLst>
            </p:cNvPr>
            <p:cNvSpPr txBox="1"/>
            <p:nvPr/>
          </p:nvSpPr>
          <p:spPr>
            <a:xfrm>
              <a:off x="334238" y="1611308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멘티 글쓰기 </a:t>
              </a:r>
              <a:r>
                <a:rPr lang="en-US" altLang="ko-KR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- 01</a:t>
              </a:r>
              <a:endParaRPr lang="ko-KR" altLang="en-US" sz="3200" b="1" dirty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+mj-lt"/>
                <a:ea typeface="나눔고딕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38D7A7-19D7-4D89-A99E-EF57F5951DAF}"/>
                </a:ext>
              </a:extLst>
            </p:cNvPr>
            <p:cNvSpPr txBox="1"/>
            <p:nvPr/>
          </p:nvSpPr>
          <p:spPr>
            <a:xfrm>
              <a:off x="334238" y="1631226"/>
              <a:ext cx="2992068" cy="115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멘티가 멘토링에 대한 글을 쓰는 페이지 입니다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(+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주석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희망지역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세가지 선택 가능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분야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희망 수강료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희망기간 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달력아이콘 누르면 날짜 선택 가능</a:t>
              </a:r>
              <a:endPara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희망 요일 및 시간대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: </a:t>
              </a:r>
              <a:r>
                <a:rPr lang="ko-KR" altLang="en-US" sz="1500" dirty="0">
                  <a:latin typeface="맑은 고딕" panose="020B0503020000020004" pitchFamily="50" charset="-127"/>
                </a:rPr>
                <a:t>달력아이콘 누르면 날짜 선택 가능</a:t>
              </a:r>
              <a:r>
                <a:rPr lang="en-US" altLang="ko-KR" sz="1500" dirty="0">
                  <a:latin typeface="맑은 고딕" panose="020B0503020000020004" pitchFamily="50" charset="-127"/>
                </a:rPr>
                <a:t>&amp; </a:t>
              </a:r>
            </a:p>
            <a:p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			   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드롭다운 박스로 시간대 설정 </a:t>
              </a:r>
              <a:endPara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세부사항 입력 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지원방법 선택 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2000" dirty="0">
                  <a:latin typeface="맑은 고딕" panose="020B0503020000020004" pitchFamily="50" charset="-127"/>
                </a:rPr>
                <a:t>위와 같이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구성되어 있습니다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.</a:t>
              </a:r>
            </a:p>
            <a:p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상단의 글쓰기 바는 고정상태로 위로 스크롤해서 넘기는 창입니다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E03CC9B-8D6D-4451-A90A-F55C978B4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43" t="7500" r="37344" b="16944"/>
          <a:stretch/>
        </p:blipFill>
        <p:spPr>
          <a:xfrm>
            <a:off x="777067" y="150471"/>
            <a:ext cx="3864786" cy="6489003"/>
          </a:xfrm>
          <a:prstGeom prst="rect">
            <a:avLst/>
          </a:prstGeom>
          <a:effectLst>
            <a:outerShdw blurRad="1905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8530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DF00E37-1EC1-4184-956F-4A823729714C}"/>
              </a:ext>
            </a:extLst>
          </p:cNvPr>
          <p:cNvGrpSpPr/>
          <p:nvPr/>
        </p:nvGrpSpPr>
        <p:grpSpPr>
          <a:xfrm>
            <a:off x="5490856" y="523898"/>
            <a:ext cx="6510644" cy="3937978"/>
            <a:chOff x="334238" y="1611308"/>
            <a:chExt cx="2992068" cy="9284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1C8555F-5A31-48C6-BCF9-013ECBAEB697}"/>
                </a:ext>
              </a:extLst>
            </p:cNvPr>
            <p:cNvSpPr txBox="1"/>
            <p:nvPr/>
          </p:nvSpPr>
          <p:spPr>
            <a:xfrm>
              <a:off x="334238" y="1611308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멘티 글쓰기 </a:t>
              </a:r>
              <a:r>
                <a:rPr lang="en-US" altLang="ko-KR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- 02</a:t>
              </a:r>
              <a:endParaRPr lang="ko-KR" altLang="en-US" sz="3200" b="1" dirty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+mj-lt"/>
                <a:ea typeface="나눔고딕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4381CC-39BE-495D-9995-1DB504E950DB}"/>
                </a:ext>
              </a:extLst>
            </p:cNvPr>
            <p:cNvSpPr txBox="1"/>
            <p:nvPr/>
          </p:nvSpPr>
          <p:spPr>
            <a:xfrm>
              <a:off x="334238" y="1631226"/>
              <a:ext cx="2992068" cy="7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세부사항 입력 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r>
                <a:rPr lang="en-US" altLang="ko-KR" sz="2000" dirty="0">
                  <a:latin typeface="맑은 고딕" panose="020B0503020000020004" pitchFamily="50" charset="-127"/>
                </a:rPr>
                <a:t>    </a:t>
              </a:r>
              <a:r>
                <a:rPr lang="ko-KR" altLang="en-US" sz="1500" dirty="0">
                  <a:latin typeface="맑은 고딕" panose="020B0503020000020004" pitchFamily="50" charset="-127"/>
                </a:rPr>
                <a:t>멘토가 멘티에게 희망사항이나</a:t>
              </a:r>
              <a:r>
                <a:rPr lang="en-US" altLang="ko-KR" sz="1500" dirty="0">
                  <a:latin typeface="맑은 고딕" panose="020B0503020000020004" pitchFamily="50" charset="-127"/>
                </a:rPr>
                <a:t>, </a:t>
              </a:r>
              <a:r>
                <a:rPr lang="ko-KR" altLang="en-US" sz="1500" dirty="0">
                  <a:latin typeface="맑은 고딕" panose="020B0503020000020004" pitchFamily="50" charset="-127"/>
                </a:rPr>
                <a:t>주의 사항 등을 적는 칸입니다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.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지원방법 선택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r>
                <a:rPr lang="en-US" altLang="ko-KR" sz="1500" dirty="0">
                  <a:latin typeface="맑은 고딕" panose="020B0503020000020004" pitchFamily="50" charset="-127"/>
                </a:rPr>
                <a:t>    </a:t>
              </a:r>
              <a:r>
                <a:rPr lang="ko-KR" altLang="en-US" sz="1500" dirty="0">
                  <a:latin typeface="맑은 고딕" panose="020B0503020000020004" pitchFamily="50" charset="-127"/>
                </a:rPr>
                <a:t>지원방법은 중복선택 가능으로 수업정보 페이지 하단바에 선택한 지원 </a:t>
              </a:r>
              <a:endParaRPr lang="en-US" altLang="ko-KR" sz="1500" dirty="0">
                <a:latin typeface="맑은 고딕" panose="020B0503020000020004" pitchFamily="50" charset="-127"/>
              </a:endParaRPr>
            </a:p>
            <a:p>
              <a:r>
                <a:rPr lang="en-US" altLang="ko-KR" sz="1500" dirty="0">
                  <a:latin typeface="맑은 고딕" panose="020B0503020000020004" pitchFamily="50" charset="-127"/>
                </a:rPr>
                <a:t>    </a:t>
              </a:r>
              <a:r>
                <a:rPr lang="ko-KR" altLang="en-US" sz="1500" dirty="0">
                  <a:latin typeface="맑은 고딕" panose="020B0503020000020004" pitchFamily="50" charset="-127"/>
                </a:rPr>
                <a:t>방법이 뜹니다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.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 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endParaRPr lang="en-US" altLang="ko-KR" sz="2000" dirty="0">
                <a:latin typeface="맑은 고딕" panose="020B0503020000020004" pitchFamily="50" charset="-127"/>
              </a:endParaRPr>
            </a:p>
            <a:p>
              <a:endParaRPr lang="en-US" altLang="ko-KR" sz="2000" dirty="0">
                <a:latin typeface="맑은 고딕" panose="020B0503020000020004" pitchFamily="50" charset="-127"/>
              </a:endParaRPr>
            </a:p>
            <a:p>
              <a:r>
                <a:rPr lang="ko-KR" altLang="en-US" sz="2000" dirty="0">
                  <a:latin typeface="맑은 고딕" panose="020B0503020000020004" pitchFamily="50" charset="-127"/>
                </a:rPr>
                <a:t>글쓰기를 완료하면 상단의 글쓰기 바의 완료 버튼을 누릅니다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77067" y="150471"/>
            <a:ext cx="3864786" cy="6441311"/>
            <a:chOff x="0" y="0"/>
            <a:chExt cx="4076701" cy="684481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E03CC9B-8D6D-4451-A90A-F55C978B4F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343" t="7500" r="37344" b="16944"/>
            <a:stretch/>
          </p:blipFill>
          <p:spPr>
            <a:xfrm>
              <a:off x="0" y="0"/>
              <a:ext cx="4076701" cy="6844810"/>
            </a:xfrm>
            <a:prstGeom prst="rect">
              <a:avLst/>
            </a:prstGeom>
            <a:effectLst>
              <a:outerShdw blurRad="190500" dist="50800" dir="540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E03CC9B-8D6D-4451-A90A-F55C978B4F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343" t="72546" r="37344" b="16944"/>
            <a:stretch/>
          </p:blipFill>
          <p:spPr>
            <a:xfrm>
              <a:off x="0" y="476025"/>
              <a:ext cx="4076701" cy="952045"/>
            </a:xfrm>
            <a:prstGeom prst="rect">
              <a:avLst/>
            </a:prstGeom>
            <a:effectLst>
              <a:outerShdw sx="10000" sy="10000" algn="ctr" rotWithShape="0">
                <a:srgbClr val="000000">
                  <a:alpha val="93000"/>
                </a:srgbClr>
              </a:outerShdw>
            </a:effectLst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E164F0E-0B89-43FD-94F4-2362C5361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333" t="7851" r="37334" b="31473"/>
            <a:stretch/>
          </p:blipFill>
          <p:spPr>
            <a:xfrm>
              <a:off x="0" y="1108683"/>
              <a:ext cx="4064717" cy="5476075"/>
            </a:xfrm>
            <a:prstGeom prst="rect">
              <a:avLst/>
            </a:prstGeom>
            <a:effectLst>
              <a:outerShdw dir="540000" sx="10000" sy="10000" algn="ctr" rotWithShape="0">
                <a:srgbClr val="000000">
                  <a:alpha val="95000"/>
                </a:srgbClr>
              </a:outerShdw>
            </a:effectLst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1EC1ADA-8DDB-4118-9883-A4F9F7556D7C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62298" t="17336" r="37328" b="75870"/>
            <a:stretch/>
          </p:blipFill>
          <p:spPr>
            <a:xfrm>
              <a:off x="3981692" y="4570464"/>
              <a:ext cx="72000" cy="2052000"/>
            </a:xfrm>
            <a:prstGeom prst="rect">
              <a:avLst/>
            </a:prstGeom>
            <a:effectLst>
              <a:outerShdw sx="3000" sy="3000" algn="ctr" rotWithShape="0">
                <a:srgbClr val="000000">
                  <a:alpha val="95000"/>
                </a:srgbClr>
              </a:outerShdw>
            </a:effectLst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4236022-1891-4AEC-8DD3-5B6BA4EE9C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578" t="76557" r="37344" b="18251"/>
          <a:stretch/>
        </p:blipFill>
        <p:spPr>
          <a:xfrm>
            <a:off x="7731888" y="2952599"/>
            <a:ext cx="4133240" cy="481381"/>
          </a:xfrm>
          <a:prstGeom prst="rect">
            <a:avLst/>
          </a:prstGeom>
          <a:effectLst>
            <a:outerShdw sx="10000" sy="10000" algn="ctr" rotWithShape="0">
              <a:srgbClr val="000000">
                <a:alpha val="9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506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66" y="162046"/>
            <a:ext cx="3864786" cy="6441311"/>
          </a:xfrm>
          <a:prstGeom prst="rect">
            <a:avLst/>
          </a:prstGeom>
          <a:effectLst>
            <a:outerShdw blurRad="1905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타원 4"/>
          <p:cNvSpPr/>
          <p:nvPr/>
        </p:nvSpPr>
        <p:spPr>
          <a:xfrm>
            <a:off x="4148578" y="0"/>
            <a:ext cx="636607" cy="636607"/>
          </a:xfrm>
          <a:prstGeom prst="ellipse">
            <a:avLst/>
          </a:prstGeom>
          <a:noFill/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 rot="13456537">
            <a:off x="4370843" y="579157"/>
            <a:ext cx="1459503" cy="650230"/>
          </a:xfrm>
          <a:prstGeom prst="rightArrow">
            <a:avLst/>
          </a:prstGeom>
          <a:solidFill>
            <a:srgbClr val="C000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22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E2B98CD-F7D8-4B0C-A8BB-7DCB61D14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0" t="6944" r="37500" b="19167"/>
          <a:stretch/>
        </p:blipFill>
        <p:spPr>
          <a:xfrm>
            <a:off x="777067" y="109960"/>
            <a:ext cx="3864786" cy="6425206"/>
          </a:xfrm>
          <a:prstGeom prst="rect">
            <a:avLst/>
          </a:prstGeom>
          <a:effectLst>
            <a:outerShdw blurRad="190500" dist="50800" dir="5400000" algn="ctr" rotWithShape="0">
              <a:srgbClr val="000000">
                <a:alpha val="43137"/>
              </a:srgbClr>
            </a:outerShdw>
          </a:effec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6953926-4649-4CB3-858D-AEE0B0AAE36A}"/>
              </a:ext>
            </a:extLst>
          </p:cNvPr>
          <p:cNvGrpSpPr/>
          <p:nvPr/>
        </p:nvGrpSpPr>
        <p:grpSpPr>
          <a:xfrm>
            <a:off x="5490856" y="514371"/>
            <a:ext cx="6510644" cy="5553812"/>
            <a:chOff x="334238" y="1611308"/>
            <a:chExt cx="2992068" cy="13093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212422-4445-4D2F-9AE0-3FF4D67073F1}"/>
                </a:ext>
              </a:extLst>
            </p:cNvPr>
            <p:cNvSpPr txBox="1"/>
            <p:nvPr/>
          </p:nvSpPr>
          <p:spPr>
            <a:xfrm>
              <a:off x="334238" y="1611308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프로필 관리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ED2D8B-5D98-4D23-9424-E8DAC5ADACED}"/>
                </a:ext>
              </a:extLst>
            </p:cNvPr>
            <p:cNvSpPr txBox="1"/>
            <p:nvPr/>
          </p:nvSpPr>
          <p:spPr>
            <a:xfrm>
              <a:off x="334238" y="1631226"/>
              <a:ext cx="2992068" cy="111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메인 화면의     아이콘을 누르면 나오는 화면으로 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프로필 관리 페이지 입니다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상단 메뉴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 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프로필 사진 수정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닉네임 표시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하단메뉴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쓴 글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정보 수정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 관리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쪽지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설정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2000" dirty="0">
                  <a:latin typeface="맑은 고딕" panose="020B0503020000020004" pitchFamily="50" charset="-127"/>
                </a:rPr>
                <a:t>위와 같이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구성되어 있습니다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619" y="1382359"/>
            <a:ext cx="259102" cy="3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70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CC51A0E-9AAB-4011-AA9E-CB79F691C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22" t="7084" r="37578" b="15694"/>
          <a:stretch/>
        </p:blipFill>
        <p:spPr>
          <a:xfrm>
            <a:off x="777066" y="152782"/>
            <a:ext cx="3748635" cy="6513251"/>
          </a:xfrm>
          <a:prstGeom prst="rect">
            <a:avLst/>
          </a:prstGeom>
          <a:effectLst>
            <a:outerShdw blurRad="190500" dist="50800" dir="5400000" algn="ctr" rotWithShape="0">
              <a:srgbClr val="000000">
                <a:alpha val="43137"/>
              </a:srgbClr>
            </a:outerShdw>
          </a:effec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DF6C403-2057-4864-B4FA-BBCAB431EE1E}"/>
              </a:ext>
            </a:extLst>
          </p:cNvPr>
          <p:cNvGrpSpPr/>
          <p:nvPr/>
        </p:nvGrpSpPr>
        <p:grpSpPr>
          <a:xfrm>
            <a:off x="5490856" y="514369"/>
            <a:ext cx="6510644" cy="5246042"/>
            <a:chOff x="334238" y="1611308"/>
            <a:chExt cx="2992068" cy="12368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273A22-20F1-41C5-8A32-4C159347E8E7}"/>
                </a:ext>
              </a:extLst>
            </p:cNvPr>
            <p:cNvSpPr txBox="1"/>
            <p:nvPr/>
          </p:nvSpPr>
          <p:spPr>
            <a:xfrm>
              <a:off x="334238" y="1611308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내가 쓴 글 관리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854DD9C-9163-4F8A-934B-941176764009}"/>
                </a:ext>
              </a:extLst>
            </p:cNvPr>
            <p:cNvSpPr txBox="1"/>
            <p:nvPr/>
          </p:nvSpPr>
          <p:spPr>
            <a:xfrm>
              <a:off x="334238" y="1631226"/>
              <a:ext cx="2992068" cy="103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 고딕" panose="020B0503020000020004" pitchFamily="50" charset="-127"/>
                </a:rPr>
                <a:t>프로필 관리 페이지의 내가 쓴 글 페이지 입니다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.</a:t>
              </a:r>
            </a:p>
            <a:p>
              <a:r>
                <a:rPr lang="ko-KR" altLang="en-US" sz="2000" dirty="0">
                  <a:latin typeface="맑은 고딕" panose="020B0503020000020004" pitchFamily="50" charset="-127"/>
                </a:rPr>
                <a:t>목록으로 관리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수정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,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삭제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가능하며 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글 제목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글 주석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수익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지역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endParaRPr lang="en-US" altLang="ko-KR" sz="2000" dirty="0">
                <a:latin typeface="맑은 고딕" panose="020B0503020000020004" pitchFamily="50" charset="-127"/>
              </a:endParaRPr>
            </a:p>
            <a:p>
              <a:r>
                <a:rPr lang="ko-KR" altLang="en-US" sz="2000" dirty="0">
                  <a:latin typeface="맑은 고딕" panose="020B0503020000020004" pitchFamily="50" charset="-127"/>
                </a:rPr>
                <a:t>이 메인으로 표시됩니다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.</a:t>
              </a:r>
            </a:p>
            <a:p>
              <a:endParaRPr lang="en-US" altLang="ko-KR" sz="2000" dirty="0">
                <a:latin typeface="맑은 고딕" panose="020B0503020000020004" pitchFamily="50" charset="-127"/>
              </a:endParaRPr>
            </a:p>
            <a:p>
              <a:r>
                <a:rPr lang="ko-KR" altLang="en-US" sz="2000" dirty="0">
                  <a:latin typeface="맑은 고딕" panose="020B0503020000020004" pitchFamily="50" charset="-127"/>
                </a:rPr>
                <a:t>하트아이콘은 몇 명의 회원이 해당 아이콘을 눌렀는지를 보여주는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기능을 합니다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.</a:t>
              </a:r>
            </a:p>
            <a:p>
              <a:endParaRPr lang="en-US" altLang="ko-KR" sz="2000" dirty="0">
                <a:latin typeface="맑은 고딕" panose="020B0503020000020004" pitchFamily="50" charset="-127"/>
              </a:endParaRPr>
            </a:p>
            <a:p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516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117DE45-6128-46B4-B182-F5BD61BA24F5}"/>
              </a:ext>
            </a:extLst>
          </p:cNvPr>
          <p:cNvGrpSpPr/>
          <p:nvPr/>
        </p:nvGrpSpPr>
        <p:grpSpPr>
          <a:xfrm>
            <a:off x="5490856" y="514367"/>
            <a:ext cx="6701143" cy="5800036"/>
            <a:chOff x="334238" y="1611308"/>
            <a:chExt cx="3079615" cy="1367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495D326-19EE-4BB9-AD39-7D355114E5E6}"/>
                </a:ext>
              </a:extLst>
            </p:cNvPr>
            <p:cNvSpPr txBox="1"/>
            <p:nvPr/>
          </p:nvSpPr>
          <p:spPr>
            <a:xfrm>
              <a:off x="334238" y="1611308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회원정보 수정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D932F4-FAAB-4E80-956B-093207520434}"/>
                </a:ext>
              </a:extLst>
            </p:cNvPr>
            <p:cNvSpPr txBox="1"/>
            <p:nvPr/>
          </p:nvSpPr>
          <p:spPr>
            <a:xfrm>
              <a:off x="334238" y="1631226"/>
              <a:ext cx="3079615" cy="116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 고딕" panose="020B0503020000020004" pitchFamily="50" charset="-127"/>
                </a:rPr>
                <a:t>프로필 관리 페이지의 회원정보 수정 페이지 입니다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.</a:t>
              </a:r>
            </a:p>
            <a:p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닉네임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성명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성별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생년월일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en-US" altLang="ko-KR" sz="2000" dirty="0">
                  <a:latin typeface="맑은 고딕" panose="020B0503020000020004" pitchFamily="50" charset="-127"/>
                </a:rPr>
                <a:t>PH</a:t>
              </a:r>
            </a:p>
            <a:p>
              <a:pPr marL="342900" indent="-342900">
                <a:buFontTx/>
                <a:buChar char="-"/>
              </a:pPr>
              <a:r>
                <a:rPr lang="en-US" altLang="ko-KR" sz="2000" dirty="0">
                  <a:latin typeface="맑은 고딕" panose="020B0503020000020004" pitchFamily="50" charset="-127"/>
                </a:rPr>
                <a:t>Mail</a:t>
              </a: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분야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필수 사항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x)</a:t>
              </a: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학력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필수 사항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x)</a:t>
              </a:r>
            </a:p>
            <a:p>
              <a:pPr marL="342900" indent="-342900">
                <a:buFontTx/>
                <a:buChar char="-"/>
              </a:pPr>
              <a:endParaRPr lang="en-US" altLang="ko-KR" sz="2000" dirty="0">
                <a:latin typeface="맑은 고딕" panose="020B0503020000020004" pitchFamily="50" charset="-127"/>
              </a:endParaRPr>
            </a:p>
            <a:p>
              <a:r>
                <a:rPr lang="ko-KR" altLang="en-US" sz="2000" dirty="0">
                  <a:latin typeface="맑은 고딕" panose="020B0503020000020004" pitchFamily="50" charset="-127"/>
                </a:rPr>
                <a:t>위와 같이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구성되어 있습니다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.</a:t>
              </a:r>
            </a:p>
            <a:p>
              <a:endParaRPr lang="en-US" altLang="ko-KR" sz="2000" dirty="0">
                <a:latin typeface="맑은 고딕" panose="020B0503020000020004" pitchFamily="50" charset="-127"/>
              </a:endParaRPr>
            </a:p>
            <a:p>
              <a:r>
                <a:rPr lang="en-US" altLang="ko-KR" sz="1600" dirty="0">
                  <a:latin typeface="맑은 고딕" panose="020B0503020000020004" pitchFamily="50" charset="-127"/>
                </a:rPr>
                <a:t>- </a:t>
              </a:r>
              <a:r>
                <a:rPr lang="ko-KR" altLang="en-US" sz="1600" dirty="0">
                  <a:latin typeface="맑은 고딕" panose="020B0503020000020004" pitchFamily="50" charset="-127"/>
                </a:rPr>
                <a:t>학력은 검증 이미지 파일 올려서 관리자가 확인 </a:t>
              </a:r>
              <a:endParaRPr lang="en-US" altLang="ko-KR" sz="1600" dirty="0">
                <a:latin typeface="맑은 고딕" panose="020B0503020000020004" pitchFamily="50" charset="-127"/>
              </a:endParaRPr>
            </a:p>
            <a:p>
              <a:endParaRPr lang="en-US" altLang="ko-KR" sz="2000" dirty="0">
                <a:latin typeface="맑은 고딕" panose="020B0503020000020004" pitchFamily="50" charset="-127"/>
              </a:endParaRPr>
            </a:p>
            <a:p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A646241-67A5-436E-B8D2-76C181695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43" t="7029" r="37500" b="17500"/>
          <a:stretch/>
        </p:blipFill>
        <p:spPr>
          <a:xfrm>
            <a:off x="777066" y="150471"/>
            <a:ext cx="3816956" cy="6441311"/>
          </a:xfrm>
          <a:prstGeom prst="rect">
            <a:avLst/>
          </a:prstGeom>
          <a:effectLst>
            <a:outerShdw blurRad="1905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165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BEF43F4-DB44-4066-B47E-810E6ED9B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0" t="6805" r="37344" b="14444"/>
          <a:stretch/>
        </p:blipFill>
        <p:spPr>
          <a:xfrm>
            <a:off x="777066" y="150471"/>
            <a:ext cx="3658028" cy="6441311"/>
          </a:xfrm>
          <a:prstGeom prst="rect">
            <a:avLst/>
          </a:prstGeom>
          <a:effectLst>
            <a:outerShdw blurRad="190500" dist="50800" dir="5400000" algn="ctr" rotWithShape="0">
              <a:srgbClr val="000000">
                <a:alpha val="43137"/>
              </a:srgbClr>
            </a:outerShdw>
          </a:effec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76FD4EA-44AA-4E0E-ABB7-3BF60E3C0B09}"/>
              </a:ext>
            </a:extLst>
          </p:cNvPr>
          <p:cNvGrpSpPr/>
          <p:nvPr/>
        </p:nvGrpSpPr>
        <p:grpSpPr>
          <a:xfrm>
            <a:off x="5490856" y="514347"/>
            <a:ext cx="6510644" cy="2783840"/>
            <a:chOff x="334238" y="1611308"/>
            <a:chExt cx="2992068" cy="656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98554B-A8FB-44B7-8032-08968442075E}"/>
                </a:ext>
              </a:extLst>
            </p:cNvPr>
            <p:cNvSpPr txBox="1"/>
            <p:nvPr/>
          </p:nvSpPr>
          <p:spPr>
            <a:xfrm>
              <a:off x="334238" y="1611308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비밀번호 수정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E16220-2443-4FDB-8F03-750455C9B8A3}"/>
                </a:ext>
              </a:extLst>
            </p:cNvPr>
            <p:cNvSpPr txBox="1"/>
            <p:nvPr/>
          </p:nvSpPr>
          <p:spPr>
            <a:xfrm>
              <a:off x="334238" y="1631226"/>
              <a:ext cx="2992068" cy="45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 고딕" panose="020B0503020000020004" pitchFamily="50" charset="-127"/>
                </a:rPr>
                <a:t>프로필 관리 페이지의 비밀번호 수정 페이지 입니다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변경할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PW</a:t>
              </a: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변경할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PW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재확인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2000" dirty="0">
                  <a:latin typeface="맑은 고딕" panose="020B0503020000020004" pitchFamily="50" charset="-127"/>
                </a:rPr>
                <a:t>위와 같이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구성되어 있습니다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9352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3FC5C46-A958-4038-8C13-90248796D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0" t="6805" r="37344" b="18472"/>
          <a:stretch/>
        </p:blipFill>
        <p:spPr>
          <a:xfrm>
            <a:off x="777067" y="150471"/>
            <a:ext cx="3864786" cy="6457315"/>
          </a:xfrm>
          <a:prstGeom prst="rect">
            <a:avLst/>
          </a:prstGeom>
          <a:effectLst>
            <a:outerShdw blurRad="190500" dist="50800" dir="5400000" algn="ctr" rotWithShape="0">
              <a:srgbClr val="000000">
                <a:alpha val="43137"/>
              </a:srgbClr>
            </a:outerShdw>
          </a:effec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F0F20D47-07C8-40C7-BA52-E35039615FBE}"/>
              </a:ext>
            </a:extLst>
          </p:cNvPr>
          <p:cNvGrpSpPr/>
          <p:nvPr/>
        </p:nvGrpSpPr>
        <p:grpSpPr>
          <a:xfrm>
            <a:off x="5490856" y="514362"/>
            <a:ext cx="6510644" cy="6015466"/>
            <a:chOff x="334238" y="1611308"/>
            <a:chExt cx="2992068" cy="1418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BE31CE9-33FD-4B53-80A2-7AB1A9F585FB}"/>
                </a:ext>
              </a:extLst>
            </p:cNvPr>
            <p:cNvSpPr txBox="1"/>
            <p:nvPr/>
          </p:nvSpPr>
          <p:spPr>
            <a:xfrm>
              <a:off x="334238" y="1611308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설정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CC6F49-B8F0-487A-BE6F-1D12EB577A96}"/>
                </a:ext>
              </a:extLst>
            </p:cNvPr>
            <p:cNvSpPr txBox="1"/>
            <p:nvPr/>
          </p:nvSpPr>
          <p:spPr>
            <a:xfrm>
              <a:off x="334238" y="1631226"/>
              <a:ext cx="2992068" cy="121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프로필 관리 페이지의 설정메뉴 페이지 입니다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공지사항  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관리자가 사용자에게 공지 알림</a:t>
              </a:r>
              <a:endPara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문의하기  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관리자에게 요청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궁금사항 문의</a:t>
              </a:r>
              <a:endPara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앱 버전    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버전 알림 및 업데이트 공지</a:t>
              </a:r>
              <a:endPara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계정관리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탈퇴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2000" dirty="0">
                  <a:latin typeface="맑은 고딕" panose="020B0503020000020004" pitchFamily="50" charset="-127"/>
                </a:rPr>
                <a:t>위와 같이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구성되어 있습니다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0126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4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66" y="150471"/>
            <a:ext cx="3864786" cy="6441310"/>
          </a:xfrm>
          <a:prstGeom prst="rect">
            <a:avLst/>
          </a:prstGeom>
          <a:effectLst>
            <a:outerShdw blurRad="190500" dist="50800" dir="5400000" algn="ctr" rotWithShape="0">
              <a:srgbClr val="000000">
                <a:alpha val="43137"/>
              </a:srgbClr>
            </a:outerShdw>
          </a:effectLst>
        </p:spPr>
      </p:pic>
      <p:grpSp>
        <p:nvGrpSpPr>
          <p:cNvPr id="3" name="그룹 2"/>
          <p:cNvGrpSpPr/>
          <p:nvPr/>
        </p:nvGrpSpPr>
        <p:grpSpPr>
          <a:xfrm>
            <a:off x="5490856" y="3647059"/>
            <a:ext cx="5096128" cy="2163071"/>
            <a:chOff x="5548731" y="3901702"/>
            <a:chExt cx="5096128" cy="216307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E2DE37F-6683-4E44-99B2-C28D3E7931B0}"/>
                </a:ext>
              </a:extLst>
            </p:cNvPr>
            <p:cNvGrpSpPr/>
            <p:nvPr/>
          </p:nvGrpSpPr>
          <p:grpSpPr>
            <a:xfrm>
              <a:off x="5549917" y="5076613"/>
              <a:ext cx="5094942" cy="988160"/>
              <a:chOff x="249144" y="1663699"/>
              <a:chExt cx="3101836" cy="2329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30E9B8-1FD8-4953-9BE8-07E29EB292C9}"/>
                  </a:ext>
                </a:extLst>
              </p:cNvPr>
              <p:cNvSpPr txBox="1"/>
              <p:nvPr/>
            </p:nvSpPr>
            <p:spPr>
              <a:xfrm>
                <a:off x="249144" y="1663699"/>
                <a:ext cx="2888744" cy="13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>
                    <a:gradFill>
                      <a:gsLst>
                        <a:gs pos="0">
                          <a:schemeClr val="tx1"/>
                        </a:gs>
                        <a:gs pos="21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나눔고딕" pitchFamily="50" charset="-127"/>
                  </a:rPr>
                  <a:t> </a:t>
                </a:r>
                <a:r>
                  <a:rPr lang="ko-KR" altLang="en-US" sz="3200" b="1" dirty="0" err="1">
                    <a:gradFill>
                      <a:gsLst>
                        <a:gs pos="0">
                          <a:schemeClr val="tx1"/>
                        </a:gs>
                        <a:gs pos="21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나눔고딕" pitchFamily="50" charset="-127"/>
                  </a:rPr>
                  <a:t>멘토</a:t>
                </a:r>
                <a:r>
                  <a:rPr lang="en-US" altLang="ko-KR" sz="3200" b="1" dirty="0">
                    <a:gradFill>
                      <a:gsLst>
                        <a:gs pos="0">
                          <a:schemeClr val="tx1"/>
                        </a:gs>
                        <a:gs pos="21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나눔고딕" pitchFamily="50" charset="-127"/>
                  </a:rPr>
                  <a:t>-</a:t>
                </a:r>
                <a:r>
                  <a:rPr lang="ko-KR" altLang="en-US" sz="3200" b="1" dirty="0">
                    <a:gradFill>
                      <a:gsLst>
                        <a:gs pos="0">
                          <a:schemeClr val="tx1"/>
                        </a:gs>
                        <a:gs pos="21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나눔고딕" pitchFamily="50" charset="-127"/>
                  </a:rPr>
                  <a:t>멘티 </a:t>
                </a:r>
                <a:r>
                  <a:rPr lang="en-US" altLang="ko-KR" sz="3200" b="1" dirty="0">
                    <a:gradFill>
                      <a:gsLst>
                        <a:gs pos="0">
                          <a:schemeClr val="tx1"/>
                        </a:gs>
                        <a:gs pos="21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나눔고딕" pitchFamily="50" charset="-127"/>
                  </a:rPr>
                  <a:t>App icon</a:t>
                </a:r>
                <a:endPara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2A2B84-37F3-4485-8BBA-FFD0D448FF22}"/>
                  </a:ext>
                </a:extLst>
              </p:cNvPr>
              <p:cNvSpPr txBox="1"/>
              <p:nvPr/>
            </p:nvSpPr>
            <p:spPr>
              <a:xfrm>
                <a:off x="358912" y="1677563"/>
                <a:ext cx="2992068" cy="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멘토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멘티의 초성을 따서 만든 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app icon</a:t>
                </a:r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F030F2C-3F51-4DFB-916D-9355A389AD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379" t="35655" r="46603" b="53598"/>
            <a:stretch/>
          </p:blipFill>
          <p:spPr>
            <a:xfrm>
              <a:off x="5548731" y="3901702"/>
              <a:ext cx="1360169" cy="117164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5FF0FB2-7EB1-4923-A34D-F104D5526847}"/>
              </a:ext>
            </a:extLst>
          </p:cNvPr>
          <p:cNvSpPr txBox="1"/>
          <p:nvPr/>
        </p:nvSpPr>
        <p:spPr>
          <a:xfrm>
            <a:off x="5490856" y="514373"/>
            <a:ext cx="6285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200" b="1" dirty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+mj-lt"/>
                <a:ea typeface="나눔고딕" pitchFamily="50" charset="-127"/>
              </a:rPr>
              <a:t>첫 화면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57C899-A958-42FC-8EBC-A99E6F256819}"/>
              </a:ext>
            </a:extLst>
          </p:cNvPr>
          <p:cNvSpPr txBox="1"/>
          <p:nvPr/>
        </p:nvSpPr>
        <p:spPr>
          <a:xfrm>
            <a:off x="5490856" y="1198247"/>
            <a:ext cx="6510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 시 가장 처음 뜨는 화면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1~2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 가량 나타남</a:t>
            </a:r>
          </a:p>
        </p:txBody>
      </p:sp>
    </p:spTree>
    <p:extLst>
      <p:ext uri="{BB962C8B-B14F-4D97-AF65-F5344CB8AC3E}">
        <p14:creationId xmlns:p14="http://schemas.microsoft.com/office/powerpoint/2010/main" val="152042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27016BD-7EDA-4C37-8CC6-C2265621B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07" t="7500" r="35869" b="15695"/>
          <a:stretch/>
        </p:blipFill>
        <p:spPr>
          <a:xfrm>
            <a:off x="777067" y="150471"/>
            <a:ext cx="4178300" cy="6441311"/>
          </a:xfrm>
          <a:prstGeom prst="rect">
            <a:avLst/>
          </a:prstGeom>
          <a:effectLst>
            <a:outerShdw blurRad="190500" dist="50800" dir="5400000" algn="ctr" rotWithShape="0">
              <a:srgbClr val="000000">
                <a:alpha val="43137"/>
              </a:srgbClr>
            </a:outerShdw>
          </a:effec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989B1B6-AB8E-4C31-BD6D-49C4D2FC6450}"/>
              </a:ext>
            </a:extLst>
          </p:cNvPr>
          <p:cNvGrpSpPr/>
          <p:nvPr/>
        </p:nvGrpSpPr>
        <p:grpSpPr>
          <a:xfrm>
            <a:off x="5490856" y="514373"/>
            <a:ext cx="6510644" cy="5769285"/>
            <a:chOff x="334238" y="1611308"/>
            <a:chExt cx="2992068" cy="1360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FF0FB2-7EB1-4923-A34D-F104D5526847}"/>
                </a:ext>
              </a:extLst>
            </p:cNvPr>
            <p:cNvSpPr txBox="1"/>
            <p:nvPr/>
          </p:nvSpPr>
          <p:spPr>
            <a:xfrm>
              <a:off x="334238" y="1611308"/>
              <a:ext cx="2888744" cy="25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첫 실행 가입 창 </a:t>
              </a:r>
              <a:r>
                <a:rPr lang="en-US" altLang="ko-KR" sz="20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가입 필수요소</a:t>
              </a:r>
              <a:r>
                <a:rPr lang="en-US" altLang="ko-KR" sz="20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)</a:t>
              </a:r>
            </a:p>
            <a:p>
              <a:endParaRPr lang="ko-KR" altLang="en-US" sz="3200" b="1" dirty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+mj-lt"/>
                <a:ea typeface="나눔고딕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E3059E-4735-4801-8AC1-7F313692AE96}"/>
                </a:ext>
              </a:extLst>
            </p:cNvPr>
            <p:cNvSpPr txBox="1"/>
            <p:nvPr/>
          </p:nvSpPr>
          <p:spPr>
            <a:xfrm>
              <a:off x="334238" y="1631226"/>
              <a:ext cx="2992068" cy="116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 멘티의 첫 가입 창으로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ID</a:t>
              </a:r>
            </a:p>
            <a:p>
              <a:pPr marL="342900" indent="-342900">
                <a:buFontTx/>
                <a:buChar char="-"/>
              </a:pP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PW</a:t>
              </a:r>
            </a:p>
            <a:p>
              <a:pPr marL="342900" indent="-342900">
                <a:buFontTx/>
                <a:buChar char="-"/>
              </a:pP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PW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재확인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성명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성별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생년월일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(ex 981229)</a:t>
              </a:r>
            </a:p>
            <a:p>
              <a:pPr marL="342900" indent="-342900">
                <a:buFontTx/>
                <a:buChar char="-"/>
              </a:pP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PH</a:t>
              </a:r>
            </a:p>
            <a:p>
              <a:pPr marL="342900" indent="-342900">
                <a:buFontTx/>
                <a:buChar char="-"/>
              </a:pP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Mail</a:t>
              </a:r>
            </a:p>
            <a:p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위와 같이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구성되어 있습니다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lvl="0"/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0"/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다음 버튼 누르면 다음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추가정보 가입 창으로 넘어 감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.</a:t>
              </a:r>
            </a:p>
            <a:p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197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66" y="150471"/>
            <a:ext cx="3864787" cy="6441311"/>
          </a:xfrm>
          <a:prstGeom prst="rect">
            <a:avLst/>
          </a:prstGeom>
          <a:effectLst>
            <a:outerShdw blurRad="190500" dist="50800" dir="5400000" algn="ctr" rotWithShape="0">
              <a:srgbClr val="000000">
                <a:alpha val="43137"/>
              </a:srgbClr>
            </a:outerShdw>
          </a:effec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A60602E5-87F0-4F63-ACB7-09E88D6A87E2}"/>
              </a:ext>
            </a:extLst>
          </p:cNvPr>
          <p:cNvGrpSpPr/>
          <p:nvPr/>
        </p:nvGrpSpPr>
        <p:grpSpPr>
          <a:xfrm>
            <a:off x="5490856" y="514378"/>
            <a:ext cx="6510644" cy="6384825"/>
            <a:chOff x="334238" y="1611308"/>
            <a:chExt cx="2992068" cy="1505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2CAFB7-AFE8-4B70-8EE2-F8BB9E60B87C}"/>
                </a:ext>
              </a:extLst>
            </p:cNvPr>
            <p:cNvSpPr txBox="1"/>
            <p:nvPr/>
          </p:nvSpPr>
          <p:spPr>
            <a:xfrm>
              <a:off x="334238" y="1611308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두 번째 가입 창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910155-677C-473A-992A-CAE09FD23C44}"/>
                </a:ext>
              </a:extLst>
            </p:cNvPr>
            <p:cNvSpPr txBox="1"/>
            <p:nvPr/>
          </p:nvSpPr>
          <p:spPr>
            <a:xfrm>
              <a:off x="334238" y="1631226"/>
              <a:ext cx="2992068" cy="130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 고딕" panose="020B0503020000020004" pitchFamily="50" charset="-127"/>
                </a:rPr>
                <a:t>멘토 멘티의 두 번째 가입 창으로 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r>
                <a:rPr lang="ko-KR" altLang="en-US" sz="2000" dirty="0">
                  <a:latin typeface="맑은 고딕" panose="020B0503020000020004" pitchFamily="50" charset="-127"/>
                </a:rPr>
                <a:t>추가적으로 정보를 기입하고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프로필 사진변경</a:t>
              </a:r>
              <a:r>
                <a:rPr lang="en-US" altLang="ko-KR" sz="1400" dirty="0">
                  <a:latin typeface="맑은 고딕" panose="020B0503020000020004" pitchFamily="50" charset="-127"/>
                </a:rPr>
                <a:t>(</a:t>
              </a:r>
              <a:r>
                <a:rPr lang="ko-KR" altLang="en-US" sz="1400" dirty="0">
                  <a:latin typeface="맑은 고딕" panose="020B0503020000020004" pitchFamily="50" charset="-127"/>
                </a:rPr>
                <a:t>하단의 카메라</a:t>
              </a:r>
              <a:r>
                <a:rPr lang="en-US" altLang="ko-KR" sz="1400" dirty="0">
                  <a:latin typeface="맑은 고딕" panose="020B0503020000020004" pitchFamily="50" charset="-127"/>
                </a:rPr>
                <a:t>icon</a:t>
              </a:r>
              <a:r>
                <a:rPr lang="ko-KR" altLang="en-US" sz="1400" dirty="0">
                  <a:latin typeface="맑은 고딕" panose="020B0503020000020004" pitchFamily="50" charset="-127"/>
                </a:rPr>
                <a:t>으로 사진변경</a:t>
              </a:r>
              <a:r>
                <a:rPr lang="en-US" altLang="ko-KR" sz="1400" dirty="0">
                  <a:latin typeface="맑은 고딕" panose="020B0503020000020004" pitchFamily="50" charset="-127"/>
                </a:rPr>
                <a:t>)</a:t>
              </a: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닉네임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분야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학력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endParaRPr lang="en-US" altLang="ko-KR" sz="2000" dirty="0">
                <a:latin typeface="맑은 고딕" panose="020B0503020000020004" pitchFamily="50" charset="-127"/>
              </a:endParaRPr>
            </a:p>
            <a:p>
              <a:r>
                <a:rPr lang="ko-KR" altLang="en-US" sz="2000" dirty="0">
                  <a:latin typeface="맑은 고딕" panose="020B0503020000020004" pitchFamily="50" charset="-127"/>
                </a:rPr>
                <a:t>위와 같이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구성되어 있습니다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.</a:t>
              </a:r>
            </a:p>
            <a:p>
              <a:pPr lvl="0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lvl="0"/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하단의 가입완료 버튼 누르면 가입완료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!</a:t>
              </a:r>
            </a:p>
            <a:p>
              <a:endParaRPr lang="en-US" altLang="ko-KR" sz="2000" dirty="0">
                <a:latin typeface="맑은 고딕" panose="020B0503020000020004" pitchFamily="50" charset="-127"/>
              </a:endParaRPr>
            </a:p>
            <a:p>
              <a:endParaRPr lang="en-US" altLang="ko-KR" sz="2000" dirty="0">
                <a:latin typeface="맑은 고딕" panose="020B0503020000020004" pitchFamily="50" charset="-127"/>
              </a:endParaRPr>
            </a:p>
            <a:p>
              <a:endParaRPr lang="en-US" altLang="ko-KR" sz="2000" dirty="0">
                <a:latin typeface="맑은 고딕" panose="020B0503020000020004" pitchFamily="50" charset="-127"/>
              </a:endParaRPr>
            </a:p>
            <a:p>
              <a:endParaRPr lang="en-US" altLang="ko-KR" sz="2000" dirty="0">
                <a:latin typeface="맑은 고딕" panose="020B0503020000020004" pitchFamily="50" charset="-127"/>
              </a:endParaRPr>
            </a:p>
            <a:p>
              <a:endParaRPr lang="en-US" altLang="ko-KR" sz="2000" dirty="0">
                <a:latin typeface="맑은 고딕" panose="020B0503020000020004" pitchFamily="50" charset="-127"/>
              </a:endParaRPr>
            </a:p>
            <a:p>
              <a:endParaRPr lang="en-US" altLang="ko-KR" sz="2000" dirty="0">
                <a:latin typeface="맑은 고딕" panose="020B0503020000020004" pitchFamily="50" charset="-127"/>
              </a:endParaRPr>
            </a:p>
            <a:p>
              <a:endParaRPr lang="en-US" altLang="ko-KR" sz="2000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06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C9EB73-5367-4ECF-9864-B01F628AC4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56" t="9481" r="37166" b="12741"/>
          <a:stretch/>
        </p:blipFill>
        <p:spPr>
          <a:xfrm>
            <a:off x="777066" y="150471"/>
            <a:ext cx="3737424" cy="6441311"/>
          </a:xfrm>
          <a:prstGeom prst="rect">
            <a:avLst/>
          </a:prstGeom>
          <a:effectLst>
            <a:outerShdw blurRad="190500" dist="50800" dir="5400000" algn="ctr" rotWithShape="0">
              <a:srgbClr val="000000">
                <a:alpha val="43137"/>
              </a:srgbClr>
            </a:outerShdw>
          </a:effec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6B7707F-5359-42BF-8FBA-5D38D44B578F}"/>
              </a:ext>
            </a:extLst>
          </p:cNvPr>
          <p:cNvGrpSpPr/>
          <p:nvPr/>
        </p:nvGrpSpPr>
        <p:grpSpPr>
          <a:xfrm>
            <a:off x="5490856" y="514327"/>
            <a:ext cx="6510644" cy="1706603"/>
            <a:chOff x="334238" y="1611308"/>
            <a:chExt cx="2992068" cy="4023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E89BB3-C2CA-4A24-B91D-E9D05186C572}"/>
                </a:ext>
              </a:extLst>
            </p:cNvPr>
            <p:cNvSpPr txBox="1"/>
            <p:nvPr/>
          </p:nvSpPr>
          <p:spPr>
            <a:xfrm>
              <a:off x="334238" y="1611308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가입 축하 </a:t>
              </a:r>
              <a:r>
                <a:rPr lang="ko-KR" altLang="en-US" sz="3200" b="1" dirty="0" err="1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메세지</a:t>
              </a:r>
              <a:endParaRPr lang="ko-KR" altLang="en-US" sz="3200" b="1" dirty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+mj-lt"/>
                <a:ea typeface="나눔고딕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57C899-A958-42FC-8EBC-A99E6F256819}"/>
                </a:ext>
              </a:extLst>
            </p:cNvPr>
            <p:cNvSpPr txBox="1"/>
            <p:nvPr/>
          </p:nvSpPr>
          <p:spPr>
            <a:xfrm>
              <a:off x="334238" y="1631226"/>
              <a:ext cx="2992068" cy="2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가입완료 축하 메시지 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2~3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가량 잠깐 실행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03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5825CE1-4653-404A-9CB0-751AD2FEB793}"/>
              </a:ext>
            </a:extLst>
          </p:cNvPr>
          <p:cNvGrpSpPr/>
          <p:nvPr/>
        </p:nvGrpSpPr>
        <p:grpSpPr>
          <a:xfrm>
            <a:off x="5490856" y="514369"/>
            <a:ext cx="6510644" cy="5246042"/>
            <a:chOff x="334238" y="1611308"/>
            <a:chExt cx="2992068" cy="12368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416395-3FDB-4F63-A65F-6358F30081B5}"/>
                </a:ext>
              </a:extLst>
            </p:cNvPr>
            <p:cNvSpPr txBox="1"/>
            <p:nvPr/>
          </p:nvSpPr>
          <p:spPr>
            <a:xfrm>
              <a:off x="334238" y="1611308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메인 화면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E5199B-77A9-483C-B2C3-A5BBC8A5FE24}"/>
                </a:ext>
              </a:extLst>
            </p:cNvPr>
            <p:cNvSpPr txBox="1"/>
            <p:nvPr/>
          </p:nvSpPr>
          <p:spPr>
            <a:xfrm>
              <a:off x="334238" y="1631226"/>
              <a:ext cx="2992068" cy="103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멘티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메인 화면으로 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프로필 관리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아이콘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멘티 찾기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찾기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게시판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메뉴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최근 올라온 </a:t>
              </a:r>
              <a:r>
                <a:rPr lang="ko-KR" altLang="en-US"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게시글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  O </a:t>
              </a:r>
              <a:r>
                <a:rPr lang="en-US" altLang="ko-KR"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O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O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O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)</a:t>
              </a:r>
            </a:p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좌우 </a:t>
              </a:r>
              <a:r>
                <a:rPr lang="ko-KR" altLang="en-US"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스크롤으로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넘겨서 볼 수 있음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자유게시판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질문게시판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 기능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알림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    아이콘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메뉴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아이콘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찾기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멘티 찾기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글쓰기 페이지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Tx/>
                <a:buChar char="-"/>
              </a:pP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2000" dirty="0">
                  <a:latin typeface="맑은 고딕" panose="020B0503020000020004" pitchFamily="50" charset="-127"/>
                </a:rPr>
                <a:t>위와 같이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구성되어 있습니다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FC81037-82EA-4BF4-8384-C0C2A4E0E508}"/>
              </a:ext>
            </a:extLst>
          </p:cNvPr>
          <p:cNvGrpSpPr/>
          <p:nvPr/>
        </p:nvGrpSpPr>
        <p:grpSpPr>
          <a:xfrm>
            <a:off x="6732246" y="4541616"/>
            <a:ext cx="161925" cy="152400"/>
            <a:chOff x="6858000" y="5381625"/>
            <a:chExt cx="161925" cy="1524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53904C3-11C5-425F-8790-E4660AFB7578}"/>
                </a:ext>
              </a:extLst>
            </p:cNvPr>
            <p:cNvCxnSpPr/>
            <p:nvPr/>
          </p:nvCxnSpPr>
          <p:spPr>
            <a:xfrm>
              <a:off x="6858000" y="5381625"/>
              <a:ext cx="1619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4271249-6D29-4CA4-B939-6138A7871E13}"/>
                </a:ext>
              </a:extLst>
            </p:cNvPr>
            <p:cNvCxnSpPr/>
            <p:nvPr/>
          </p:nvCxnSpPr>
          <p:spPr>
            <a:xfrm>
              <a:off x="6858000" y="5457825"/>
              <a:ext cx="1619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2FB02AC-47B2-4679-9723-7D83E9D059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7525" y="5534025"/>
              <a:ext cx="152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66" y="150471"/>
            <a:ext cx="3864786" cy="6441311"/>
          </a:xfrm>
          <a:prstGeom prst="rect">
            <a:avLst/>
          </a:prstGeom>
          <a:effectLst>
            <a:outerShdw blurRad="1905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457" y="1980366"/>
            <a:ext cx="259102" cy="32768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174" y="4168211"/>
            <a:ext cx="320068" cy="2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1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66" y="150471"/>
            <a:ext cx="3864786" cy="6441311"/>
          </a:xfrm>
          <a:prstGeom prst="rect">
            <a:avLst/>
          </a:prstGeom>
          <a:effectLst>
            <a:outerShdw blurRad="1905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타원 4"/>
          <p:cNvSpPr/>
          <p:nvPr/>
        </p:nvSpPr>
        <p:spPr>
          <a:xfrm>
            <a:off x="641449" y="69448"/>
            <a:ext cx="636607" cy="636607"/>
          </a:xfrm>
          <a:prstGeom prst="ellipse">
            <a:avLst/>
          </a:prstGeom>
          <a:noFill/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 rot="13456537">
            <a:off x="979461" y="671433"/>
            <a:ext cx="1459503" cy="650230"/>
          </a:xfrm>
          <a:prstGeom prst="rightArrow">
            <a:avLst/>
          </a:prstGeom>
          <a:solidFill>
            <a:srgbClr val="C000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994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4798491-961B-424C-A356-D7BADE258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17" t="7407" r="37333" b="18222"/>
          <a:stretch/>
        </p:blipFill>
        <p:spPr>
          <a:xfrm>
            <a:off x="777066" y="162046"/>
            <a:ext cx="3864786" cy="6403045"/>
          </a:xfrm>
          <a:prstGeom prst="rect">
            <a:avLst/>
          </a:prstGeom>
          <a:effectLst>
            <a:outerShdw blurRad="190500" dist="50800" dir="5400000" algn="ctr" rotWithShape="0">
              <a:srgbClr val="000000">
                <a:alpha val="43137"/>
              </a:srgbClr>
            </a:outerShdw>
          </a:effec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D318A06-BE7F-410F-9416-B4BCB4BAD273}"/>
              </a:ext>
            </a:extLst>
          </p:cNvPr>
          <p:cNvGrpSpPr/>
          <p:nvPr/>
        </p:nvGrpSpPr>
        <p:grpSpPr>
          <a:xfrm>
            <a:off x="5490856" y="514347"/>
            <a:ext cx="6510644" cy="2783840"/>
            <a:chOff x="334238" y="1611308"/>
            <a:chExt cx="2992068" cy="656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38E4A4-DE36-4FE6-B064-BBE75C6C8C9F}"/>
                </a:ext>
              </a:extLst>
            </p:cNvPr>
            <p:cNvSpPr txBox="1"/>
            <p:nvPr/>
          </p:nvSpPr>
          <p:spPr>
            <a:xfrm>
              <a:off x="334238" y="1611308"/>
              <a:ext cx="2888744" cy="1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    </a:t>
              </a:r>
              <a:r>
                <a:rPr lang="ko-KR" altLang="en-US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메뉴 </a:t>
              </a:r>
              <a:r>
                <a:rPr lang="en-US" altLang="ko-KR" sz="3200" b="1" dirty="0">
                  <a:gradFill>
                    <a:gsLst>
                      <a:gs pos="0">
                        <a:schemeClr val="tx1"/>
                      </a:gs>
                      <a:gs pos="21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나눔고딕" pitchFamily="50" charset="-127"/>
                </a:rPr>
                <a:t> </a:t>
              </a:r>
              <a:endParaRPr lang="ko-KR" altLang="en-US" sz="3200" b="1" dirty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+mj-lt"/>
                <a:ea typeface="나눔고딕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57BD53-CED1-4A1D-BDFF-E79B8F5430E7}"/>
                </a:ext>
              </a:extLst>
            </p:cNvPr>
            <p:cNvSpPr txBox="1"/>
            <p:nvPr/>
          </p:nvSpPr>
          <p:spPr>
            <a:xfrm>
              <a:off x="334238" y="1631226"/>
              <a:ext cx="2992068" cy="45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멘티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찾기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 찾기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글쓰기가 가능한 페이지 입니다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멘티 찾기에서 지역별 분야별로 멘티 찾기 글 목록을 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설정하여 조회 가능 합니다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8105DE7-63E2-4331-A8BF-1720376B27A0}"/>
              </a:ext>
            </a:extLst>
          </p:cNvPr>
          <p:cNvGrpSpPr/>
          <p:nvPr/>
        </p:nvGrpSpPr>
        <p:grpSpPr>
          <a:xfrm>
            <a:off x="5490856" y="644766"/>
            <a:ext cx="506794" cy="323850"/>
            <a:chOff x="5674931" y="667138"/>
            <a:chExt cx="506794" cy="32385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40EBA79-D2EE-4989-9012-C52E8EBBDF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4931" y="990988"/>
              <a:ext cx="50679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B53D0E3-EAFF-4100-A7DC-BAF732CC7A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4931" y="826129"/>
              <a:ext cx="50679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131DD1A-D650-4AB1-98F8-22AEA21B81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4931" y="667138"/>
              <a:ext cx="50679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752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693</Words>
  <Application>Microsoft Office PowerPoint</Application>
  <PresentationFormat>와이드스크린</PresentationFormat>
  <Paragraphs>208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지현</dc:creator>
  <cp:lastModifiedBy>권 지현</cp:lastModifiedBy>
  <cp:revision>34</cp:revision>
  <dcterms:created xsi:type="dcterms:W3CDTF">2019-09-27T06:12:26Z</dcterms:created>
  <dcterms:modified xsi:type="dcterms:W3CDTF">2019-09-29T14:48:35Z</dcterms:modified>
</cp:coreProperties>
</file>