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3E73C2-B896-47B3-A23A-76B1AD74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0C580FE-2D7B-4EAA-A983-D239CD248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5079CE-F433-4637-AEA3-CFAAEB3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56AFC7-F628-410F-A170-E6E0A11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B3773C-766E-4380-BF31-00F29314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AC91B8-8ED7-40DB-B667-E0978AB8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4A3DBB7-8AED-490D-8804-D60E259BC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3B8F9D-A73D-431A-A90B-5B5411C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FBE797-FFCB-45A5-A0F3-D3BFA901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87E796-B756-48B8-AD58-CF083182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459E88-A10C-4B80-948B-6F4B4AF8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0C52256-0062-4B28-AFC7-2DB54FCE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BD1ACF-8F4C-45BA-8FC2-99468F03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884EA5-265D-41BE-8CA0-5BF98F6F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821707-9336-413C-BF99-C4057073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4ACD1D-C22A-4252-BEB3-8D0C579A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FB650CB-AE2B-47D6-A169-6AB16331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9599DD1-31A5-4128-9B2F-EE1F8596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0CD39A-D0C3-499D-AD7F-7D039AC8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497078-0DC8-4BDF-BFF3-B2495EF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9B8A3B-195F-49B9-A319-E30A76D9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C5B246F-5E3D-4926-AB53-EB9F0EF1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1754A3-CFFC-4B9F-9C5B-B12B6218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652F37-9D0D-4965-9FED-6662686E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630436-6791-4BF2-AC10-5CD9CB1B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5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EB1E0-A977-4E3C-8A8D-C2C0573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E363D8-77E4-4C4F-9911-289487C1D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648CDB-7FC0-44F8-BA8B-650CE062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6598882-F9A0-44D0-8187-F2CFF0A8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2E2640C-51E3-47A9-A5DB-A3E298C5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F9D2729-AEA6-4B74-84BF-827A3CA9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6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C0B07C-89CC-438B-A26F-FDCF242E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0F54165-2860-4F50-9D71-A0EDE035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895CEA9-B090-4DFB-8856-70232B4A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DA0B55-5F40-4FBD-A834-603079F2E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D2E5166-6C9B-489F-9EB4-39B521BCC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6349795-ED07-45EB-8A29-E5C07A1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0EC7E4A-FCA6-4D1D-BC80-66676F4A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9A5081D-DB4E-4D74-81DD-92A77AD7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E00175-3C44-4D74-B5C7-AF85725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3FDB4CF-5A0B-419A-A96A-198B1457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15C5CB6-7BFF-4594-BE48-67D5C4F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58A8D46-92F5-4AA6-9334-B5B5975A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F66B9DF-68F6-48A1-AD67-5AB780C8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0809E5A-DD25-4B9F-ADA5-F754DCE3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6CA0FD7-7A17-44FE-A493-ADE30B20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E35A70-9A41-4BB8-B376-B8002E1F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8F4D6D-EC8A-47AC-AF5F-53898C77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C941F37-1FDE-41AA-96DB-718074B3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620C5C-F055-4E3A-B7A2-38C2435B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D3EA1D8-5D47-4DD8-AC45-CBD71295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85114FD-7189-4D3C-8DDA-22A1FA64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00DD20-FE2C-44DA-9B6A-886D47A2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A911120-762B-44D2-85DA-F5C956A2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F802FFA-3D54-40D0-8224-73CBABE4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1D20D05-F110-40DC-BAC0-DC8A8554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28E8B9-2F16-4225-A967-D8B46A3F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24EE0C-2689-462F-9085-564D8A66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6D03B22-6EA4-4708-B22E-76D93A9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03715C-0A0C-45F3-BBDA-AEBED6F0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C7CAEC-5A7F-4759-9542-213BFFA09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23CD-2A61-4F86-B1D1-9D57D75E2A78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2BEA20-7307-4AEF-B7CD-FDA7AA52E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A6157E-729A-45A5-BD2E-9EBEAB9F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7A70-A1D5-49A4-89E3-E1F3F5E63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D046A041-4B27-4505-AAB7-A1029CCA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79" y="1924492"/>
            <a:ext cx="11464249" cy="4731615"/>
          </a:xfrm>
        </p:spPr>
        <p:txBody>
          <a:bodyPr>
            <a:normAutofit/>
          </a:bodyPr>
          <a:lstStyle/>
          <a:p>
            <a:pPr algn="just"/>
            <a:endParaRPr lang="en-US" altLang="ko-KR" b="1" dirty="0"/>
          </a:p>
          <a:p>
            <a:pPr algn="just"/>
            <a:r>
              <a:rPr lang="en-US" altLang="ko-KR" b="1" dirty="0"/>
              <a:t>NCK : </a:t>
            </a:r>
            <a:r>
              <a:rPr lang="ko-KR" altLang="en-US" b="1" dirty="0"/>
              <a:t>모바일 경매 어플</a:t>
            </a:r>
            <a:endParaRPr lang="en-US" altLang="ko-KR" b="1" dirty="0"/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ko-KR" altLang="en-US" sz="2000" dirty="0"/>
              <a:t>프로젝트 소개</a:t>
            </a:r>
            <a:endParaRPr lang="en-US" altLang="ko-KR" sz="2000" dirty="0"/>
          </a:p>
          <a:p>
            <a:pPr algn="just"/>
            <a:r>
              <a:rPr lang="en-US" altLang="ko-KR" sz="2000" dirty="0"/>
              <a:t>    </a:t>
            </a:r>
            <a:r>
              <a:rPr lang="ko-KR" altLang="en-US" sz="2000" dirty="0"/>
              <a:t>모바일 경매 앱을 통하여 더 많은 사람이 경매에 대한 접근을 쉽게 할 수 있도록 도와주고 경매     </a:t>
            </a:r>
            <a:endParaRPr lang="en-US" altLang="ko-KR" sz="2000" dirty="0"/>
          </a:p>
          <a:p>
            <a:pPr algn="just"/>
            <a:r>
              <a:rPr lang="ko-KR" altLang="en-US" sz="2000" dirty="0"/>
              <a:t>    가 원활하게 진행될 수 있도록 도와주는 프로그램을 만들고자 한다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ko-KR" altLang="en-US" sz="2000" dirty="0"/>
              <a:t>사용대상자</a:t>
            </a:r>
            <a:endParaRPr lang="en-US" altLang="ko-KR" sz="2000" dirty="0"/>
          </a:p>
          <a:p>
            <a:pPr algn="just"/>
            <a:r>
              <a:rPr lang="ko-KR" altLang="en-US" sz="2000" dirty="0"/>
              <a:t>    판매자 </a:t>
            </a:r>
            <a:r>
              <a:rPr lang="en-US" altLang="ko-KR" sz="2000" dirty="0"/>
              <a:t>: </a:t>
            </a:r>
            <a:r>
              <a:rPr lang="ko-KR" altLang="en-US" sz="2000" dirty="0"/>
              <a:t>경매를 통해 물품을 판매하려는 판매자</a:t>
            </a:r>
            <a:endParaRPr lang="en-US" altLang="ko-KR" sz="2000" dirty="0"/>
          </a:p>
          <a:p>
            <a:pPr algn="just"/>
            <a:r>
              <a:rPr lang="ko-KR" altLang="en-US" sz="2000" dirty="0"/>
              <a:t>    입찰자 </a:t>
            </a:r>
            <a:r>
              <a:rPr lang="en-US" altLang="ko-KR" sz="2000" dirty="0"/>
              <a:t>: </a:t>
            </a:r>
            <a:r>
              <a:rPr lang="ko-KR" altLang="en-US" sz="2000" dirty="0"/>
              <a:t>경매를 통해 필요한 물품을 입찰하고자 하는 입찰자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sp>
        <p:nvSpPr>
          <p:cNvPr id="6" name="부제목 2">
            <a:extLst>
              <a:ext uri="{FF2B5EF4-FFF2-40B4-BE49-F238E27FC236}">
                <a16:creationId xmlns="" xmlns:a16="http://schemas.microsoft.com/office/drawing/2014/main" id="{FEB15626-CA3D-455F-A40A-14A11DF8C857}"/>
              </a:ext>
            </a:extLst>
          </p:cNvPr>
          <p:cNvSpPr txBox="1">
            <a:spLocks/>
          </p:cNvSpPr>
          <p:nvPr/>
        </p:nvSpPr>
        <p:spPr>
          <a:xfrm>
            <a:off x="4327452" y="258098"/>
            <a:ext cx="3937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smtClean="0"/>
              <a:t>NCK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경매 </a:t>
            </a:r>
            <a:r>
              <a:rPr lang="en-US" altLang="ko-KR" dirty="0" smtClean="0"/>
              <a:t>Application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="" xmlns:a16="http://schemas.microsoft.com/office/drawing/2014/main" id="{8FD57318-AFB3-4137-BF35-339356C158C1}"/>
              </a:ext>
            </a:extLst>
          </p:cNvPr>
          <p:cNvSpPr txBox="1">
            <a:spLocks/>
          </p:cNvSpPr>
          <p:nvPr/>
        </p:nvSpPr>
        <p:spPr>
          <a:xfrm>
            <a:off x="8968664" y="1148316"/>
            <a:ext cx="3306027" cy="77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권지현 </a:t>
            </a:r>
            <a:r>
              <a:rPr lang="en-US" altLang="ko-KR" sz="2000" dirty="0"/>
              <a:t>2018100904</a:t>
            </a:r>
          </a:p>
          <a:p>
            <a:r>
              <a:rPr lang="ko-KR" altLang="en-US" sz="2000" dirty="0"/>
              <a:t>최수연 </a:t>
            </a:r>
            <a:r>
              <a:rPr lang="en-US" altLang="ko-KR" sz="2000" dirty="0"/>
              <a:t>2018101010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0121" y="1913860"/>
            <a:ext cx="1177024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25FE4E0-9CC9-4F81-9FF6-0D51C0929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0" y="133625"/>
            <a:ext cx="3954450" cy="659075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E4053E-B010-4612-A08A-B058EF4372B4}"/>
              </a:ext>
            </a:extLst>
          </p:cNvPr>
          <p:cNvSpPr txBox="1"/>
          <p:nvPr/>
        </p:nvSpPr>
        <p:spPr>
          <a:xfrm>
            <a:off x="10071287" y="133625"/>
            <a:ext cx="1917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Auction.html</a:t>
            </a:r>
            <a:endParaRPr lang="ko-KR" altLang="en-US" sz="2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C059752F-C2A3-42F6-9570-0091E52EB953}"/>
              </a:ext>
            </a:extLst>
          </p:cNvPr>
          <p:cNvGrpSpPr/>
          <p:nvPr/>
        </p:nvGrpSpPr>
        <p:grpSpPr>
          <a:xfrm>
            <a:off x="5302522" y="757796"/>
            <a:ext cx="6510644" cy="4418928"/>
            <a:chOff x="334238" y="1611308"/>
            <a:chExt cx="2992068" cy="10418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47794A3-8E29-43EE-BA51-AF7837E6D9E1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경매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81AC659-397A-476B-9114-4BA3920408AC}"/>
                </a:ext>
              </a:extLst>
            </p:cNvPr>
            <p:cNvSpPr txBox="1"/>
            <p:nvPr/>
          </p:nvSpPr>
          <p:spPr>
            <a:xfrm>
              <a:off x="334238" y="1631680"/>
              <a:ext cx="2992068" cy="8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 목록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메뉴의 경매 항목 버튼을 클릭하여 경매 목록으로 이동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 물품 정보 미리 보기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제품명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 기간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</a:rPr>
                <a:t>     경매 물품의 간단한 정보를 제공하여 어떤 경매 물품이 있는지 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한눈에 알아볼 수</a:t>
              </a:r>
              <a:r>
                <a:rPr lang="en-US" altLang="ko-KR" sz="16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있도록 함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92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007714" y="119768"/>
            <a:ext cx="1659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Detail.html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77"/>
            <a:ext cx="6510644" cy="5975510"/>
            <a:chOff x="334238" y="1603801"/>
            <a:chExt cx="2992068" cy="14087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경매 물품 상세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12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다음의 경매 물품의 정보를 상세하게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제품명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</a:rPr>
                <a:t>경매기간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맑은 고딕" panose="020B0503020000020004" pitchFamily="50" charset="-127"/>
                </a:rPr>
                <a:t>시작가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</a:rPr>
                <a:t>입찰 단위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수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상세설명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배송방법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판매자 정보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입찰단위의 버튼을 하단에 제공하여 버튼 클릭 시 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입찰에 참여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버튼의 금액만큼 현재가 상승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관심경매 등록 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</a:rPr>
                <a:t>     버튼을 클릭하여 관심경매로 등록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89259"/>
          <a:stretch/>
        </p:blipFill>
        <p:spPr>
          <a:xfrm>
            <a:off x="9638547" y="5029200"/>
            <a:ext cx="1198881" cy="544277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5" t="11462" r="895" b="81520"/>
          <a:stretch/>
        </p:blipFill>
        <p:spPr>
          <a:xfrm>
            <a:off x="6228080" y="6024879"/>
            <a:ext cx="365760" cy="355601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6121399"/>
            <a:ext cx="375933" cy="4135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061" y="5126078"/>
            <a:ext cx="318653" cy="3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7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007714" y="119768"/>
            <a:ext cx="1659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Detail.html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90"/>
            <a:ext cx="6510644" cy="1543515"/>
            <a:chOff x="334238" y="1603801"/>
            <a:chExt cx="2992068" cy="3639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ea typeface="나눔고딕" pitchFamily="50" charset="-127"/>
                </a:rPr>
                <a:t>경매 물품 상세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1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 물품 상세 화면 스크롤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6121399"/>
            <a:ext cx="375933" cy="4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007714" y="119768"/>
            <a:ext cx="1874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register.html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371622" y="679771"/>
            <a:ext cx="6510644" cy="5498458"/>
            <a:chOff x="334238" y="1603801"/>
            <a:chExt cx="2992068" cy="12963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물품등록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1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NCK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경매 물품 등록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</a:t>
              </a:r>
            </a:p>
            <a:p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경매하고 싶은 물품을 등록 할 수 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카테고리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제품명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상세설명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입찰단위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경매기간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배송방법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택배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협의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lvl="0"/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*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완료 버튼 누르면 경매물품 상세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(detail.html)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페이지로 이동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5" t="10336" r="51161" b="8253"/>
          <a:stretch/>
        </p:blipFill>
        <p:spPr>
          <a:xfrm>
            <a:off x="598715" y="0"/>
            <a:ext cx="3960000" cy="6725336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16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485234" y="131162"/>
            <a:ext cx="1339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like.html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59"/>
            <a:ext cx="6510644" cy="2405278"/>
            <a:chOff x="334238" y="1603801"/>
            <a:chExt cx="2992068" cy="5670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관심경매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3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경매</a:t>
              </a:r>
              <a:endParaRPr lang="en-US" altLang="ko-KR" sz="1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메뉴의 관심경매 항목 버튼을 클릭하여 관심경매 목록으로 이동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관심 경매로 등록한 경매 물품을 모아둔다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48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354550" y="131155"/>
            <a:ext cx="1393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sale.html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66"/>
            <a:ext cx="6510644" cy="4313527"/>
            <a:chOff x="334238" y="1603801"/>
            <a:chExt cx="2992068" cy="10169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판매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8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자신이 등록한 판매 물품의 정보를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제품명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경매기간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 err="1">
                  <a:latin typeface="맑은 고딕" panose="020B0503020000020004" pitchFamily="50" charset="-127"/>
                </a:rPr>
                <a:t>시작가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현재가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참여자 수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진행 상태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낙찰자 정보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경매가 낙찰이 되면 낙찰자 정보를 제공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9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007714" y="119768"/>
            <a:ext cx="1907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bidding.html</a:t>
            </a:r>
            <a:endParaRPr lang="ko-KR" altLang="en-US" sz="22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69"/>
            <a:ext cx="6510644" cy="4005715"/>
            <a:chOff x="334238" y="1603801"/>
            <a:chExt cx="2992068" cy="9443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입찰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7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자신이 참여한 입찰 물품의 정보를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제품명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경매기간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 err="1">
                  <a:latin typeface="맑은 고딕" panose="020B0503020000020004" pitchFamily="50" charset="-127"/>
                </a:rPr>
                <a:t>시작가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현재가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참여자 수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진행 상태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판매자 정보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 매물의 신뢰를 위한 판매자 정보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91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10007714" y="119768"/>
            <a:ext cx="1933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account.html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63"/>
            <a:ext cx="6510644" cy="2466866"/>
            <a:chOff x="334238" y="1603801"/>
            <a:chExt cx="2992068" cy="5815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계좌관리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3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자신이 등록한 계좌 정보를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수정이 필요한 경우를 위한 계좌 수정 버튼 제공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85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9855314" y="131162"/>
            <a:ext cx="2188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Account_f.html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90"/>
            <a:ext cx="6510644" cy="1543515"/>
            <a:chOff x="334238" y="1603801"/>
            <a:chExt cx="2992068" cy="3639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계좌 수정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1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계좌 수정을 위한 페이지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CF5F97-1CE9-4866-9D20-07FEA24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62668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00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4678294" y="2811127"/>
            <a:ext cx="3899649" cy="1235745"/>
            <a:chOff x="334238" y="1603801"/>
            <a:chExt cx="2992068" cy="29134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관리자 페이지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41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D046A041-4B27-4505-AAB7-A1029CCA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75" y="467592"/>
            <a:ext cx="11464249" cy="59228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ko-KR" altLang="en-US" sz="2600" b="1" dirty="0"/>
              <a:t>기존 앱과 </a:t>
            </a:r>
            <a:r>
              <a:rPr lang="ko-KR" altLang="en-US" sz="2600" b="1" dirty="0" err="1"/>
              <a:t>차별점</a:t>
            </a:r>
            <a:endParaRPr lang="en-US" altLang="ko-KR" sz="2600" b="1" dirty="0"/>
          </a:p>
          <a:p>
            <a:pPr algn="just"/>
            <a:endParaRPr lang="en-US" altLang="ko-KR" sz="500" b="1" dirty="0"/>
          </a:p>
          <a:p>
            <a:pPr algn="just"/>
            <a:endParaRPr lang="en-US" altLang="ko-KR" sz="500" b="1" dirty="0"/>
          </a:p>
          <a:p>
            <a:pPr algn="just"/>
            <a:r>
              <a:rPr lang="en-US" altLang="ko-KR" sz="2000" b="1" dirty="0"/>
              <a:t>1. </a:t>
            </a:r>
            <a:r>
              <a:rPr lang="ko-KR" altLang="en-US" sz="2000" b="1" dirty="0"/>
              <a:t>다양하지 못한 분야의 경매 물품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사용자의 이용률 저하</a:t>
            </a:r>
            <a:r>
              <a:rPr lang="en-US" altLang="ko-KR" sz="2000" b="1" dirty="0"/>
              <a:t>)</a:t>
            </a:r>
            <a:endParaRPr lang="en-US" altLang="ko-KR" sz="2000" dirty="0"/>
          </a:p>
          <a:p>
            <a:pPr algn="just"/>
            <a:r>
              <a:rPr lang="ko-KR" altLang="en-US" sz="2000" dirty="0"/>
              <a:t> 현재 웹페이지를 제외한 기존 출시된 경매 </a:t>
            </a:r>
            <a:r>
              <a:rPr lang="en-US" altLang="ko-KR" sz="2000" dirty="0"/>
              <a:t>App</a:t>
            </a:r>
            <a:r>
              <a:rPr lang="ko-KR" altLang="en-US" sz="2000" dirty="0"/>
              <a:t>은 단일화된 분야의 물품만 경매  </a:t>
            </a:r>
            <a:endParaRPr lang="en-US" altLang="ko-KR" sz="2000" dirty="0"/>
          </a:p>
          <a:p>
            <a:pPr algn="just"/>
            <a:r>
              <a:rPr lang="ko-KR" altLang="en-US" sz="2000" dirty="0"/>
              <a:t> </a:t>
            </a:r>
            <a:r>
              <a:rPr lang="ko-KR" altLang="en-US" sz="2000" dirty="0" err="1"/>
              <a:t>차별점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물품 분야가 다양한 경매 </a:t>
            </a:r>
            <a:r>
              <a:rPr lang="en-US" altLang="ko-KR" sz="2000" dirty="0"/>
              <a:t>App</a:t>
            </a:r>
            <a:r>
              <a:rPr lang="ko-KR" altLang="en-US" sz="2000" dirty="0"/>
              <a:t> 개발을 통해 다수의 사용자가 접근 및 이용이 가능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/>
              <a:t>2. </a:t>
            </a:r>
            <a:r>
              <a:rPr lang="ko-KR" altLang="en-US" sz="2000" b="1" dirty="0"/>
              <a:t>카페 댓글로 확인하는 입찰가격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오차가 생길 우려가 있음</a:t>
            </a:r>
            <a:r>
              <a:rPr lang="en-US" altLang="ko-KR" sz="2000" b="1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just"/>
            <a:r>
              <a:rPr lang="en-US" altLang="ko-KR" sz="2000" dirty="0"/>
              <a:t> </a:t>
            </a:r>
            <a:r>
              <a:rPr lang="ko-KR" altLang="en-US" sz="2000" dirty="0"/>
              <a:t>농산물 경매 카페 </a:t>
            </a:r>
            <a:r>
              <a:rPr lang="en-US" altLang="ko-KR" sz="2000" dirty="0"/>
              <a:t>– </a:t>
            </a:r>
            <a:r>
              <a:rPr lang="ko-KR" altLang="en-US" sz="2000" dirty="0"/>
              <a:t>댓글을 통한 입찰가격 직접 확인</a:t>
            </a:r>
            <a:r>
              <a:rPr lang="en-US" altLang="ko-KR" sz="2000" dirty="0"/>
              <a:t>(</a:t>
            </a:r>
            <a:r>
              <a:rPr lang="ko-KR" altLang="en-US" sz="2000" dirty="0"/>
              <a:t>수작업 필요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algn="just"/>
            <a:r>
              <a:rPr lang="ko-KR" altLang="en-US" sz="2000" dirty="0"/>
              <a:t> </a:t>
            </a:r>
            <a:r>
              <a:rPr lang="ko-KR" altLang="en-US" sz="2000" dirty="0" err="1"/>
              <a:t>차별점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입찰가</a:t>
            </a:r>
            <a:r>
              <a:rPr lang="ko-KR" altLang="en-US" sz="2000" dirty="0"/>
              <a:t> 자동상승 및 갱신 서비스를 통해 보완 가능    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/>
              <a:t>3. </a:t>
            </a:r>
            <a:r>
              <a:rPr lang="ko-KR" altLang="en-US" sz="2000" b="1" dirty="0"/>
              <a:t>이용하기 불편한 서비스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algn="just"/>
            <a:r>
              <a:rPr lang="ko-KR" altLang="en-US" sz="2000" dirty="0"/>
              <a:t> 토이 경매 어플 </a:t>
            </a:r>
            <a:r>
              <a:rPr lang="en-US" altLang="ko-KR" sz="2000" dirty="0"/>
              <a:t>- </a:t>
            </a:r>
            <a:r>
              <a:rPr lang="ko-KR" altLang="en-US" sz="2000" dirty="0"/>
              <a:t>경매정보 수정 불가 및 입찰자와 판매자의 원활한 연결 어려움  </a:t>
            </a:r>
          </a:p>
          <a:p>
            <a:pPr algn="just"/>
            <a:r>
              <a:rPr lang="ko-KR" altLang="en-US" sz="2000" dirty="0"/>
              <a:t> </a:t>
            </a:r>
            <a:r>
              <a:rPr lang="ko-KR" altLang="en-US" sz="2000" dirty="0" err="1"/>
              <a:t>차별점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경매정보 수정 가능 및 판매자에게 입찰자의 연락처 제공 연결서비스 제공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4. </a:t>
            </a:r>
            <a:r>
              <a:rPr lang="ko-KR" altLang="en-US" sz="2000" b="1" dirty="0"/>
              <a:t>온라인으로 한정된 경매 서비스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사용자의 접근이 어려움</a:t>
            </a:r>
            <a:r>
              <a:rPr lang="en-US" altLang="ko-KR" sz="2000" b="1" dirty="0"/>
              <a:t>)</a:t>
            </a:r>
            <a:endParaRPr lang="ko-KR" altLang="en-US" sz="2000" dirty="0"/>
          </a:p>
          <a:p>
            <a:pPr algn="just"/>
            <a:r>
              <a:rPr lang="ko-KR" altLang="en-US" sz="2000" dirty="0" err="1"/>
              <a:t>코베이옥션</a:t>
            </a:r>
            <a:r>
              <a:rPr lang="en-US" altLang="ko-KR" sz="2000" dirty="0"/>
              <a:t> - </a:t>
            </a:r>
            <a:r>
              <a:rPr lang="ko-KR" altLang="en-US" sz="2000" dirty="0"/>
              <a:t>웹페이지는 존재하지만 </a:t>
            </a:r>
            <a:r>
              <a:rPr lang="en-US" altLang="ko-KR" sz="2000" dirty="0"/>
              <a:t>App</a:t>
            </a:r>
            <a:r>
              <a:rPr lang="ko-KR" altLang="en-US" sz="2000" dirty="0"/>
              <a:t>은 존재하지 않음  </a:t>
            </a:r>
            <a:endParaRPr lang="en-US" altLang="ko-KR" sz="2000" dirty="0"/>
          </a:p>
          <a:p>
            <a:pPr algn="just"/>
            <a:r>
              <a:rPr lang="ko-KR" altLang="en-US" sz="2000" dirty="0" err="1"/>
              <a:t>차별점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모바일 구현을 통해 스마트폰으로 장소에 제약 없이 어디서든 경매 참여가능</a:t>
            </a:r>
          </a:p>
          <a:p>
            <a:pPr marL="342900" indent="-342900" algn="just"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4969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9855314" y="131162"/>
            <a:ext cx="2015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Adhome.html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90"/>
            <a:ext cx="6510644" cy="2436073"/>
            <a:chOff x="334238" y="1603801"/>
            <a:chExt cx="2992068" cy="57433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관리자 페이지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3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회원목록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dirty="0">
                  <a:latin typeface="맑은 고딕" panose="020B0503020000020004" pitchFamily="50" charset="-127"/>
                </a:rPr>
                <a:t>클릭 시 </a:t>
              </a:r>
              <a:r>
                <a:rPr lang="en-US" altLang="ko-KR" dirty="0">
                  <a:latin typeface="맑은 고딕" panose="020B0503020000020004" pitchFamily="50" charset="-127"/>
                </a:rPr>
                <a:t>member.html </a:t>
              </a:r>
              <a:r>
                <a:rPr lang="ko-KR" altLang="en-US" dirty="0">
                  <a:latin typeface="맑은 고딕" panose="020B0503020000020004" pitchFamily="50" charset="-127"/>
                </a:rPr>
                <a:t>이동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상품목록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dirty="0">
                  <a:latin typeface="맑은 고딕" panose="020B0503020000020004" pitchFamily="50" charset="-127"/>
                </a:rPr>
                <a:t>클릭 시 </a:t>
              </a:r>
              <a:r>
                <a:rPr lang="en-US" altLang="ko-KR" dirty="0">
                  <a:latin typeface="맑은 고딕" panose="020B0503020000020004" pitchFamily="50" charset="-127"/>
                </a:rPr>
                <a:t>product.html </a:t>
              </a:r>
              <a:r>
                <a:rPr lang="ko-KR" altLang="en-US" dirty="0">
                  <a:latin typeface="맑은 고딕" panose="020B0503020000020004" pitchFamily="50" charset="-127"/>
                </a:rPr>
                <a:t>이동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537CE4D-0436-4445-8172-51C7AC429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2" t="11224" r="42761" b="7520"/>
          <a:stretch/>
        </p:blipFill>
        <p:spPr>
          <a:xfrm>
            <a:off x="585633" y="131162"/>
            <a:ext cx="3960000" cy="6616246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6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9855314" y="131162"/>
            <a:ext cx="1973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member.html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95"/>
            <a:ext cx="6510644" cy="2774637"/>
            <a:chOff x="334238" y="1603801"/>
            <a:chExt cx="2992068" cy="6541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회원 목록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4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앱의 회원 목록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(name,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ID,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e-mail)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회원삭제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(rm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누를 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Adhome.html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   </a:t>
              </a: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11B992F-97E8-400D-93EA-5515C30B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6" y="131162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95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9855314" y="131162"/>
            <a:ext cx="1932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product.html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511"/>
            <a:ext cx="6510644" cy="3605608"/>
            <a:chOff x="334238" y="1603801"/>
            <a:chExt cx="2992068" cy="8500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상품 목록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6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앱에 등록 되어있는 상품 목록 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제품명 클릭 시 제품 상세수정 가능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dirty="0">
                  <a:latin typeface="맑은 고딕" panose="020B0503020000020004" pitchFamily="50" charset="-127"/>
                </a:rPr>
                <a:t>     수정 가능한 </a:t>
              </a:r>
              <a:r>
                <a:rPr lang="en-US" altLang="ko-KR" dirty="0"/>
                <a:t>prodetail</a:t>
              </a:r>
              <a:r>
                <a:rPr lang="en-US" altLang="ko-KR" dirty="0">
                  <a:latin typeface="맑은 고딕" panose="020B0503020000020004" pitchFamily="50" charset="-127"/>
                </a:rPr>
                <a:t>.html </a:t>
              </a:r>
              <a:r>
                <a:rPr lang="ko-KR" altLang="en-US" dirty="0">
                  <a:latin typeface="맑은 고딕" panose="020B0503020000020004" pitchFamily="50" charset="-127"/>
                </a:rPr>
                <a:t>이동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X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버튼 누를 시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Adhome.html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이동   </a:t>
              </a:r>
              <a:endParaRPr lang="ko-KR" altLang="en-US" dirty="0">
                <a:latin typeface="맑은 고딕" panose="020B0503020000020004" pitchFamily="50" charset="-127"/>
              </a:endParaRPr>
            </a:p>
            <a:p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3F48639-44E1-4F8E-A7C0-370FA8A0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0" y="129000"/>
            <a:ext cx="3960000" cy="6600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34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F6F720-1379-43D2-A93B-06216598858C}"/>
              </a:ext>
            </a:extLst>
          </p:cNvPr>
          <p:cNvSpPr txBox="1"/>
          <p:nvPr/>
        </p:nvSpPr>
        <p:spPr>
          <a:xfrm>
            <a:off x="9855314" y="131162"/>
            <a:ext cx="2086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prodetail.html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7834A7-91F3-4F5C-AF4A-81EB6C33E8B7}"/>
              </a:ext>
            </a:extLst>
          </p:cNvPr>
          <p:cNvGrpSpPr/>
          <p:nvPr/>
        </p:nvGrpSpPr>
        <p:grpSpPr>
          <a:xfrm>
            <a:off x="5462066" y="687485"/>
            <a:ext cx="6510644" cy="4621298"/>
            <a:chOff x="334238" y="1603801"/>
            <a:chExt cx="2992068" cy="10895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73BB2DE-514C-4732-9711-83E111FA84DE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물품 관리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022906-AECC-41F4-8E5D-238D9116DAD1}"/>
                </a:ext>
              </a:extLst>
            </p:cNvPr>
            <p:cNvSpPr txBox="1"/>
            <p:nvPr/>
          </p:nvSpPr>
          <p:spPr>
            <a:xfrm>
              <a:off x="334238" y="1623502"/>
              <a:ext cx="2992068" cy="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 물품 정보수정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카테고리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제품명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상세설명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이미지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 err="1">
                  <a:latin typeface="맑은 고딕" panose="020B0503020000020004" pitchFamily="50" charset="-127"/>
                </a:rPr>
                <a:t>시작가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입찰단위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경매기간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배송방법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택배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우편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협의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* 완료 버튼 누르면 경매물품 상세</a:t>
              </a:r>
              <a:r>
                <a:rPr lang="en-US" altLang="ko-KR" sz="1600" dirty="0">
                  <a:latin typeface="맑은 고딕" panose="020B0503020000020004" pitchFamily="50" charset="-127"/>
                </a:rPr>
                <a:t>(product.html)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페이지로 이동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DABD1BC-B2BB-42C2-A676-025540A57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9" t="11387" r="46171" b="12465"/>
          <a:stretch/>
        </p:blipFill>
        <p:spPr>
          <a:xfrm>
            <a:off x="546855" y="131162"/>
            <a:ext cx="3960000" cy="6556508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DE6142D-1DD5-4653-913A-57A899949B5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1541" t="11938" r="51686" b="7907"/>
          <a:stretch/>
        </p:blipFill>
        <p:spPr>
          <a:xfrm>
            <a:off x="633564" y="135000"/>
            <a:ext cx="3960000" cy="658800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80CA67-1E71-4EC8-97BA-3C0BD3F5A637}"/>
              </a:ext>
            </a:extLst>
          </p:cNvPr>
          <p:cNvSpPr txBox="1"/>
          <p:nvPr/>
        </p:nvSpPr>
        <p:spPr>
          <a:xfrm>
            <a:off x="10450475" y="135000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login.html</a:t>
            </a:r>
            <a:endParaRPr lang="ko-KR" altLang="en-US" sz="2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E87C7B2-E020-4599-A6BC-B5324DA7D74D}"/>
              </a:ext>
            </a:extLst>
          </p:cNvPr>
          <p:cNvGrpSpPr/>
          <p:nvPr/>
        </p:nvGrpSpPr>
        <p:grpSpPr>
          <a:xfrm>
            <a:off x="5462066" y="687491"/>
            <a:ext cx="6510644" cy="4426567"/>
            <a:chOff x="334238" y="1603801"/>
            <a:chExt cx="2992068" cy="10436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3D001AA-32EB-4478-BEC7-65CB204F8061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로그인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5F7D209-07DE-44C4-8752-E0241071EA53}"/>
                </a:ext>
              </a:extLst>
            </p:cNvPr>
            <p:cNvSpPr txBox="1"/>
            <p:nvPr/>
          </p:nvSpPr>
          <p:spPr>
            <a:xfrm>
              <a:off x="334238" y="1628707"/>
              <a:ext cx="2992068" cy="7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NCK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로그인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회원이 아닐 시 회원가입 링크 클릭해 가입 진행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signup.html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*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로그인 버튼 누르면 로그인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(main.html)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으로 페이지 이동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1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E4DC96F-B295-4219-AEED-71EFFF103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6" t="13491" r="46429" b="10795"/>
          <a:stretch/>
        </p:blipFill>
        <p:spPr>
          <a:xfrm>
            <a:off x="651330" y="126694"/>
            <a:ext cx="3960000" cy="6604612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E5C999B-E4F3-4FC9-B213-6439694A77C8}"/>
              </a:ext>
            </a:extLst>
          </p:cNvPr>
          <p:cNvSpPr txBox="1"/>
          <p:nvPr/>
        </p:nvSpPr>
        <p:spPr>
          <a:xfrm>
            <a:off x="10193056" y="90397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singup.html</a:t>
            </a:r>
            <a:endParaRPr lang="ko-KR" altLang="en-US" sz="2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6ADAF568-ED7B-4840-950D-467FF90E1DAB}"/>
              </a:ext>
            </a:extLst>
          </p:cNvPr>
          <p:cNvGrpSpPr/>
          <p:nvPr/>
        </p:nvGrpSpPr>
        <p:grpSpPr>
          <a:xfrm>
            <a:off x="5462066" y="687481"/>
            <a:ext cx="6510644" cy="5138899"/>
            <a:chOff x="334238" y="1603801"/>
            <a:chExt cx="2992068" cy="121155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77ADCAC1-09B1-4539-9C46-D11D5D8CFCD1}"/>
                </a:ext>
              </a:extLst>
            </p:cNvPr>
            <p:cNvSpPr txBox="1"/>
            <p:nvPr/>
          </p:nvSpPr>
          <p:spPr>
            <a:xfrm>
              <a:off x="334238" y="1603801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회원 가입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57B208-D97F-4780-B3FC-EC4A873A46D2}"/>
                </a:ext>
              </a:extLst>
            </p:cNvPr>
            <p:cNvSpPr txBox="1"/>
            <p:nvPr/>
          </p:nvSpPr>
          <p:spPr>
            <a:xfrm>
              <a:off x="334238" y="1629900"/>
              <a:ext cx="2992068" cy="95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NCK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회원가입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성명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E-mail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계좌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확인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*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완료 버튼 누르면 로그인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(login.html)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으로 페이지 이동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5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94F9A53-0217-4C6A-9988-D078BAE82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0" t="11938" r="42529" b="9458"/>
          <a:stretch/>
        </p:blipFill>
        <p:spPr>
          <a:xfrm>
            <a:off x="650358" y="126829"/>
            <a:ext cx="3960000" cy="6604342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8B76D6-E607-4643-9908-D1F80C401540}"/>
              </a:ext>
            </a:extLst>
          </p:cNvPr>
          <p:cNvSpPr txBox="1"/>
          <p:nvPr/>
        </p:nvSpPr>
        <p:spPr>
          <a:xfrm>
            <a:off x="10493741" y="126829"/>
            <a:ext cx="1540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main.html</a:t>
            </a:r>
            <a:endParaRPr lang="ko-KR" altLang="en-US" sz="2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F35FCC9-99FB-4906-AEE7-BDC0D66299D8}"/>
              </a:ext>
            </a:extLst>
          </p:cNvPr>
          <p:cNvGrpSpPr/>
          <p:nvPr/>
        </p:nvGrpSpPr>
        <p:grpSpPr>
          <a:xfrm>
            <a:off x="5302522" y="757814"/>
            <a:ext cx="6510644" cy="4533240"/>
            <a:chOff x="334238" y="1611308"/>
            <a:chExt cx="2992068" cy="106876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3588FBD-296E-40FC-9AC1-2140BEC89E47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메인 화면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BDFF369-C44E-4182-A711-5307B6C84CD4}"/>
                </a:ext>
              </a:extLst>
            </p:cNvPr>
            <p:cNvSpPr txBox="1"/>
            <p:nvPr/>
          </p:nvSpPr>
          <p:spPr>
            <a:xfrm>
              <a:off x="334238" y="1630384"/>
              <a:ext cx="2992068" cy="8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마이페이지 바로가기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icon</a:t>
              </a:r>
            </a:p>
            <a:p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mypage.html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바로가기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 </a:t>
              </a:r>
            </a:p>
            <a:p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menu.html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경매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Top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표시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경매 정보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제품명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경매기간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상하 스크롤 가능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특별기획전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광고 등 이벤트 표시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0737101-34B2-40EF-AEA2-722B47E02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0" t="13371" r="65596" b="82505"/>
          <a:stretch/>
        </p:blipFill>
        <p:spPr>
          <a:xfrm>
            <a:off x="8065303" y="2705908"/>
            <a:ext cx="380126" cy="297489"/>
          </a:xfrm>
          <a:prstGeom prst="rect">
            <a:avLst/>
          </a:prstGeom>
          <a:effectLst/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A0071480-65E7-4CE2-B66A-4866D19BF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67" t="12331" r="43260" b="81102"/>
          <a:stretch/>
        </p:blipFill>
        <p:spPr>
          <a:xfrm>
            <a:off x="8750601" y="1868014"/>
            <a:ext cx="380125" cy="382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76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402A60B-E292-4057-A6D8-D08AA1366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t="11111" r="42142" b="8889"/>
          <a:stretch/>
        </p:blipFill>
        <p:spPr>
          <a:xfrm>
            <a:off x="637236" y="135536"/>
            <a:ext cx="3960000" cy="6586928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21F53C-D483-48AF-8079-31429F8A37EC}"/>
              </a:ext>
            </a:extLst>
          </p:cNvPr>
          <p:cNvSpPr txBox="1"/>
          <p:nvPr/>
        </p:nvSpPr>
        <p:spPr>
          <a:xfrm>
            <a:off x="10460101" y="135536"/>
            <a:ext cx="1540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main.html</a:t>
            </a:r>
            <a:endParaRPr lang="ko-KR" alt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28604E6-AA64-4268-948B-544CEC4F9C01}"/>
              </a:ext>
            </a:extLst>
          </p:cNvPr>
          <p:cNvSpPr txBox="1"/>
          <p:nvPr/>
        </p:nvSpPr>
        <p:spPr>
          <a:xfrm>
            <a:off x="5438275" y="1780673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메인</a:t>
            </a:r>
            <a:r>
              <a:rPr lang="ko-KR" altLang="en-US" dirty="0"/>
              <a:t> 화면 상하 스크롤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F243F9-8EA9-43C9-B41A-776D8C39C07A}"/>
              </a:ext>
            </a:extLst>
          </p:cNvPr>
          <p:cNvSpPr txBox="1"/>
          <p:nvPr/>
        </p:nvSpPr>
        <p:spPr>
          <a:xfrm>
            <a:off x="5302522" y="757814"/>
            <a:ext cx="6285814" cy="58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rPr>
              <a:t>메인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402A60B-E292-4057-A6D8-D08AA1366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t="44478" r="42142" b="29753"/>
          <a:stretch/>
        </p:blipFill>
        <p:spPr>
          <a:xfrm>
            <a:off x="637236" y="3966275"/>
            <a:ext cx="3960000" cy="2121763"/>
          </a:xfrm>
          <a:prstGeom prst="rect">
            <a:avLst/>
          </a:prstGeom>
          <a:effectLst/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94F9A53-0217-4C6A-9988-D078BAE82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29" t="31894" r="42528" b="25483"/>
          <a:stretch/>
        </p:blipFill>
        <p:spPr>
          <a:xfrm>
            <a:off x="637236" y="757814"/>
            <a:ext cx="3949840" cy="32144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216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25FE4E0-9CC9-4F81-9FF6-0D51C0929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1" t="12699" r="47946" b="10000"/>
          <a:stretch/>
        </p:blipFill>
        <p:spPr>
          <a:xfrm>
            <a:off x="664025" y="133625"/>
            <a:ext cx="3960000" cy="6590750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E4053E-B010-4612-A08A-B058EF4372B4}"/>
              </a:ext>
            </a:extLst>
          </p:cNvPr>
          <p:cNvSpPr txBox="1"/>
          <p:nvPr/>
        </p:nvSpPr>
        <p:spPr>
          <a:xfrm>
            <a:off x="10431224" y="132496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menu.html</a:t>
            </a:r>
            <a:endParaRPr lang="ko-KR" altLang="en-US" sz="2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C059752F-C2A3-42F6-9570-0091E52EB953}"/>
              </a:ext>
            </a:extLst>
          </p:cNvPr>
          <p:cNvGrpSpPr/>
          <p:nvPr/>
        </p:nvGrpSpPr>
        <p:grpSpPr>
          <a:xfrm>
            <a:off x="5302522" y="757823"/>
            <a:ext cx="6510644" cy="5157560"/>
            <a:chOff x="334238" y="1611308"/>
            <a:chExt cx="2992068" cy="121595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47794A3-8E29-43EE-BA51-AF7837E6D9E1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메뉴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81AC659-397A-476B-9114-4BA3920408AC}"/>
                </a:ext>
              </a:extLst>
            </p:cNvPr>
            <p:cNvSpPr txBox="1"/>
            <p:nvPr/>
          </p:nvSpPr>
          <p:spPr>
            <a:xfrm>
              <a:off x="334238" y="1631680"/>
              <a:ext cx="2992068" cy="10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목록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경매진행 중인 물품 확인 가능한 메뉴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dropdown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메뉴 표시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물품 등록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경매하고 싶은 물품 등록 할 수 있는 메뉴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register.html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관심 경매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저장한 관심 경매 정보를 한 눈에 볼 수 있는 메뉴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클릭 시 </a:t>
              </a:r>
              <a:r>
                <a:rPr lang="en-US" altLang="ko-KR" sz="1600" dirty="0">
                  <a:latin typeface="맑은 고딕" panose="020B0503020000020004" pitchFamily="50" charset="-127"/>
                </a:rPr>
                <a:t>like.html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이동</a:t>
              </a: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3FBD5FF-4171-4041-B9FC-1CCBAF78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40" t="13371" r="65596" b="82505"/>
          <a:stretch/>
        </p:blipFill>
        <p:spPr>
          <a:xfrm>
            <a:off x="6419383" y="818765"/>
            <a:ext cx="632455" cy="4949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301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1A6FE93-49F1-490E-82AE-61146628F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9" t="11587" r="53214" b="9206"/>
          <a:stretch/>
        </p:blipFill>
        <p:spPr>
          <a:xfrm>
            <a:off x="664028" y="124584"/>
            <a:ext cx="3960000" cy="6608832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F0B80D-6E3E-4DD5-88AD-72ACBBDCB7BA}"/>
              </a:ext>
            </a:extLst>
          </p:cNvPr>
          <p:cNvSpPr txBox="1"/>
          <p:nvPr/>
        </p:nvSpPr>
        <p:spPr>
          <a:xfrm>
            <a:off x="10334972" y="124584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menu.html</a:t>
            </a:r>
            <a:endParaRPr lang="ko-KR" altLang="en-US" sz="2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1977672-AB3E-490F-9095-C2DFF74A6964}"/>
              </a:ext>
            </a:extLst>
          </p:cNvPr>
          <p:cNvGrpSpPr/>
          <p:nvPr/>
        </p:nvGrpSpPr>
        <p:grpSpPr>
          <a:xfrm>
            <a:off x="5302522" y="757836"/>
            <a:ext cx="6510644" cy="5034470"/>
            <a:chOff x="334238" y="1611308"/>
            <a:chExt cx="2992068" cy="118693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0E8DF75-696C-4255-BC59-F20895AA0029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메뉴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B952E84-7891-40B9-A18E-FD41193D37FF}"/>
                </a:ext>
              </a:extLst>
            </p:cNvPr>
            <p:cNvSpPr txBox="1"/>
            <p:nvPr/>
          </p:nvSpPr>
          <p:spPr>
            <a:xfrm>
              <a:off x="334238" y="1631680"/>
              <a:ext cx="2992068" cy="9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경매클릭 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dropdown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표시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경매 분야별로 확인 가능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전체보기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미술품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골동품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수집품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토이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Auction.html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52C05EB-1243-4B9D-A0D5-6B828029F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40" t="13371" r="65596" b="82505"/>
          <a:stretch/>
        </p:blipFill>
        <p:spPr>
          <a:xfrm>
            <a:off x="6419383" y="818765"/>
            <a:ext cx="632455" cy="4949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52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F52F02A0-BBDA-46A6-AAF1-B60620D2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3" t="12540" r="49375" b="10317"/>
          <a:stretch/>
        </p:blipFill>
        <p:spPr>
          <a:xfrm>
            <a:off x="620486" y="133521"/>
            <a:ext cx="3960000" cy="6590957"/>
          </a:xfrm>
          <a:prstGeom prst="rect">
            <a:avLst/>
          </a:prstGeom>
          <a:effectLst>
            <a:outerShdw blurRad="127000" dist="508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E35DB38-A127-4A1D-B125-A97733E4FD34}"/>
              </a:ext>
            </a:extLst>
          </p:cNvPr>
          <p:cNvSpPr txBox="1"/>
          <p:nvPr/>
        </p:nvSpPr>
        <p:spPr>
          <a:xfrm>
            <a:off x="10075090" y="133521"/>
            <a:ext cx="1947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mypage.html</a:t>
            </a:r>
            <a:endParaRPr lang="ko-KR" altLang="en-US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68CB4E7-4C3A-4233-9BB0-F150A863AEE4}"/>
              </a:ext>
            </a:extLst>
          </p:cNvPr>
          <p:cNvGrpSpPr/>
          <p:nvPr/>
        </p:nvGrpSpPr>
        <p:grpSpPr>
          <a:xfrm>
            <a:off x="5302522" y="757819"/>
            <a:ext cx="6510644" cy="5711596"/>
            <a:chOff x="334238" y="1611308"/>
            <a:chExt cx="2992068" cy="13465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E4E5288-9E04-4E23-AA22-1C508275E8BE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마이 페이지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5B6B701-351C-43E8-A9A6-3831BA2D0DCD}"/>
                </a:ext>
              </a:extLst>
            </p:cNvPr>
            <p:cNvSpPr txBox="1"/>
            <p:nvPr/>
          </p:nvSpPr>
          <p:spPr>
            <a:xfrm>
              <a:off x="334238" y="1631680"/>
              <a:ext cx="2992068" cy="114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마이페이지 목록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경매 물품 판매 현황이 확인 가능한 메뉴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판매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.html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입찰 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나의 경매 입찰 현황이 확인 가능한 메뉴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입찰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.html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계좌 관리</a:t>
              </a:r>
              <a:endParaRPr lang="en-US" altLang="ko-KR" sz="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회원가입시 입력한 계좌정보 확인 및 수정 할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수있는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메뉴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클릭 시 계좌확인</a:t>
              </a:r>
              <a:r>
                <a:rPr lang="en-US" altLang="ko-KR" sz="1600" dirty="0">
                  <a:latin typeface="맑은 고딕" panose="020B0503020000020004" pitchFamily="50" charset="-127"/>
                </a:rPr>
                <a:t>.html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이동</a:t>
              </a: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클릭 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main.html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B5FBB40-988C-4E3C-8A89-C681C78D3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67" t="12331" r="43260" b="81102"/>
          <a:stretch/>
        </p:blipFill>
        <p:spPr>
          <a:xfrm>
            <a:off x="7691822" y="757823"/>
            <a:ext cx="537778" cy="540828"/>
          </a:xfrm>
          <a:prstGeom prst="rect">
            <a:avLst/>
          </a:prstGeom>
          <a:effectLst/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5D1DC71-2D9A-496D-AB83-7B01CD40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61" t="13362" r="50378" b="80615"/>
          <a:stretch/>
        </p:blipFill>
        <p:spPr>
          <a:xfrm>
            <a:off x="5727690" y="5730521"/>
            <a:ext cx="368310" cy="3827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0957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800</Words>
  <Application>Microsoft Office PowerPoint</Application>
  <PresentationFormat>와이드스크린</PresentationFormat>
  <Paragraphs>263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지현</dc:creator>
  <cp:lastModifiedBy>Windows User</cp:lastModifiedBy>
  <cp:revision>38</cp:revision>
  <dcterms:created xsi:type="dcterms:W3CDTF">2020-04-09T18:23:29Z</dcterms:created>
  <dcterms:modified xsi:type="dcterms:W3CDTF">2020-04-14T12:17:26Z</dcterms:modified>
</cp:coreProperties>
</file>