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AC7AC-34A5-4C49-904F-35673651B115}" v="21" dt="2023-02-06T23:31:09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현민/SGH 자금팀" userId="a1f4c4af-cb04-40df-a6d4-44cb1f69a77e" providerId="ADAL" clId="{5B7AC7AC-34A5-4C49-904F-35673651B115}"/>
    <pc:docChg chg="undo custSel modSld">
      <pc:chgData name="최현민/SGH 자금팀" userId="a1f4c4af-cb04-40df-a6d4-44cb1f69a77e" providerId="ADAL" clId="{5B7AC7AC-34A5-4C49-904F-35673651B115}" dt="2023-02-06T23:31:09.196" v="314" actId="20577"/>
      <pc:docMkLst>
        <pc:docMk/>
      </pc:docMkLst>
      <pc:sldChg chg="modSp mod">
        <pc:chgData name="최현민/SGH 자금팀" userId="a1f4c4af-cb04-40df-a6d4-44cb1f69a77e" providerId="ADAL" clId="{5B7AC7AC-34A5-4C49-904F-35673651B115}" dt="2023-02-06T23:31:09.196" v="314" actId="20577"/>
        <pc:sldMkLst>
          <pc:docMk/>
          <pc:sldMk cId="2713493630" sldId="257"/>
        </pc:sldMkLst>
        <pc:spChg chg="mod">
          <ac:chgData name="최현민/SGH 자금팀" userId="a1f4c4af-cb04-40df-a6d4-44cb1f69a77e" providerId="ADAL" clId="{5B7AC7AC-34A5-4C49-904F-35673651B115}" dt="2023-02-06T23:31:09.196" v="314" actId="20577"/>
          <ac:spMkLst>
            <pc:docMk/>
            <pc:sldMk cId="2713493630" sldId="257"/>
            <ac:spMk id="29" creationId="{259C85A4-B636-2886-C215-414C41F6C5DD}"/>
          </ac:spMkLst>
        </pc:spChg>
      </pc:sldChg>
      <pc:sldChg chg="modSp mod">
        <pc:chgData name="최현민/SGH 자금팀" userId="a1f4c4af-cb04-40df-a6d4-44cb1f69a77e" providerId="ADAL" clId="{5B7AC7AC-34A5-4C49-904F-35673651B115}" dt="2023-02-06T23:27:03.786" v="195" actId="20577"/>
        <pc:sldMkLst>
          <pc:docMk/>
          <pc:sldMk cId="3141252731" sldId="259"/>
        </pc:sldMkLst>
        <pc:spChg chg="mod">
          <ac:chgData name="최현민/SGH 자금팀" userId="a1f4c4af-cb04-40df-a6d4-44cb1f69a77e" providerId="ADAL" clId="{5B7AC7AC-34A5-4C49-904F-35673651B115}" dt="2023-02-06T23:27:03.786" v="195" actId="20577"/>
          <ac:spMkLst>
            <pc:docMk/>
            <pc:sldMk cId="3141252731" sldId="259"/>
            <ac:spMk id="29" creationId="{259C85A4-B636-2886-C215-414C41F6C5DD}"/>
          </ac:spMkLst>
        </pc:spChg>
      </pc:sldChg>
      <pc:sldChg chg="addSp delSp modSp mod">
        <pc:chgData name="최현민/SGH 자금팀" userId="a1f4c4af-cb04-40df-a6d4-44cb1f69a77e" providerId="ADAL" clId="{5B7AC7AC-34A5-4C49-904F-35673651B115}" dt="2023-02-06T23:30:45.855" v="295" actId="14100"/>
        <pc:sldMkLst>
          <pc:docMk/>
          <pc:sldMk cId="3073659494" sldId="260"/>
        </pc:sldMkLst>
        <pc:spChg chg="mod">
          <ac:chgData name="최현민/SGH 자금팀" userId="a1f4c4af-cb04-40df-a6d4-44cb1f69a77e" providerId="ADAL" clId="{5B7AC7AC-34A5-4C49-904F-35673651B115}" dt="2023-02-06T23:30:45.855" v="295" actId="14100"/>
          <ac:spMkLst>
            <pc:docMk/>
            <pc:sldMk cId="3073659494" sldId="260"/>
            <ac:spMk id="29" creationId="{259C85A4-B636-2886-C215-414C41F6C5DD}"/>
          </ac:spMkLst>
        </pc:spChg>
        <pc:picChg chg="add del mod">
          <ac:chgData name="최현민/SGH 자금팀" userId="a1f4c4af-cb04-40df-a6d4-44cb1f69a77e" providerId="ADAL" clId="{5B7AC7AC-34A5-4C49-904F-35673651B115}" dt="2023-02-06T23:28:54.366" v="255" actId="21"/>
          <ac:picMkLst>
            <pc:docMk/>
            <pc:sldMk cId="3073659494" sldId="260"/>
            <ac:picMk id="16" creationId="{6887ED17-D7B1-C835-CD7B-641B30AC5552}"/>
          </ac:picMkLst>
        </pc:picChg>
        <pc:picChg chg="add mod">
          <ac:chgData name="최현민/SGH 자금팀" userId="a1f4c4af-cb04-40df-a6d4-44cb1f69a77e" providerId="ADAL" clId="{5B7AC7AC-34A5-4C49-904F-35673651B115}" dt="2023-02-06T23:29:03.824" v="259" actId="1076"/>
          <ac:picMkLst>
            <pc:docMk/>
            <pc:sldMk cId="3073659494" sldId="260"/>
            <ac:picMk id="18" creationId="{C39FB061-B127-E924-F057-4B98802BAE65}"/>
          </ac:picMkLst>
        </pc:picChg>
      </pc:sldChg>
      <pc:sldChg chg="addSp modSp mod">
        <pc:chgData name="최현민/SGH 자금팀" userId="a1f4c4af-cb04-40df-a6d4-44cb1f69a77e" providerId="ADAL" clId="{5B7AC7AC-34A5-4C49-904F-35673651B115}" dt="2023-02-06T23:28:37.641" v="245" actId="1076"/>
        <pc:sldMkLst>
          <pc:docMk/>
          <pc:sldMk cId="3541338384" sldId="264"/>
        </pc:sldMkLst>
        <pc:spChg chg="mod">
          <ac:chgData name="최현민/SGH 자금팀" userId="a1f4c4af-cb04-40df-a6d4-44cb1f69a77e" providerId="ADAL" clId="{5B7AC7AC-34A5-4C49-904F-35673651B115}" dt="2023-02-06T23:27:48.736" v="240" actId="5793"/>
          <ac:spMkLst>
            <pc:docMk/>
            <pc:sldMk cId="3541338384" sldId="264"/>
            <ac:spMk id="12" creationId="{98954E5D-544E-937A-5D11-63C88AA972E0}"/>
          </ac:spMkLst>
        </pc:spChg>
        <pc:spChg chg="mod">
          <ac:chgData name="최현민/SGH 자금팀" userId="a1f4c4af-cb04-40df-a6d4-44cb1f69a77e" providerId="ADAL" clId="{5B7AC7AC-34A5-4C49-904F-35673651B115}" dt="2023-02-06T23:27:36.206" v="227" actId="20577"/>
          <ac:spMkLst>
            <pc:docMk/>
            <pc:sldMk cId="3541338384" sldId="264"/>
            <ac:spMk id="13" creationId="{C62DB8C6-3CFA-1523-F79A-E118D75A4D54}"/>
          </ac:spMkLst>
        </pc:spChg>
        <pc:picChg chg="add mod">
          <ac:chgData name="최현민/SGH 자금팀" userId="a1f4c4af-cb04-40df-a6d4-44cb1f69a77e" providerId="ADAL" clId="{5B7AC7AC-34A5-4C49-904F-35673651B115}" dt="2023-02-06T23:28:37.641" v="245" actId="1076"/>
          <ac:picMkLst>
            <pc:docMk/>
            <pc:sldMk cId="3541338384" sldId="264"/>
            <ac:picMk id="15" creationId="{EE9E1E65-B3E7-B7CD-695A-891A78D85A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B525E-F5E0-24AC-980F-5378AFBDC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F03BB-1EF1-0EB7-4536-3732CBD83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43E43-A05B-64AF-ADA4-2B73E29C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79335-80C5-FFE4-71EC-1F56AE09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6CFE0-E58B-43ED-45EA-53E1F4D3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DA421-6405-CC57-7498-557E8A49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2305C-C44C-7DA2-BE9A-2DA88D28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E6152-1243-666D-D680-10663629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AAD51-2613-2878-584B-5F7B0823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8C9DF-DFB9-149A-CBA1-0D0AAE18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7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7FEEBC-4B39-FC31-BFD2-0E9B8D6E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2F783-8D43-5915-C288-FB867DD3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2A1F2-BEAE-E35B-557E-CB055033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9E214-A99F-32A3-F671-2D8E3260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59607-FA5D-414B-DAF7-FD9B9517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AEAE5-14B7-CE10-1520-C7984BB9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AF99-7C7F-B81C-5A75-C2BD7F65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59B1F-F377-03AC-0C9C-284D4E72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5E2DF-947A-9317-D2AB-FB3F99E4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EC83A-6C36-6CF8-CFB3-B6780EC3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5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7DB9D-A548-1807-7115-55604DA6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D1427-8F7D-4420-B455-EF7A890C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23CF6-74F0-CF71-8287-82AABAF7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989CA-9B56-10AA-EEE7-9CCCD967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5F551-F48D-FF25-7CBA-BB3FB35F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1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19FE-057D-3406-5999-CAD0F29C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E0F6F-B66E-F1EC-4DAF-1204478A2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43FB0-B278-92B8-40EE-F40460BD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7F748-9AF0-D5E0-C721-8A1A1FD5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94F35-1897-EAD3-678C-1390DAF2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E0584-306D-BAC4-6232-B7AB13D7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1C58E-09C3-1601-4DDD-08B6669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49501-32CD-09B9-AA33-67A5FA434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ACAF21-6AFC-E3AA-35D8-709E75116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600109-650B-7327-446B-D43A1C075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B8E4EB-357B-4E31-042E-87531E14D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F4C90-BB79-123C-5674-52E38E96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605DC-6E85-87BF-DE31-59B2E13B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5ED0A2-2E89-E34B-CEFC-1118D4F7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4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7193-18FB-3DFE-065C-0924FEB2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589B33-4EC6-4BC4-E392-8B62DCCA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406605-ED3F-D122-0C41-718AE553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2CCA3-15AB-6AB3-D2AA-14195CBA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9EC17-2726-6FD9-8074-1A8D6453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A17190-5BB3-BFA1-A53B-02E43246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5B364-7FF2-A7C0-139D-9FCD4199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1075-8A21-8738-4A9E-E039C8D9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7B460-067B-FCE2-4D31-2B0E2FFE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FDBECF-E099-F4B2-BFB6-99F76D8A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61F73-951B-5F2F-C276-C519D5FE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084BA-AE9E-D033-3262-9C585C98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973B3-0529-03E2-264F-C2D1CE03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2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D0F9D-DEE6-4945-26F0-00F287CF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F5277C-9EE2-30BB-048D-51B71ABE7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1669-7204-D972-1163-597B6DE8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72C743-54A0-E0E8-A845-D626A535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D9C0-4BD9-7D00-63A2-A23E63C9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ECDD1-CD71-540D-5999-6CE55706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0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E6A5EB-A4A8-1467-AF84-440C78E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1DC37-78FC-D18F-C847-8B678C3B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20109-AFCB-E953-B0FB-F70EAF0B0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DFE9-C54E-4033-84A5-84A563D1BD6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736B0-C2F4-F5BA-1929-96333742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50CF7-08E7-C23F-C888-7ADD3F88A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26B0-B88C-4982-84FF-9B55FFCDE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.png"/><Relationship Id="rId7" Type="http://schemas.openxmlformats.org/officeDocument/2006/relationships/image" Target="../media/image2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4742C03-5CCF-2387-340F-73D5BB5BF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36" y="5133515"/>
            <a:ext cx="937389" cy="937389"/>
          </a:xfrm>
          <a:prstGeom prst="rect">
            <a:avLst/>
          </a:prstGeom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1A3625DA-22C4-F8A8-6F49-03A4AD9B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61" y="5061981"/>
            <a:ext cx="1019237" cy="10192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8FA09A-C9FA-DAAA-372A-D6CF8F2B8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4" y="5031600"/>
            <a:ext cx="1080000" cy="1080000"/>
          </a:xfrm>
          <a:prstGeom prst="rect">
            <a:avLst/>
          </a:prstGeom>
        </p:spPr>
      </p:pic>
      <p:pic>
        <p:nvPicPr>
          <p:cNvPr id="15" name="그림 14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EB6BBD5-C7F9-EBDF-7969-073A276FF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01" y="5051665"/>
            <a:ext cx="1019239" cy="101923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18D1AE-AC97-0046-64EB-7FEBFEB2E8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76" y="5102904"/>
            <a:ext cx="937389" cy="937389"/>
          </a:xfrm>
          <a:prstGeom prst="rect">
            <a:avLst/>
          </a:prstGeom>
        </p:spPr>
      </p:pic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6A4F57B3-55B5-4326-74CD-FC9BF2945130}"/>
              </a:ext>
            </a:extLst>
          </p:cNvPr>
          <p:cNvSpPr/>
          <p:nvPr/>
        </p:nvSpPr>
        <p:spPr>
          <a:xfrm>
            <a:off x="157522" y="2982036"/>
            <a:ext cx="2196199" cy="1541185"/>
          </a:xfrm>
          <a:prstGeom prst="wedgeRoundRectCallout">
            <a:avLst>
              <a:gd name="adj1" fmla="val 5310"/>
              <a:gd name="adj2" fmla="val 783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나는 </a:t>
            </a:r>
            <a:r>
              <a:rPr lang="en-US" altLang="ko-KR" sz="1200" dirty="0">
                <a:solidFill>
                  <a:schemeClr val="tx1"/>
                </a:solidFill>
              </a:rPr>
              <a:t>SGE </a:t>
            </a:r>
            <a:r>
              <a:rPr lang="ko-KR" altLang="en-US" sz="1200" dirty="0">
                <a:solidFill>
                  <a:schemeClr val="tx1"/>
                </a:solidFill>
              </a:rPr>
              <a:t>클라이언트팀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인턴 김지형이야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성능을 향상시키는데 기여하는 실력 있는 개발자가 </a:t>
            </a:r>
            <a:r>
              <a:rPr lang="ko-KR" altLang="en-US" sz="1200" dirty="0" err="1">
                <a:solidFill>
                  <a:schemeClr val="tx1"/>
                </a:solidFill>
              </a:rPr>
              <a:t>되고싶어</a:t>
            </a:r>
            <a:r>
              <a:rPr lang="en-US" altLang="ko-KR" sz="1200" dirty="0">
                <a:solidFill>
                  <a:schemeClr val="tx1"/>
                </a:solidFill>
              </a:rPr>
              <a:t>!!!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E1D29A74-FC42-78C6-9D0C-1435A1EC6AF3}"/>
              </a:ext>
            </a:extLst>
          </p:cNvPr>
          <p:cNvSpPr/>
          <p:nvPr/>
        </p:nvSpPr>
        <p:spPr>
          <a:xfrm>
            <a:off x="2548917" y="2982036"/>
            <a:ext cx="2196198" cy="1541185"/>
          </a:xfrm>
          <a:prstGeom prst="wedgeRoundRectCallout">
            <a:avLst>
              <a:gd name="adj1" fmla="val -4372"/>
              <a:gd name="adj2" fmla="val 72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나는 </a:t>
            </a:r>
            <a:r>
              <a:rPr lang="en-US" altLang="ko-KR" sz="1200" dirty="0">
                <a:solidFill>
                  <a:schemeClr val="tx1"/>
                </a:solidFill>
              </a:rPr>
              <a:t>SGR </a:t>
            </a:r>
            <a:r>
              <a:rPr lang="ko-KR" altLang="en-US" sz="1200" dirty="0">
                <a:solidFill>
                  <a:schemeClr val="tx1"/>
                </a:solidFill>
              </a:rPr>
              <a:t>전투기획팀 인턴 </a:t>
            </a:r>
            <a:r>
              <a:rPr lang="ko-KR" altLang="en-US" sz="1200" dirty="0" err="1">
                <a:solidFill>
                  <a:schemeClr val="tx1"/>
                </a:solidFill>
              </a:rPr>
              <a:t>이학로야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로스트아크에</a:t>
            </a:r>
            <a:r>
              <a:rPr lang="ko-KR" altLang="en-US" sz="1200" dirty="0">
                <a:solidFill>
                  <a:schemeClr val="tx1"/>
                </a:solidFill>
              </a:rPr>
              <a:t> 신선하고 색다른 재미를 가진 캐릭터들을 추가하고 싶어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0CF03D9E-3E78-616C-4BDE-ED46D41184F7}"/>
              </a:ext>
            </a:extLst>
          </p:cNvPr>
          <p:cNvSpPr/>
          <p:nvPr/>
        </p:nvSpPr>
        <p:spPr>
          <a:xfrm>
            <a:off x="7331705" y="2982036"/>
            <a:ext cx="2196198" cy="1541185"/>
          </a:xfrm>
          <a:prstGeom prst="wedgeRoundRectCallout">
            <a:avLst>
              <a:gd name="adj1" fmla="val -13571"/>
              <a:gd name="adj2" fmla="val 7560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난 </a:t>
            </a:r>
            <a:r>
              <a:rPr lang="en-US" altLang="ko-KR" sz="1200" dirty="0">
                <a:solidFill>
                  <a:schemeClr val="tx1"/>
                </a:solidFill>
              </a:rPr>
              <a:t>SGR </a:t>
            </a:r>
            <a:r>
              <a:rPr lang="ko-KR" altLang="en-US" sz="1200" dirty="0">
                <a:solidFill>
                  <a:schemeClr val="tx1"/>
                </a:solidFill>
              </a:rPr>
              <a:t>사업개발팀 인턴 박동섭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>
                <a:solidFill>
                  <a:schemeClr val="tx1"/>
                </a:solidFill>
              </a:rPr>
              <a:t>게임 업계에 대한 이해도를 바탕으로 사업 기회를 발굴해낼 거야</a:t>
            </a: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259C85A4-B636-2886-C215-414C41F6C5DD}"/>
              </a:ext>
            </a:extLst>
          </p:cNvPr>
          <p:cNvSpPr/>
          <p:nvPr/>
        </p:nvSpPr>
        <p:spPr>
          <a:xfrm>
            <a:off x="9723099" y="2982036"/>
            <a:ext cx="2196198" cy="1541185"/>
          </a:xfrm>
          <a:prstGeom prst="wedgeRoundRectCallout">
            <a:avLst>
              <a:gd name="adj1" fmla="val -19381"/>
              <a:gd name="adj2" fmla="val 783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나는 </a:t>
            </a:r>
            <a:r>
              <a:rPr lang="en-US" altLang="ko-KR" sz="1200" dirty="0">
                <a:solidFill>
                  <a:schemeClr val="tx1"/>
                </a:solidFill>
              </a:rPr>
              <a:t>SGH </a:t>
            </a:r>
            <a:r>
              <a:rPr lang="ko-KR" altLang="en-US" sz="1200" dirty="0">
                <a:solidFill>
                  <a:schemeClr val="tx1"/>
                </a:solidFill>
              </a:rPr>
              <a:t>홀딩스 자금팀 최현민이야 </a:t>
            </a:r>
            <a:r>
              <a:rPr lang="en-US" altLang="ko-KR" sz="1200" dirty="0">
                <a:solidFill>
                  <a:schemeClr val="tx1"/>
                </a:solidFill>
              </a:rPr>
              <a:t>~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내가 지금까지 공부해왔던 </a:t>
            </a:r>
            <a:r>
              <a:rPr lang="ko-KR" altLang="en-US" sz="1200">
                <a:solidFill>
                  <a:schemeClr val="tx1"/>
                </a:solidFill>
              </a:rPr>
              <a:t>방향과는 꽤 다른 </a:t>
            </a:r>
            <a:r>
              <a:rPr lang="ko-KR" altLang="en-US" sz="1200" dirty="0">
                <a:solidFill>
                  <a:schemeClr val="tx1"/>
                </a:solidFill>
              </a:rPr>
              <a:t>부서인데 잘 해낼 수 있을까</a:t>
            </a:r>
            <a:r>
              <a:rPr lang="en-US" altLang="ko-KR" sz="1200" dirty="0">
                <a:solidFill>
                  <a:schemeClr val="tx1"/>
                </a:solidFill>
              </a:rPr>
              <a:t>..?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ERP..? SAP..? COA ? </a:t>
            </a:r>
            <a:r>
              <a:rPr lang="ko-KR" altLang="en-US" sz="1200" dirty="0">
                <a:solidFill>
                  <a:schemeClr val="tx1"/>
                </a:solidFill>
              </a:rPr>
              <a:t>이게 다 무슨 소리야 </a:t>
            </a:r>
            <a:r>
              <a:rPr lang="en-US" altLang="ko-KR" sz="1200" dirty="0">
                <a:solidFill>
                  <a:schemeClr val="tx1"/>
                </a:solidFill>
              </a:rPr>
              <a:t>~ </a:t>
            </a: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4DD642C6-1684-D6D0-AAB5-E7ABC55112E4}"/>
              </a:ext>
            </a:extLst>
          </p:cNvPr>
          <p:cNvSpPr/>
          <p:nvPr/>
        </p:nvSpPr>
        <p:spPr>
          <a:xfrm>
            <a:off x="4940311" y="2982036"/>
            <a:ext cx="2196198" cy="1541185"/>
          </a:xfrm>
          <a:prstGeom prst="wedgeRoundRectCallout">
            <a:avLst>
              <a:gd name="adj1" fmla="val -7278"/>
              <a:gd name="adj2" fmla="val 77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나는 </a:t>
            </a:r>
            <a:r>
              <a:rPr lang="en-US" altLang="ko-KR" sz="1200" dirty="0">
                <a:solidFill>
                  <a:schemeClr val="tx1"/>
                </a:solidFill>
              </a:rPr>
              <a:t>SGP </a:t>
            </a:r>
            <a:r>
              <a:rPr lang="ko-KR" altLang="en-US" sz="1200" dirty="0">
                <a:solidFill>
                  <a:schemeClr val="tx1"/>
                </a:solidFill>
              </a:rPr>
              <a:t>마케팅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팀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인턴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윤수민이야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다양한 콘텐츠도 만들고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광고 데이터도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분석하면서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훌륭한 마케터로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성장하고 싶어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349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6F474C-90D6-8A70-ADC9-0AFEF8CD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" y="182300"/>
            <a:ext cx="702439" cy="7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093857-7F40-8554-0FE7-BAAADB1F1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79" y="2405035"/>
            <a:ext cx="1647742" cy="1647742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95717ED4-9380-C6EC-D5EE-80C70E9D7534}"/>
              </a:ext>
            </a:extLst>
          </p:cNvPr>
          <p:cNvSpPr/>
          <p:nvPr/>
        </p:nvSpPr>
        <p:spPr>
          <a:xfrm>
            <a:off x="637952" y="1634442"/>
            <a:ext cx="2196199" cy="513335"/>
          </a:xfrm>
          <a:prstGeom prst="wedgeRoundRectCallout">
            <a:avLst>
              <a:gd name="adj1" fmla="val 63406"/>
              <a:gd name="adj2" fmla="val 411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Q. </a:t>
            </a:r>
            <a:r>
              <a:rPr lang="ko-KR" altLang="en-US" sz="1200" dirty="0">
                <a:solidFill>
                  <a:schemeClr val="tx1"/>
                </a:solidFill>
              </a:rPr>
              <a:t>클래스 구조도를 어떤 식으로 구성하는 게 좋을까요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77AB11EA-8319-2AE2-6BDC-AF43DD5BB2E4}"/>
              </a:ext>
            </a:extLst>
          </p:cNvPr>
          <p:cNvSpPr/>
          <p:nvPr/>
        </p:nvSpPr>
        <p:spPr>
          <a:xfrm>
            <a:off x="8389633" y="863849"/>
            <a:ext cx="2196199" cy="1541185"/>
          </a:xfrm>
          <a:prstGeom prst="wedgeRoundRectCallout">
            <a:avLst>
              <a:gd name="adj1" fmla="val -83287"/>
              <a:gd name="adj2" fmla="val 50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C948F4-8AE8-B8CC-44FC-C5BDB735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371" y="989644"/>
            <a:ext cx="1915301" cy="1289594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4055A98D-237C-C68E-BA9F-E95EA40E576D}"/>
              </a:ext>
            </a:extLst>
          </p:cNvPr>
          <p:cNvSpPr/>
          <p:nvPr/>
        </p:nvSpPr>
        <p:spPr>
          <a:xfrm>
            <a:off x="637952" y="2293741"/>
            <a:ext cx="2196199" cy="513335"/>
          </a:xfrm>
          <a:prstGeom prst="wedgeRoundRectCallout">
            <a:avLst>
              <a:gd name="adj1" fmla="val 63406"/>
              <a:gd name="adj2" fmla="val 411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Q. </a:t>
            </a:r>
            <a:r>
              <a:rPr lang="ko-KR" altLang="en-US" sz="1200" dirty="0">
                <a:solidFill>
                  <a:schemeClr val="tx1"/>
                </a:solidFill>
              </a:rPr>
              <a:t>디자인 패턴을 실무에서 적용해보고 싶어요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ABE738AE-D7D1-30D9-C8BA-D94457A2A818}"/>
              </a:ext>
            </a:extLst>
          </p:cNvPr>
          <p:cNvSpPr/>
          <p:nvPr/>
        </p:nvSpPr>
        <p:spPr>
          <a:xfrm>
            <a:off x="8380923" y="2658407"/>
            <a:ext cx="2196199" cy="1541185"/>
          </a:xfrm>
          <a:prstGeom prst="wedgeRoundRectCallout">
            <a:avLst>
              <a:gd name="adj1" fmla="val -79414"/>
              <a:gd name="adj2" fmla="val -2580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DA4F50-16E7-70BF-4437-60921543E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718" y="2739909"/>
            <a:ext cx="940609" cy="1378182"/>
          </a:xfrm>
          <a:prstGeom prst="rect">
            <a:avLst/>
          </a:prstGeom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028E35B9-391A-D81A-B2C6-EDAC45F89AD7}"/>
              </a:ext>
            </a:extLst>
          </p:cNvPr>
          <p:cNvSpPr/>
          <p:nvPr/>
        </p:nvSpPr>
        <p:spPr>
          <a:xfrm>
            <a:off x="637952" y="2995103"/>
            <a:ext cx="2196199" cy="513335"/>
          </a:xfrm>
          <a:prstGeom prst="wedgeRoundRectCallout">
            <a:avLst>
              <a:gd name="adj1" fmla="val 63406"/>
              <a:gd name="adj2" fmla="val 411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Q. </a:t>
            </a:r>
            <a:r>
              <a:rPr lang="ko-KR" altLang="en-US" sz="1200" dirty="0">
                <a:solidFill>
                  <a:schemeClr val="tx1"/>
                </a:solidFill>
              </a:rPr>
              <a:t>개발할 때 유용한 툴이 있으면 추천해주세요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2" name="그림 21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E941763A-059C-C5CB-344E-516D755B5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32" y="2550408"/>
            <a:ext cx="1541185" cy="15411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1BADCF-A14C-AEB4-8928-2198E350B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15" y="2995103"/>
            <a:ext cx="1080000" cy="1080000"/>
          </a:xfrm>
          <a:prstGeom prst="rect">
            <a:avLst/>
          </a:prstGeom>
        </p:spPr>
      </p:pic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5EC3B117-AE2F-182B-6EAE-D4BAB1B52F77}"/>
              </a:ext>
            </a:extLst>
          </p:cNvPr>
          <p:cNvSpPr/>
          <p:nvPr/>
        </p:nvSpPr>
        <p:spPr>
          <a:xfrm>
            <a:off x="8380923" y="4452965"/>
            <a:ext cx="2196199" cy="1541185"/>
          </a:xfrm>
          <a:prstGeom prst="wedgeRoundRectCallout">
            <a:avLst>
              <a:gd name="adj1" fmla="val -76509"/>
              <a:gd name="adj2" fmla="val -706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A035840-BB43-DB41-A5C3-73B85F2F3E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714" y="4616857"/>
            <a:ext cx="608008" cy="56344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059CD80-DBBE-BB66-B85E-9D18D38C7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6513" y="4878321"/>
            <a:ext cx="608008" cy="6039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1D17F91-DC8E-93BE-BB7D-9F8F0BE55D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1672" y="5332639"/>
            <a:ext cx="564365" cy="5357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F21CF3-6472-0EE1-FEFA-AC297DFCBFE7}"/>
              </a:ext>
            </a:extLst>
          </p:cNvPr>
          <p:cNvSpPr txBox="1"/>
          <p:nvPr/>
        </p:nvSpPr>
        <p:spPr>
          <a:xfrm>
            <a:off x="5994619" y="4032994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SGE </a:t>
            </a:r>
            <a:r>
              <a:rPr lang="ko-KR" altLang="en-US" sz="1400" dirty="0"/>
              <a:t>클라 멘토님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A022B1-E7F5-3700-61AF-8C478BBF34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5" y="3176694"/>
            <a:ext cx="663487" cy="6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11660F9-7316-D78E-E00C-3E3BD013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8" y="182300"/>
            <a:ext cx="702439" cy="7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12D00DE-A2F0-E18C-2297-001CBD695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2721">
            <a:off x="263028" y="1117890"/>
            <a:ext cx="1989207" cy="14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B05FD0AE-9A0F-A725-56AB-540A6227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0" y="422408"/>
            <a:ext cx="1214607" cy="121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31D7B27-A88F-584C-7974-158EAC91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4239">
            <a:off x="4240205" y="1413804"/>
            <a:ext cx="814680" cy="81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4D6434-C247-10F9-3837-AF756ACC3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74" y="4756915"/>
            <a:ext cx="1310253" cy="1310253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3EEBD6-65B1-9C8E-4ADA-252ABBC6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6795112" y="5569543"/>
            <a:ext cx="391420" cy="39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9F8A7A18-FCE6-674F-CC07-C63E37C9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2152">
            <a:off x="4971105" y="5216330"/>
            <a:ext cx="391420" cy="39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CED27331-C491-F395-51AC-D4A6DB5CAD0E}"/>
              </a:ext>
            </a:extLst>
          </p:cNvPr>
          <p:cNvSpPr/>
          <p:nvPr/>
        </p:nvSpPr>
        <p:spPr>
          <a:xfrm flipH="1">
            <a:off x="1257632" y="2575293"/>
            <a:ext cx="3715824" cy="1380614"/>
          </a:xfrm>
          <a:prstGeom prst="wedgeRoundRectCallout">
            <a:avLst>
              <a:gd name="adj1" fmla="val -42436"/>
              <a:gd name="adj2" fmla="val 8618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내가 만든 유튜브 콘텐츠와 광고 배너가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세상에 나왔을 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내가 기획한 </a:t>
            </a:r>
            <a:r>
              <a:rPr lang="ko-KR" altLang="en-US" sz="1200" dirty="0" err="1">
                <a:solidFill>
                  <a:schemeClr val="tx1"/>
                </a:solidFill>
              </a:rPr>
              <a:t>굿즈를</a:t>
            </a:r>
            <a:r>
              <a:rPr lang="ko-KR" altLang="en-US" sz="1200" dirty="0">
                <a:solidFill>
                  <a:schemeClr val="tx1"/>
                </a:solidFill>
              </a:rPr>
              <a:t> 받게 될 유저들이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기뻐할 걸 상상할 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마케터 꿈나무로서 너무 뿌듯해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F5277633-2EDC-1029-D1C9-29EF2B2AFC8F}"/>
              </a:ext>
            </a:extLst>
          </p:cNvPr>
          <p:cNvSpPr/>
          <p:nvPr/>
        </p:nvSpPr>
        <p:spPr>
          <a:xfrm flipH="1">
            <a:off x="6990822" y="2575293"/>
            <a:ext cx="3715824" cy="1380614"/>
          </a:xfrm>
          <a:prstGeom prst="wedgeRoundRectCallout">
            <a:avLst>
              <a:gd name="adj1" fmla="val 43028"/>
              <a:gd name="adj2" fmla="val 899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실제 광고 캠페인 데이터를 보며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분석하고 공부해볼 수 있다니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분석력이 쑥쑥 자라는 느낌이라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배움의 즐거움이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배야</a:t>
            </a:r>
            <a:r>
              <a:rPr lang="en-US" altLang="ko-KR" sz="1200" dirty="0">
                <a:solidFill>
                  <a:schemeClr val="tx1"/>
                </a:solidFill>
              </a:rPr>
              <a:t>~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E0B17ACC-A051-376B-04BD-5D1E025AB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85" y="1096197"/>
            <a:ext cx="1045298" cy="104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생각 풍선: 구름 모양 14">
            <a:extLst>
              <a:ext uri="{FF2B5EF4-FFF2-40B4-BE49-F238E27FC236}">
                <a16:creationId xmlns:a16="http://schemas.microsoft.com/office/drawing/2014/main" id="{C132DE40-D085-054F-B030-4F2C5DDAA1A5}"/>
              </a:ext>
            </a:extLst>
          </p:cNvPr>
          <p:cNvSpPr/>
          <p:nvPr/>
        </p:nvSpPr>
        <p:spPr>
          <a:xfrm>
            <a:off x="8677469" y="2751512"/>
            <a:ext cx="3323510" cy="2696497"/>
          </a:xfrm>
          <a:prstGeom prst="cloudCallout">
            <a:avLst>
              <a:gd name="adj1" fmla="val -66268"/>
              <a:gd name="adj2" fmla="val 22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생각 풍선: 구름 모양 12">
            <a:extLst>
              <a:ext uri="{FF2B5EF4-FFF2-40B4-BE49-F238E27FC236}">
                <a16:creationId xmlns:a16="http://schemas.microsoft.com/office/drawing/2014/main" id="{6DF168C6-FE5A-3D4C-744B-F9ED6405D7D7}"/>
              </a:ext>
            </a:extLst>
          </p:cNvPr>
          <p:cNvSpPr/>
          <p:nvPr/>
        </p:nvSpPr>
        <p:spPr>
          <a:xfrm>
            <a:off x="7605030" y="637477"/>
            <a:ext cx="4586969" cy="2696497"/>
          </a:xfrm>
          <a:prstGeom prst="cloudCallout">
            <a:avLst>
              <a:gd name="adj1" fmla="val -52890"/>
              <a:gd name="adj2" fmla="val 587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6300AA6C-5C53-A819-CCD2-36C42828EC5C}"/>
              </a:ext>
            </a:extLst>
          </p:cNvPr>
          <p:cNvSpPr/>
          <p:nvPr/>
        </p:nvSpPr>
        <p:spPr>
          <a:xfrm>
            <a:off x="5055769" y="38313"/>
            <a:ext cx="3323510" cy="2696497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95717ED4-9380-C6EC-D5EE-80C70E9D7534}"/>
              </a:ext>
            </a:extLst>
          </p:cNvPr>
          <p:cNvSpPr/>
          <p:nvPr/>
        </p:nvSpPr>
        <p:spPr>
          <a:xfrm>
            <a:off x="1322615" y="1281793"/>
            <a:ext cx="3201178" cy="2004333"/>
          </a:xfrm>
          <a:prstGeom prst="wedgeRoundRectCallout">
            <a:avLst>
              <a:gd name="adj1" fmla="val 41162"/>
              <a:gd name="adj2" fmla="val 960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앗 예상치 못한 부작용이</a:t>
            </a:r>
            <a:r>
              <a:rPr lang="en-US" altLang="ko-KR" sz="1200" dirty="0">
                <a:solidFill>
                  <a:schemeClr val="tx1"/>
                </a:solidFill>
              </a:rPr>
              <a:t>? </a:t>
            </a:r>
            <a:r>
              <a:rPr lang="ko-KR" altLang="en-US" sz="1200" dirty="0">
                <a:solidFill>
                  <a:schemeClr val="tx1"/>
                </a:solidFill>
              </a:rPr>
              <a:t>게임 관련 리서치를 하니 이 게임도 하고싶고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저 게임도 하고싶어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2" name="그림 21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E941763A-059C-C5CB-344E-516D755B5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92" y="3252536"/>
            <a:ext cx="3081239" cy="30812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A10047-C502-F5C8-8BC6-9FFC9E829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68" y="4072157"/>
            <a:ext cx="1874090" cy="18740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514579-640C-DF0E-6358-B9A1150A3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10" y="4540851"/>
            <a:ext cx="495510" cy="4955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098F52-22AF-6FE3-A1AE-9A7ECF23F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" y="190466"/>
            <a:ext cx="702439" cy="719999"/>
          </a:xfrm>
          <a:prstGeom prst="rect">
            <a:avLst/>
          </a:prstGeom>
        </p:spPr>
      </p:pic>
      <p:pic>
        <p:nvPicPr>
          <p:cNvPr id="1026" name="Picture 2" descr="Resident Evil 2 on Steam">
            <a:extLst>
              <a:ext uri="{FF2B5EF4-FFF2-40B4-BE49-F238E27FC236}">
                <a16:creationId xmlns:a16="http://schemas.microsoft.com/office/drawing/2014/main" id="{1D6A79EA-BF28-6DC8-D10A-96AA8D7A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55" y="787396"/>
            <a:ext cx="2091137" cy="119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am의 Dead Space">
            <a:extLst>
              <a:ext uri="{FF2B5EF4-FFF2-40B4-BE49-F238E27FC236}">
                <a16:creationId xmlns:a16="http://schemas.microsoft.com/office/drawing/2014/main" id="{AA0F066F-4182-9DA8-BFA4-DD56E205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391" y="1298306"/>
            <a:ext cx="2399149" cy="13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AY | Launch Trailer - YouTube">
            <a:extLst>
              <a:ext uri="{FF2B5EF4-FFF2-40B4-BE49-F238E27FC236}">
                <a16:creationId xmlns:a16="http://schemas.microsoft.com/office/drawing/2014/main" id="{A1C8B00B-3F99-3C0F-9C3B-9A573B40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771" y="3490585"/>
            <a:ext cx="2067811" cy="11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95717ED4-9380-C6EC-D5EE-80C70E9D7534}"/>
              </a:ext>
            </a:extLst>
          </p:cNvPr>
          <p:cNvSpPr/>
          <p:nvPr/>
        </p:nvSpPr>
        <p:spPr>
          <a:xfrm>
            <a:off x="1293962" y="2006412"/>
            <a:ext cx="2700067" cy="1548408"/>
          </a:xfrm>
          <a:prstGeom prst="wedgeRoundRectCallout">
            <a:avLst>
              <a:gd name="adj1" fmla="val 41162"/>
              <a:gd name="adj2" fmla="val 960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헉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>
                <a:solidFill>
                  <a:schemeClr val="tx1"/>
                </a:solidFill>
              </a:rPr>
              <a:t>다들 생각보다 훨씬 적극적으로 의견을 </a:t>
            </a:r>
            <a:r>
              <a:rPr lang="ko-KR" altLang="en-US" sz="1200" dirty="0" err="1">
                <a:solidFill>
                  <a:schemeClr val="tx1"/>
                </a:solidFill>
              </a:rPr>
              <a:t>공유해주셔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기획의 맹점과 논리적 허점을 금방 깨닫게 돼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22" name="그림 21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E941763A-059C-C5CB-344E-516D755B5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39" y="3787198"/>
            <a:ext cx="2127174" cy="2127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098F52-22AF-6FE3-A1AE-9A7ECF23F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" y="190466"/>
            <a:ext cx="702439" cy="719999"/>
          </a:xfrm>
          <a:prstGeom prst="rect">
            <a:avLst/>
          </a:prstGeom>
        </p:spPr>
      </p:pic>
      <p:pic>
        <p:nvPicPr>
          <p:cNvPr id="2" name="그림 1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820F5F27-CD0A-56C6-D42B-A67FE0A74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4378819"/>
            <a:ext cx="1403147" cy="1403147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243DC72-C9D2-C428-6FD4-57DD859D5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92" y="3504541"/>
            <a:ext cx="741872" cy="74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D2D64843-F907-FC88-9C6C-D5E20C48B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03" y="1155941"/>
            <a:ext cx="3615186" cy="361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FB8E63-C114-5051-FD39-D7FA2CC28313}"/>
              </a:ext>
            </a:extLst>
          </p:cNvPr>
          <p:cNvSpPr txBox="1"/>
          <p:nvPr/>
        </p:nvSpPr>
        <p:spPr>
          <a:xfrm>
            <a:off x="7372219" y="5080392"/>
            <a:ext cx="2505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전투기획팀 캐릭터파트</a:t>
            </a:r>
          </a:p>
        </p:txBody>
      </p:sp>
    </p:spTree>
    <p:extLst>
      <p:ext uri="{BB962C8B-B14F-4D97-AF65-F5344CB8AC3E}">
        <p14:creationId xmlns:p14="http://schemas.microsoft.com/office/powerpoint/2010/main" val="54426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벡터그래픽이(가) 표시된 사진&#10;&#10;자동 생성된 설명">
            <a:extLst>
              <a:ext uri="{FF2B5EF4-FFF2-40B4-BE49-F238E27FC236}">
                <a16:creationId xmlns:a16="http://schemas.microsoft.com/office/drawing/2014/main" id="{370EB59B-E25D-303D-380C-69D3FC2E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41" y="2823867"/>
            <a:ext cx="1019237" cy="1019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A9AB48-03B2-986A-0206-8EE7B89D0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4987"/>
            <a:ext cx="1256995" cy="1256995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54F4979-C34E-3102-9FDB-90965845FA37}"/>
              </a:ext>
            </a:extLst>
          </p:cNvPr>
          <p:cNvSpPr/>
          <p:nvPr/>
        </p:nvSpPr>
        <p:spPr>
          <a:xfrm>
            <a:off x="605078" y="2191652"/>
            <a:ext cx="2196199" cy="513335"/>
          </a:xfrm>
          <a:prstGeom prst="wedgeRoundRectCallout">
            <a:avLst>
              <a:gd name="adj1" fmla="val 63406"/>
              <a:gd name="adj2" fmla="val 411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Q. ERP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SAP</a:t>
            </a:r>
            <a:r>
              <a:rPr lang="ko-KR" altLang="en-US" sz="1200" dirty="0">
                <a:solidFill>
                  <a:schemeClr val="tx1"/>
                </a:solidFill>
              </a:rPr>
              <a:t>는 무엇인가요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CDA6B05E-090C-937F-E463-9F1771495099}"/>
              </a:ext>
            </a:extLst>
          </p:cNvPr>
          <p:cNvSpPr/>
          <p:nvPr/>
        </p:nvSpPr>
        <p:spPr>
          <a:xfrm>
            <a:off x="605078" y="3329769"/>
            <a:ext cx="2196199" cy="513335"/>
          </a:xfrm>
          <a:prstGeom prst="wedgeRoundRectCallout">
            <a:avLst>
              <a:gd name="adj1" fmla="val 63406"/>
              <a:gd name="adj2" fmla="val 411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Q. COA mapping</a:t>
            </a:r>
            <a:r>
              <a:rPr lang="ko-KR" altLang="en-US" sz="1200" dirty="0">
                <a:solidFill>
                  <a:schemeClr val="tx1"/>
                </a:solidFill>
              </a:rPr>
              <a:t>은 무엇인가요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98954E5D-544E-937A-5D11-63C88AA972E0}"/>
              </a:ext>
            </a:extLst>
          </p:cNvPr>
          <p:cNvSpPr/>
          <p:nvPr/>
        </p:nvSpPr>
        <p:spPr>
          <a:xfrm>
            <a:off x="8380922" y="3843104"/>
            <a:ext cx="2196199" cy="1999237"/>
          </a:xfrm>
          <a:prstGeom prst="wedgeRoundRectCallout">
            <a:avLst>
              <a:gd name="adj1" fmla="val -76509"/>
              <a:gd name="adj2" fmla="val -706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스마일게이트는</a:t>
            </a:r>
            <a:r>
              <a:rPr lang="ko-KR" altLang="en-US" sz="1200" dirty="0">
                <a:solidFill>
                  <a:schemeClr val="tx1"/>
                </a:solidFill>
              </a:rPr>
              <a:t> 한 법인이 아닌 특징에 따라 법인이 나누어져 </a:t>
            </a:r>
            <a:r>
              <a:rPr lang="ko-KR" altLang="en-US" sz="1200" dirty="0" err="1">
                <a:solidFill>
                  <a:schemeClr val="tx1"/>
                </a:solidFill>
              </a:rPr>
              <a:t>있어여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>
                <a:solidFill>
                  <a:schemeClr val="tx1"/>
                </a:solidFill>
              </a:rPr>
              <a:t>각 법인이 사용하는 회계 계정과목은 다소 차이가 있는데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일관성을 위해서 통합해줄 필요가 있어요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이를 위해 진행하는 업무를 </a:t>
            </a:r>
            <a:r>
              <a:rPr lang="en-US" altLang="ko-KR" sz="1200" dirty="0">
                <a:solidFill>
                  <a:schemeClr val="tx1"/>
                </a:solidFill>
              </a:rPr>
              <a:t>COA </a:t>
            </a:r>
            <a:r>
              <a:rPr lang="en-US" altLang="ko-KR" sz="1200" dirty="0" err="1">
                <a:solidFill>
                  <a:schemeClr val="tx1"/>
                </a:solidFill>
              </a:rPr>
              <a:t>mappin</a:t>
            </a:r>
            <a:r>
              <a:rPr lang="ko-KR" altLang="en-US" sz="1200" dirty="0">
                <a:solidFill>
                  <a:schemeClr val="tx1"/>
                </a:solidFill>
              </a:rPr>
              <a:t>이라고 해요</a:t>
            </a:r>
            <a:r>
              <a:rPr lang="en-US" altLang="ko-KR" sz="1200" dirty="0">
                <a:solidFill>
                  <a:schemeClr val="tx1"/>
                </a:solidFill>
              </a:rPr>
              <a:t>~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C62DB8C6-3CFA-1523-F79A-E118D75A4D54}"/>
              </a:ext>
            </a:extLst>
          </p:cNvPr>
          <p:cNvSpPr/>
          <p:nvPr/>
        </p:nvSpPr>
        <p:spPr>
          <a:xfrm>
            <a:off x="8380921" y="1163802"/>
            <a:ext cx="2196199" cy="1541185"/>
          </a:xfrm>
          <a:prstGeom prst="wedgeRoundRectCallout">
            <a:avLst>
              <a:gd name="adj1" fmla="val -83287"/>
              <a:gd name="adj2" fmla="val 50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ERP</a:t>
            </a:r>
            <a:r>
              <a:rPr lang="ko-KR" altLang="en-US" sz="1200" dirty="0">
                <a:solidFill>
                  <a:schemeClr val="tx1"/>
                </a:solidFill>
              </a:rPr>
              <a:t>는 회사의 전반적인 관리를 돕는 시스템입니다</a:t>
            </a:r>
            <a:r>
              <a:rPr lang="en-US" altLang="ko-KR" sz="1200" dirty="0">
                <a:solidFill>
                  <a:schemeClr val="tx1"/>
                </a:solidFill>
              </a:rPr>
              <a:t>! SAP</a:t>
            </a:r>
            <a:r>
              <a:rPr lang="ko-KR" altLang="en-US" sz="1200" dirty="0">
                <a:solidFill>
                  <a:schemeClr val="tx1"/>
                </a:solidFill>
              </a:rPr>
              <a:t>는 많은 </a:t>
            </a:r>
            <a:r>
              <a:rPr lang="en-US" altLang="ko-KR" sz="1200" dirty="0">
                <a:solidFill>
                  <a:schemeClr val="tx1"/>
                </a:solidFill>
              </a:rPr>
              <a:t>ERP </a:t>
            </a:r>
            <a:r>
              <a:rPr lang="ko-KR" altLang="en-US" sz="1200" dirty="0">
                <a:solidFill>
                  <a:schemeClr val="tx1"/>
                </a:solidFill>
              </a:rPr>
              <a:t>시스템 중에 독일에서 개발한 소프트웨어이고요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해당 시스템을 도입하면 더 수월하고 안전한 시스템을 구축할 수 있어요</a:t>
            </a:r>
            <a:r>
              <a:rPr lang="en-US" altLang="ko-KR" sz="1200" dirty="0">
                <a:solidFill>
                  <a:schemeClr val="tx1"/>
                </a:solidFill>
              </a:rPr>
              <a:t>~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9E1E65-B3E7-B7CD-695A-891A78D85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89" y="234890"/>
            <a:ext cx="837777" cy="7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4742C03-5CCF-2387-340F-73D5BB5BF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36" y="5133515"/>
            <a:ext cx="937389" cy="937389"/>
          </a:xfrm>
          <a:prstGeom prst="rect">
            <a:avLst/>
          </a:prstGeom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1A3625DA-22C4-F8A8-6F49-03A4AD9B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61" y="5061981"/>
            <a:ext cx="1019237" cy="10192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8FA09A-C9FA-DAAA-372A-D6CF8F2B8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4" y="5031600"/>
            <a:ext cx="1080000" cy="1080000"/>
          </a:xfrm>
          <a:prstGeom prst="rect">
            <a:avLst/>
          </a:prstGeom>
        </p:spPr>
      </p:pic>
      <p:pic>
        <p:nvPicPr>
          <p:cNvPr id="15" name="그림 14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EB6BBD5-C7F9-EBDF-7969-073A276FF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01" y="5051665"/>
            <a:ext cx="1019239" cy="101923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18D1AE-AC97-0046-64EB-7FEBFEB2E8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76" y="5102904"/>
            <a:ext cx="937389" cy="937389"/>
          </a:xfrm>
          <a:prstGeom prst="rect">
            <a:avLst/>
          </a:prstGeom>
        </p:spPr>
      </p:pic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6A4F57B3-55B5-4326-74CD-FC9BF2945130}"/>
              </a:ext>
            </a:extLst>
          </p:cNvPr>
          <p:cNvSpPr/>
          <p:nvPr/>
        </p:nvSpPr>
        <p:spPr>
          <a:xfrm>
            <a:off x="157522" y="2982036"/>
            <a:ext cx="2196199" cy="1541185"/>
          </a:xfrm>
          <a:prstGeom prst="wedgeRoundRectCallout">
            <a:avLst>
              <a:gd name="adj1" fmla="val 5310"/>
              <a:gd name="adj2" fmla="val 783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평소에 혼자 개발하면서 여러가지 궁금했던 점이 멘토님께 조언을 받으면서 많이 해소됐어</a:t>
            </a:r>
            <a:r>
              <a:rPr lang="en-US" altLang="ko-KR" sz="1200" dirty="0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나 이제 최적화 툴 </a:t>
            </a:r>
            <a:r>
              <a:rPr lang="ko-KR" altLang="en-US" sz="1200" dirty="0" err="1">
                <a:solidFill>
                  <a:schemeClr val="tx1"/>
                </a:solidFill>
              </a:rPr>
              <a:t>만들어올게</a:t>
            </a:r>
            <a:r>
              <a:rPr lang="en-US" altLang="ko-KR" sz="1200" dirty="0">
                <a:solidFill>
                  <a:schemeClr val="tx1"/>
                </a:solidFill>
              </a:rPr>
              <a:t>~~~</a:t>
            </a:r>
            <a:r>
              <a:rPr lang="ko-KR" altLang="en-US" sz="1200" dirty="0" err="1">
                <a:solidFill>
                  <a:schemeClr val="tx1"/>
                </a:solidFill>
              </a:rPr>
              <a:t>ㅎㅎ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E1D29A74-FC42-78C6-9D0C-1435A1EC6AF3}"/>
              </a:ext>
            </a:extLst>
          </p:cNvPr>
          <p:cNvSpPr/>
          <p:nvPr/>
        </p:nvSpPr>
        <p:spPr>
          <a:xfrm>
            <a:off x="2548917" y="2982036"/>
            <a:ext cx="2196198" cy="1541185"/>
          </a:xfrm>
          <a:prstGeom prst="wedgeRoundRectCallout">
            <a:avLst>
              <a:gd name="adj1" fmla="val -4372"/>
              <a:gd name="adj2" fmla="val 72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경험이 풍부한 분들의 의견과 마주치면서 혼자서는 얻을 수 없었던 인사이트를 얻고 있어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0CF03D9E-3E78-616C-4BDE-ED46D41184F7}"/>
              </a:ext>
            </a:extLst>
          </p:cNvPr>
          <p:cNvSpPr/>
          <p:nvPr/>
        </p:nvSpPr>
        <p:spPr>
          <a:xfrm>
            <a:off x="7331705" y="2982036"/>
            <a:ext cx="2196198" cy="1541185"/>
          </a:xfrm>
          <a:prstGeom prst="wedgeRoundRectCallout">
            <a:avLst>
              <a:gd name="adj1" fmla="val -13571"/>
              <a:gd name="adj2" fmla="val 7560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오히려 좋아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업무 때 </a:t>
            </a:r>
            <a:r>
              <a:rPr lang="ko-KR" altLang="en-US" sz="1200" dirty="0" err="1">
                <a:solidFill>
                  <a:schemeClr val="tx1"/>
                </a:solidFill>
              </a:rPr>
              <a:t>리서치하면서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찜했던</a:t>
            </a:r>
            <a:r>
              <a:rPr lang="ko-KR" altLang="en-US" sz="1200" dirty="0">
                <a:solidFill>
                  <a:schemeClr val="tx1"/>
                </a:solidFill>
              </a:rPr>
              <a:t> 게임들 </a:t>
            </a:r>
            <a:r>
              <a:rPr lang="ko-KR" altLang="en-US" sz="1200" dirty="0" err="1">
                <a:solidFill>
                  <a:schemeClr val="tx1"/>
                </a:solidFill>
              </a:rPr>
              <a:t>집가서</a:t>
            </a:r>
            <a:r>
              <a:rPr lang="ko-KR" altLang="en-US" sz="1200" dirty="0">
                <a:solidFill>
                  <a:schemeClr val="tx1"/>
                </a:solidFill>
              </a:rPr>
              <a:t> 해야지</a:t>
            </a:r>
            <a:r>
              <a:rPr lang="en-US" altLang="ko-KR" sz="1200" dirty="0">
                <a:solidFill>
                  <a:schemeClr val="tx1"/>
                </a:solidFill>
              </a:rPr>
              <a:t>~ </a:t>
            </a:r>
            <a:r>
              <a:rPr lang="ko-KR" altLang="en-US" sz="1200" dirty="0">
                <a:solidFill>
                  <a:schemeClr val="tx1"/>
                </a:solidFill>
              </a:rPr>
              <a:t>이게 바로 덕업일치</a:t>
            </a: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259C85A4-B636-2886-C215-414C41F6C5DD}"/>
              </a:ext>
            </a:extLst>
          </p:cNvPr>
          <p:cNvSpPr/>
          <p:nvPr/>
        </p:nvSpPr>
        <p:spPr>
          <a:xfrm>
            <a:off x="9723099" y="2982036"/>
            <a:ext cx="2196198" cy="1541185"/>
          </a:xfrm>
          <a:prstGeom prst="wedgeRoundRectCallout">
            <a:avLst>
              <a:gd name="adj1" fmla="val -19381"/>
              <a:gd name="adj2" fmla="val 783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다들 </a:t>
            </a:r>
            <a:r>
              <a:rPr lang="ko-KR" altLang="en-US" sz="1200" dirty="0" err="1">
                <a:solidFill>
                  <a:schemeClr val="tx1"/>
                </a:solidFill>
              </a:rPr>
              <a:t>바쁘신데도</a:t>
            </a:r>
            <a:r>
              <a:rPr lang="ko-KR" altLang="en-US" sz="1200" dirty="0">
                <a:solidFill>
                  <a:schemeClr val="tx1"/>
                </a:solidFill>
              </a:rPr>
              <a:t> 여쭤보면 친절하게 대답해 주셔서 너무 좋아</a:t>
            </a:r>
            <a:r>
              <a:rPr lang="en-US" altLang="ko-KR" sz="1200" dirty="0">
                <a:solidFill>
                  <a:schemeClr val="tx1"/>
                </a:solidFill>
              </a:rPr>
              <a:t> ~ 3</a:t>
            </a:r>
            <a:r>
              <a:rPr lang="ko-KR" altLang="en-US" sz="1200" dirty="0">
                <a:solidFill>
                  <a:schemeClr val="tx1"/>
                </a:solidFill>
              </a:rPr>
              <a:t>개월 기간에도 많은 걸 배울 수 있겠는걸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4DD642C6-1684-D6D0-AAB5-E7ABC55112E4}"/>
              </a:ext>
            </a:extLst>
          </p:cNvPr>
          <p:cNvSpPr/>
          <p:nvPr/>
        </p:nvSpPr>
        <p:spPr>
          <a:xfrm>
            <a:off x="4940311" y="2982036"/>
            <a:ext cx="2196198" cy="1541185"/>
          </a:xfrm>
          <a:prstGeom prst="wedgeRoundRectCallout">
            <a:avLst>
              <a:gd name="adj1" fmla="val -7278"/>
              <a:gd name="adj2" fmla="val 77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다양한 게임 마케팅 실무를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직접 경험해보면서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훌륭한 마케터가 되기 위한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초석을 다지고 있어</a:t>
            </a:r>
            <a:r>
              <a:rPr lang="en-US" altLang="ko-KR" sz="1200" dirty="0">
                <a:solidFill>
                  <a:schemeClr val="tx1"/>
                </a:solidFill>
              </a:rPr>
              <a:t>~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C4CFF0-13BF-EBAB-2990-3FF6620B4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876" y="5274876"/>
            <a:ext cx="572816" cy="5728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E3FCBF-7545-1B13-28DC-421B3E886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2712" y="5274876"/>
            <a:ext cx="572816" cy="572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24C725-27FF-E1BD-A42B-1E110AAE9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2162" y="5274876"/>
            <a:ext cx="572816" cy="5728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FAA35F-8679-F86E-09E6-B82DF8FCD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612" y="5274876"/>
            <a:ext cx="572816" cy="5728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E7BEBB-2E72-BCA2-5A8E-43F303FBC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1062" y="5274876"/>
            <a:ext cx="572816" cy="5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4742C03-5CCF-2387-340F-73D5BB5BF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36" y="5133515"/>
            <a:ext cx="937389" cy="937389"/>
          </a:xfrm>
          <a:prstGeom prst="rect">
            <a:avLst/>
          </a:prstGeom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1A3625DA-22C4-F8A8-6F49-03A4AD9B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61" y="5061981"/>
            <a:ext cx="1019237" cy="10192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8FA09A-C9FA-DAAA-372A-D6CF8F2B8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4" y="5031600"/>
            <a:ext cx="1080000" cy="1080000"/>
          </a:xfrm>
          <a:prstGeom prst="rect">
            <a:avLst/>
          </a:prstGeom>
        </p:spPr>
      </p:pic>
      <p:pic>
        <p:nvPicPr>
          <p:cNvPr id="15" name="그림 14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EB6BBD5-C7F9-EBDF-7969-073A276FF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01" y="5051665"/>
            <a:ext cx="1019239" cy="101923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18D1AE-AC97-0046-64EB-7FEBFEB2E8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76" y="5102904"/>
            <a:ext cx="937389" cy="937389"/>
          </a:xfrm>
          <a:prstGeom prst="rect">
            <a:avLst/>
          </a:prstGeom>
        </p:spPr>
      </p:pic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6A4F57B3-55B5-4326-74CD-FC9BF2945130}"/>
              </a:ext>
            </a:extLst>
          </p:cNvPr>
          <p:cNvSpPr/>
          <p:nvPr/>
        </p:nvSpPr>
        <p:spPr>
          <a:xfrm>
            <a:off x="157522" y="1180214"/>
            <a:ext cx="2196199" cy="3343007"/>
          </a:xfrm>
          <a:prstGeom prst="wedgeRoundRectCallout">
            <a:avLst>
              <a:gd name="adj1" fmla="val 2889"/>
              <a:gd name="adj2" fmla="val 608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실감나는 전투의 매력에 빠지고 </a:t>
            </a:r>
            <a:r>
              <a:rPr lang="ko-KR" altLang="en-US" sz="1200" dirty="0" err="1">
                <a:solidFill>
                  <a:schemeClr val="tx1"/>
                </a:solidFill>
              </a:rPr>
              <a:t>싶으신가요</a:t>
            </a:r>
            <a:r>
              <a:rPr lang="en-US" altLang="ko-KR" sz="1200" dirty="0">
                <a:solidFill>
                  <a:schemeClr val="tx1"/>
                </a:solidFill>
              </a:rPr>
              <a:t>? </a:t>
            </a:r>
            <a:r>
              <a:rPr lang="ko-KR" altLang="en-US" sz="1200" dirty="0" err="1">
                <a:solidFill>
                  <a:schemeClr val="tx1"/>
                </a:solidFill>
              </a:rPr>
              <a:t>동접자수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800</a:t>
            </a:r>
            <a:r>
              <a:rPr lang="ko-KR" altLang="en-US" sz="1200" dirty="0">
                <a:solidFill>
                  <a:schemeClr val="tx1"/>
                </a:solidFill>
              </a:rPr>
              <a:t>만명</a:t>
            </a:r>
            <a:r>
              <a:rPr lang="en-US" altLang="ko-KR" sz="1200" dirty="0">
                <a:solidFill>
                  <a:schemeClr val="tx1"/>
                </a:solidFill>
              </a:rPr>
              <a:t>, 80</a:t>
            </a:r>
            <a:r>
              <a:rPr lang="ko-KR" altLang="en-US" sz="1200" dirty="0">
                <a:solidFill>
                  <a:schemeClr val="tx1"/>
                </a:solidFill>
              </a:rPr>
              <a:t>개국에서 서비스중인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G</a:t>
            </a:r>
            <a:r>
              <a:rPr lang="en-US" altLang="ko-KR" sz="1200" dirty="0">
                <a:solidFill>
                  <a:schemeClr val="tx1"/>
                </a:solidFill>
              </a:rPr>
              <a:t> : Global No.1 FPS</a:t>
            </a:r>
            <a:r>
              <a:rPr lang="ko-KR" altLang="en-US" sz="1200" dirty="0">
                <a:solidFill>
                  <a:schemeClr val="tx1"/>
                </a:solidFill>
              </a:rPr>
              <a:t> 크로스파이어가 바로 여기 있습니다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E</a:t>
            </a:r>
            <a:r>
              <a:rPr lang="en-US" altLang="ko-KR" sz="1200" dirty="0">
                <a:solidFill>
                  <a:schemeClr val="tx1"/>
                </a:solidFill>
              </a:rPr>
              <a:t> : Enjoy with us!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E1D29A74-FC42-78C6-9D0C-1435A1EC6AF3}"/>
              </a:ext>
            </a:extLst>
          </p:cNvPr>
          <p:cNvSpPr/>
          <p:nvPr/>
        </p:nvSpPr>
        <p:spPr>
          <a:xfrm>
            <a:off x="2548917" y="1180214"/>
            <a:ext cx="2196198" cy="3343007"/>
          </a:xfrm>
          <a:prstGeom prst="wedgeRoundRectCallout">
            <a:avLst>
              <a:gd name="adj1" fmla="val -4372"/>
              <a:gd name="adj2" fmla="val 72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새로운 도전을 하고 싶다면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G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게임을 제대로 만들어보고 싶다면 어디로 가야 하냐고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R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 err="1">
                <a:solidFill>
                  <a:schemeClr val="tx1"/>
                </a:solidFill>
              </a:rPr>
              <a:t>알려줄게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>
                <a:solidFill>
                  <a:schemeClr val="tx1"/>
                </a:solidFill>
              </a:rPr>
              <a:t>그건 바로 </a:t>
            </a:r>
            <a:r>
              <a:rPr lang="ko-KR" altLang="en-US" sz="1200" dirty="0" err="1">
                <a:solidFill>
                  <a:schemeClr val="tx1"/>
                </a:solidFill>
              </a:rPr>
              <a:t>스마일게이트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0CF03D9E-3E78-616C-4BDE-ED46D41184F7}"/>
              </a:ext>
            </a:extLst>
          </p:cNvPr>
          <p:cNvSpPr/>
          <p:nvPr/>
        </p:nvSpPr>
        <p:spPr>
          <a:xfrm>
            <a:off x="7331705" y="1180214"/>
            <a:ext cx="2196198" cy="3343007"/>
          </a:xfrm>
          <a:prstGeom prst="wedgeRoundRectCallout">
            <a:avLst>
              <a:gd name="adj1" fmla="val -16173"/>
              <a:gd name="adj2" fmla="val 648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 err="1">
                <a:solidFill>
                  <a:schemeClr val="tx1"/>
                </a:solidFill>
              </a:rPr>
              <a:t>스윽만</a:t>
            </a:r>
            <a:r>
              <a:rPr lang="ko-KR" altLang="en-US" sz="1200" dirty="0">
                <a:solidFill>
                  <a:schemeClr val="tx1"/>
                </a:solidFill>
              </a:rPr>
              <a:t> 봐도 알 수 있는 질 높은 게임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유저소통 </a:t>
            </a:r>
            <a:r>
              <a:rPr lang="en-US" altLang="ko-KR" sz="1200" dirty="0">
                <a:solidFill>
                  <a:schemeClr val="tx1"/>
                </a:solidFill>
              </a:rPr>
              <a:t>MMORPG</a:t>
            </a:r>
            <a:r>
              <a:rPr lang="ko-KR" altLang="en-US" sz="1200" dirty="0">
                <a:solidFill>
                  <a:schemeClr val="tx1"/>
                </a:solidFill>
              </a:rPr>
              <a:t>의 대명사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G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그것은 바로 </a:t>
            </a:r>
            <a:r>
              <a:rPr lang="ko-KR" altLang="en-US" sz="1200" dirty="0" err="1">
                <a:solidFill>
                  <a:schemeClr val="tx1"/>
                </a:solidFill>
              </a:rPr>
              <a:t>로스트아크</a:t>
            </a:r>
            <a:r>
              <a:rPr lang="ko-KR" altLang="en-US" sz="1200" dirty="0">
                <a:solidFill>
                  <a:schemeClr val="tx1"/>
                </a:solidFill>
              </a:rPr>
              <a:t> 후후</a:t>
            </a:r>
            <a:r>
              <a:rPr lang="en-US" altLang="ko-KR" sz="1200" dirty="0">
                <a:solidFill>
                  <a:schemeClr val="tx1"/>
                </a:solidFill>
              </a:rPr>
              <a:t>… </a:t>
            </a:r>
            <a:r>
              <a:rPr lang="ko-KR" altLang="en-US" sz="1200" dirty="0">
                <a:solidFill>
                  <a:schemeClr val="tx1"/>
                </a:solidFill>
              </a:rPr>
              <a:t>내 말 </a:t>
            </a:r>
            <a:r>
              <a:rPr lang="ko-KR" altLang="en-US" sz="1200" dirty="0" err="1">
                <a:solidFill>
                  <a:schemeClr val="tx1"/>
                </a:solidFill>
              </a:rPr>
              <a:t>뭔지</a:t>
            </a:r>
            <a:r>
              <a:rPr lang="ko-KR" altLang="en-US" sz="1200" dirty="0">
                <a:solidFill>
                  <a:schemeClr val="tx1"/>
                </a:solidFill>
              </a:rPr>
              <a:t> 알지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R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 err="1">
                <a:solidFill>
                  <a:schemeClr val="tx1"/>
                </a:solidFill>
              </a:rPr>
              <a:t>알쥐알쥐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259C85A4-B636-2886-C215-414C41F6C5DD}"/>
              </a:ext>
            </a:extLst>
          </p:cNvPr>
          <p:cNvSpPr/>
          <p:nvPr/>
        </p:nvSpPr>
        <p:spPr>
          <a:xfrm>
            <a:off x="9723099" y="1180214"/>
            <a:ext cx="2196198" cy="3343007"/>
          </a:xfrm>
          <a:prstGeom prst="wedgeRoundRectCallout">
            <a:avLst>
              <a:gd name="adj1" fmla="val -19763"/>
              <a:gd name="adj2" fmla="val 61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S:</a:t>
            </a:r>
            <a:r>
              <a:rPr lang="en-US" altLang="ko-KR" sz="1200" dirty="0">
                <a:solidFill>
                  <a:schemeClr val="tx1"/>
                </a:solidFill>
              </a:rPr>
              <a:t>Smile gate! </a:t>
            </a:r>
            <a:r>
              <a:rPr lang="ko-KR" altLang="en-US" sz="1200" dirty="0">
                <a:solidFill>
                  <a:schemeClr val="tx1"/>
                </a:solidFill>
              </a:rPr>
              <a:t>웃음이 가득한 세상의 문을 여실 준비가 되셨나요</a:t>
            </a:r>
            <a:r>
              <a:rPr lang="en-US" altLang="ko-KR" sz="1200" dirty="0">
                <a:solidFill>
                  <a:schemeClr val="tx1"/>
                </a:solidFill>
              </a:rPr>
              <a:t>?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G: </a:t>
            </a:r>
            <a:r>
              <a:rPr lang="ko-KR" altLang="en-US" sz="1200" dirty="0">
                <a:solidFill>
                  <a:schemeClr val="tx1"/>
                </a:solidFill>
              </a:rPr>
              <a:t>각 계열사들을 전체적으로 관리하여 넓게 배울 수 있는 지주회사 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>
                <a:solidFill>
                  <a:schemeClr val="tx1"/>
                </a:solidFill>
              </a:rPr>
              <a:t>그곳은 바로 </a:t>
            </a:r>
            <a:r>
              <a:rPr lang="en-US" altLang="ko-KR" sz="1200" dirty="0">
                <a:solidFill>
                  <a:schemeClr val="tx1"/>
                </a:solidFill>
              </a:rPr>
              <a:t>~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H: </a:t>
            </a:r>
            <a:r>
              <a:rPr lang="ko-KR" altLang="en-US" sz="1200" dirty="0">
                <a:solidFill>
                  <a:schemeClr val="tx1"/>
                </a:solidFill>
              </a:rPr>
              <a:t>홀딩스 </a:t>
            </a:r>
            <a:r>
              <a:rPr lang="en-US" altLang="ko-KR" sz="1200" dirty="0">
                <a:solidFill>
                  <a:schemeClr val="tx1"/>
                </a:solidFill>
              </a:rPr>
              <a:t>~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4DD642C6-1684-D6D0-AAB5-E7ABC55112E4}"/>
              </a:ext>
            </a:extLst>
          </p:cNvPr>
          <p:cNvSpPr/>
          <p:nvPr/>
        </p:nvSpPr>
        <p:spPr>
          <a:xfrm>
            <a:off x="4940311" y="1180214"/>
            <a:ext cx="2196198" cy="3343007"/>
          </a:xfrm>
          <a:prstGeom prst="wedgeRoundRectCallout">
            <a:avLst>
              <a:gd name="adj1" fmla="val -1652"/>
              <a:gd name="adj2" fmla="val 651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S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신작 게임부터 </a:t>
            </a:r>
            <a:r>
              <a:rPr lang="ko-KR" altLang="en-US" sz="1200" dirty="0" err="1">
                <a:solidFill>
                  <a:schemeClr val="tx1"/>
                </a:solidFill>
              </a:rPr>
              <a:t>에픽세븐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테일즈런너</a:t>
            </a:r>
            <a:r>
              <a:rPr lang="ko-KR" altLang="en-US" sz="1200" dirty="0">
                <a:solidFill>
                  <a:schemeClr val="tx1"/>
                </a:solidFill>
              </a:rPr>
              <a:t> 등 다양한 인기 게임까지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 </a:t>
            </a:r>
            <a:r>
              <a:rPr lang="ko-KR" altLang="en-US" sz="1200" dirty="0">
                <a:solidFill>
                  <a:schemeClr val="tx1"/>
                </a:solidFill>
              </a:rPr>
              <a:t>글로벌 </a:t>
            </a:r>
            <a:r>
              <a:rPr lang="en-US" altLang="ko-KR" sz="1200" dirty="0">
                <a:solidFill>
                  <a:schemeClr val="tx1"/>
                </a:solidFill>
              </a:rPr>
              <a:t>IP </a:t>
            </a:r>
            <a:r>
              <a:rPr lang="ko-KR" altLang="en-US" sz="1200" dirty="0">
                <a:solidFill>
                  <a:schemeClr val="tx1"/>
                </a:solidFill>
              </a:rPr>
              <a:t>명가로 도약하기 위한</a:t>
            </a:r>
            <a:br>
              <a:rPr lang="en-US" altLang="ko-KR" sz="1200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</a:rPr>
              <a:t>퍼펙트한</a:t>
            </a:r>
            <a:r>
              <a:rPr lang="ko-KR" altLang="en-US" sz="1200" dirty="0">
                <a:solidFill>
                  <a:schemeClr val="tx1"/>
                </a:solidFill>
              </a:rPr>
              <a:t> 퍼블리싱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 err="1">
                <a:solidFill>
                  <a:schemeClr val="tx1"/>
                </a:solidFill>
              </a:rPr>
              <a:t>스마일게이트</a:t>
            </a:r>
            <a:r>
              <a:rPr lang="ko-KR" altLang="en-US" sz="1200" dirty="0">
                <a:solidFill>
                  <a:schemeClr val="tx1"/>
                </a:solidFill>
              </a:rPr>
              <a:t> 메가포트</a:t>
            </a:r>
            <a:r>
              <a:rPr lang="en-US" altLang="ko-KR" sz="1200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C4CFF0-13BF-EBAB-2990-3FF6620B4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876" y="5274876"/>
            <a:ext cx="572816" cy="5728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E3FCBF-7545-1B13-28DC-421B3E886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2712" y="5274876"/>
            <a:ext cx="572816" cy="572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24C725-27FF-E1BD-A42B-1E110AAE9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2162" y="5274876"/>
            <a:ext cx="572816" cy="5728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FAA35F-8679-F86E-09E6-B82DF8FCD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612" y="5274876"/>
            <a:ext cx="572816" cy="5728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E7BEBB-2E72-BCA2-5A8E-43F303FBC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1062" y="5274876"/>
            <a:ext cx="572816" cy="5728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6B2D791-1BC5-4733-9EC3-50BE227844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71" y="1350335"/>
            <a:ext cx="504699" cy="5173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62896F-7020-BC8F-05ED-48B3A4AF0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78" y="1350336"/>
            <a:ext cx="504699" cy="51731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BBB69D-9B38-E1D8-4576-F68EA9C5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30" y="1351287"/>
            <a:ext cx="492160" cy="51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7BE904-0CAA-70AC-0D48-22A9FA9544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66" y="1350335"/>
            <a:ext cx="504699" cy="5173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9FB061-B127-E924-F057-4B98802BAE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9836" y="1349251"/>
            <a:ext cx="562724" cy="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517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Hyun-min</dc:creator>
  <cp:lastModifiedBy>최현민/SGH 자금팀</cp:lastModifiedBy>
  <cp:revision>20</cp:revision>
  <dcterms:created xsi:type="dcterms:W3CDTF">2023-01-30T11:10:07Z</dcterms:created>
  <dcterms:modified xsi:type="dcterms:W3CDTF">2023-02-06T23:31:10Z</dcterms:modified>
</cp:coreProperties>
</file>