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verag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afternoon everyone and thank you for staying online for our presentation. I’m here today with Jie, Sam and Kenneth to present to you our take on the algorithmic trading project.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73a63fd98b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3a63fd98b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result, here are the results of our trading model. </a:t>
            </a:r>
            <a:endParaRPr/>
          </a:p>
          <a:p>
            <a:pPr indent="0" lvl="0" marL="0" rtl="0" algn="l">
              <a:spcBef>
                <a:spcPts val="0"/>
              </a:spcBef>
              <a:spcAft>
                <a:spcPts val="0"/>
              </a:spcAft>
              <a:buNone/>
            </a:pPr>
            <a:r>
              <a:rPr lang="en"/>
              <a:t>We ended up with $1,058,840, which is a profit of around 5.9%.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Sharpe ratio</a:t>
            </a:r>
            <a:endParaRPr/>
          </a:p>
          <a:p>
            <a:pPr indent="0" lvl="0" marL="0" rtl="0" algn="l">
              <a:spcBef>
                <a:spcPts val="0"/>
              </a:spcBef>
              <a:spcAft>
                <a:spcPts val="0"/>
              </a:spcAft>
              <a:buNone/>
            </a:pPr>
            <a:r>
              <a:rPr lang="en"/>
              <a:t>135 days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7458c42647_3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458c42647_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7458c42647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458c42647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73a63fd98b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3a63fd98b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73a63fd98b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3a63fd98b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Here’s our agenda for today. First, I will rephrase the problem statement and give you an overview of our workflow. Then, Kenneth with talk about the additional features we engineered and our linear regression model. After that, Jie will discuss the classification model we built, and lastly Sam will talk about how we combined the models based on our trading strategy and give you an overview of our results. We’ll answer any questions at the end of the presentation.</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3a63fd98b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3a63fd98b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I’m sure you’re all familiar with the problem already but essentially, we were presented with 504 days of data from 50 stocks, and our task is to create an algorithm that can maximize our initial investment of $1 million dollars after 252 days of trading.</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458c42647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458c42647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We approached the problem by first researching technical indicators and turning them into features in our data set that can potentially increase our profits. Then, we used the data and the engineered features to create both regression and classification models. A linear regression model with </a:t>
            </a:r>
            <a:r>
              <a:rPr lang="en"/>
              <a:t>different</a:t>
            </a:r>
            <a:r>
              <a:rPr lang="en"/>
              <a:t> </a:t>
            </a:r>
            <a:r>
              <a:rPr lang="en"/>
              <a:t>parameters</a:t>
            </a:r>
            <a:r>
              <a:rPr lang="en"/>
              <a:t> is built for each stock and a different classification method is also chosen for each stock to minimize error and maximize profit. Lastly, we created a trading strategy that combined the two models with rules for buying and selling.</a:t>
            </a:r>
            <a:endParaRPr/>
          </a:p>
          <a:p>
            <a:pPr indent="0" lvl="0" marL="0" rtl="0" algn="l">
              <a:lnSpc>
                <a:spcPct val="115000"/>
              </a:lnSpc>
              <a:spcBef>
                <a:spcPts val="0"/>
              </a:spcBef>
              <a:spcAft>
                <a:spcPts val="0"/>
              </a:spcAft>
              <a:buNone/>
            </a:pPr>
            <a:r>
              <a:rPr lang="en"/>
              <a:t> </a:t>
            </a:r>
            <a:endParaRPr/>
          </a:p>
          <a:p>
            <a:pPr indent="0" lvl="0" marL="0" rtl="0" algn="l">
              <a:lnSpc>
                <a:spcPct val="115000"/>
              </a:lnSpc>
              <a:spcBef>
                <a:spcPts val="0"/>
              </a:spcBef>
              <a:spcAft>
                <a:spcPts val="0"/>
              </a:spcAft>
              <a:buNone/>
            </a:pPr>
            <a:r>
              <a:rPr lang="en"/>
              <a:t>Now, I’ll pass it on to Kenneth to talk about feature engineering.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73c49e9d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3c49e9d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458c424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458c424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Update time period for training and validation set</a:t>
            </a:r>
            <a:endParaRPr/>
          </a:p>
          <a:p>
            <a:pPr indent="-298450" lvl="0" marL="457200" rtl="0" algn="l">
              <a:spcBef>
                <a:spcPts val="0"/>
              </a:spcBef>
              <a:spcAft>
                <a:spcPts val="0"/>
              </a:spcAft>
              <a:buSzPts val="1100"/>
              <a:buAutoNum type="arabicPeriod"/>
            </a:pPr>
            <a:r>
              <a:rPr lang="en"/>
              <a:t>Update selected features</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200">
                <a:solidFill>
                  <a:schemeClr val="accent3"/>
                </a:solidFill>
                <a:latin typeface="Average"/>
                <a:ea typeface="Average"/>
                <a:cs typeface="Average"/>
                <a:sym typeface="Average"/>
              </a:rPr>
              <a:t>Next, our trading strategy will execute trades based upon list of predicted percentage change for each day.</a:t>
            </a:r>
            <a:endParaRPr/>
          </a:p>
          <a:p>
            <a:pPr indent="0" lvl="0" marL="457200" rtl="0" algn="l">
              <a:spcBef>
                <a:spcPts val="16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7458c4264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458c4264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050"/>
              <a:t>For the classification model, we first built a new response variable that calculates the highest percentage change over today’s close price for the next 5-day period. This means that we used the highest close price in next 5 days divided by today’s close price and then subtracted by one. Base on this new field, we set a threshold to classify each record. When this percentage change is above the threshold, we set it to 1. Otherwise, we set it to 0. In order to set an optimal threshold, we tried several percentages between 0% to 5%, and chose to use 2% as it has the lowest error rate.</a:t>
            </a:r>
            <a:endParaRPr sz="1050"/>
          </a:p>
          <a:p>
            <a:pPr indent="0" lvl="0" marL="0" rtl="0" algn="just">
              <a:lnSpc>
                <a:spcPct val="115000"/>
              </a:lnSpc>
              <a:spcBef>
                <a:spcPts val="0"/>
              </a:spcBef>
              <a:spcAft>
                <a:spcPts val="0"/>
              </a:spcAft>
              <a:buNone/>
            </a:pPr>
            <a:r>
              <a:rPr lang="en" sz="1050"/>
              <a:t> </a:t>
            </a:r>
            <a:endParaRPr sz="1050"/>
          </a:p>
          <a:p>
            <a:pPr indent="0" lvl="0" marL="0" rtl="0" algn="just">
              <a:lnSpc>
                <a:spcPct val="115000"/>
              </a:lnSpc>
              <a:spcBef>
                <a:spcPts val="0"/>
              </a:spcBef>
              <a:spcAft>
                <a:spcPts val="0"/>
              </a:spcAft>
              <a:buNone/>
            </a:pPr>
            <a:r>
              <a:rPr lang="en" sz="1050"/>
              <a:t>Because we still want to decrease our error rate and perform more precise predictions, we trained 50 different models on 50 stocks. We have 7 classification model candidates for each stock, From logistics regression, KNN to random forest. We feed in the data with all 23 features to test every model candidate, and then the model with the lowest overall false rate is chosen for each stock.</a:t>
            </a:r>
            <a:endParaRPr sz="1050"/>
          </a:p>
          <a:p>
            <a:pPr indent="0" lvl="0" marL="0" rtl="0" algn="just">
              <a:lnSpc>
                <a:spcPct val="115000"/>
              </a:lnSpc>
              <a:spcBef>
                <a:spcPts val="0"/>
              </a:spcBef>
              <a:spcAft>
                <a:spcPts val="0"/>
              </a:spcAft>
              <a:buNone/>
            </a:pPr>
            <a:r>
              <a:rPr lang="en" sz="1050"/>
              <a:t> </a:t>
            </a:r>
            <a:endParaRPr sz="1050"/>
          </a:p>
          <a:p>
            <a:pPr indent="0" lvl="0" marL="0" rtl="0" algn="just">
              <a:lnSpc>
                <a:spcPct val="115000"/>
              </a:lnSpc>
              <a:spcBef>
                <a:spcPts val="0"/>
              </a:spcBef>
              <a:spcAft>
                <a:spcPts val="0"/>
              </a:spcAft>
              <a:buNone/>
            </a:pPr>
            <a:r>
              <a:rPr lang="en" sz="1050"/>
              <a:t>After we selected what model to use for each stock, we performed feature selection. So far we have 23 features, and we used backward stepwise selection to find the best number of features respectively and settled down the model.</a:t>
            </a:r>
            <a:endParaRPr sz="1050"/>
          </a:p>
          <a:p>
            <a:pPr indent="0" lvl="0" marL="0" rtl="0" algn="just">
              <a:lnSpc>
                <a:spcPct val="115000"/>
              </a:lnSpc>
              <a:spcBef>
                <a:spcPts val="0"/>
              </a:spcBef>
              <a:spcAft>
                <a:spcPts val="0"/>
              </a:spcAft>
              <a:buNone/>
            </a:pPr>
            <a:r>
              <a:rPr lang="en" sz="1050"/>
              <a:t> </a:t>
            </a:r>
            <a:endParaRPr sz="1050"/>
          </a:p>
          <a:p>
            <a:pPr indent="0" lvl="0" marL="0" rtl="0" algn="just">
              <a:lnSpc>
                <a:spcPct val="115000"/>
              </a:lnSpc>
              <a:spcBef>
                <a:spcPts val="0"/>
              </a:spcBef>
              <a:spcAft>
                <a:spcPts val="0"/>
              </a:spcAft>
              <a:buNone/>
            </a:pPr>
            <a:r>
              <a:rPr lang="en" sz="1050"/>
              <a:t>However, unlike the regression model we built, where we trained the model using all past data of each stock, we used more recent data to train the classification model so that we can catch certain trends in a particular stock. What we did is that we trained our model repeatedly. We used 100-days of data to train the model to predict the next 20 days. After that, we train another model to predict the next 20 days.</a:t>
            </a:r>
            <a:endParaRPr sz="1050"/>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73a63fd98b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3a63fd98b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on to our trading strategy, we took an approach that is both conservative and aggressive.</a:t>
            </a:r>
            <a:endParaRPr/>
          </a:p>
          <a:p>
            <a:pPr indent="0" lvl="0" marL="0" rtl="0" algn="l">
              <a:spcBef>
                <a:spcPts val="0"/>
              </a:spcBef>
              <a:spcAft>
                <a:spcPts val="0"/>
              </a:spcAft>
              <a:buNone/>
            </a:pPr>
            <a:r>
              <a:rPr lang="en"/>
              <a:t>To be safe, we distributed the cash equally among 50 stocks to start with so that a huge drop in one stop doesn’t bring the entire portfolio to loss.</a:t>
            </a:r>
            <a:endParaRPr/>
          </a:p>
          <a:p>
            <a:pPr indent="0" lvl="0" marL="0" rtl="0" algn="l">
              <a:spcBef>
                <a:spcPts val="0"/>
              </a:spcBef>
              <a:spcAft>
                <a:spcPts val="0"/>
              </a:spcAft>
              <a:buNone/>
            </a:pPr>
            <a:r>
              <a:rPr lang="en"/>
              <a:t>When we decided to buy, we made sure that 2 </a:t>
            </a:r>
            <a:r>
              <a:rPr lang="en"/>
              <a:t>conditions</a:t>
            </a:r>
            <a:r>
              <a:rPr lang="en"/>
              <a:t> are met whereas required only 1 condition when selling the stock. More details for these conditions will be covered on the next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other hand, our trading strategy was aggressive when it comes to actually buying and selling the stocks. For example, we bought as many stocks as possible within the limit when we decided to make a purchase. Similarly, we sold all of the stocks when we decided it was time to sell. This might sounds like it will lead to high transaction cost, but we kept a very high threshold to make sure we make the purchase carefully.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Combining these 2 strategies, we were rewarded with the profit of 5.9%</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381f7be02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381f7be02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here are the conditions that we have set when we choose to either buy or sell stocks. </a:t>
            </a:r>
            <a:endParaRPr/>
          </a:p>
          <a:p>
            <a:pPr indent="0" lvl="0" marL="0" rtl="0" algn="l">
              <a:spcBef>
                <a:spcPts val="0"/>
              </a:spcBef>
              <a:spcAft>
                <a:spcPts val="0"/>
              </a:spcAft>
              <a:buNone/>
            </a:pPr>
            <a:r>
              <a:rPr lang="en"/>
              <a:t>In our model, stocks were purchased only when both classification model predicted the price to increase and the regression model to predict the price will increase by more than 5.5%. This threshold of 5.5% isn’t just a random number but it is the </a:t>
            </a:r>
            <a:r>
              <a:rPr lang="en"/>
              <a:t>threshold</a:t>
            </a:r>
            <a:r>
              <a:rPr lang="en"/>
              <a:t> that gave </a:t>
            </a:r>
            <a:r>
              <a:rPr lang="en"/>
              <a:t>us the highest return rate on our test data of 8.4%.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other hand, the model sold the stock if either the classification model predicted no increase in stock price or growth rate of 0% or below from the regression model.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51400" y="229050"/>
            <a:ext cx="8641200" cy="46446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2" name="Google Shape;12;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 name="Google Shape;13;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9" name="Google Shape;49;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0" name="Google Shape;50;p11"/>
          <p:cNvSpPr/>
          <p:nvPr/>
        </p:nvSpPr>
        <p:spPr>
          <a:xfrm>
            <a:off x="251400" y="229050"/>
            <a:ext cx="8641200" cy="46446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 name="Google Shape;19;p4"/>
          <p:cNvSpPr txBox="1"/>
          <p:nvPr>
            <p:ph idx="1" type="body"/>
          </p:nvPr>
        </p:nvSpPr>
        <p:spPr>
          <a:xfrm>
            <a:off x="311700" y="1432200"/>
            <a:ext cx="8520600" cy="3136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0" name="Google Shape;20;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5" name="Google Shape;25;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2" name="Google Shape;32;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0" name="Google Shape;40;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5" name="Google Shape;45;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pic>
        <p:nvPicPr>
          <p:cNvPr id="57" name="Google Shape;57;p13"/>
          <p:cNvPicPr preferRelativeResize="0"/>
          <p:nvPr/>
        </p:nvPicPr>
        <p:blipFill>
          <a:blip r:embed="rId3">
            <a:alphaModFix/>
          </a:blip>
          <a:stretch>
            <a:fillRect/>
          </a:stretch>
        </p:blipFill>
        <p:spPr>
          <a:xfrm>
            <a:off x="4275325" y="758675"/>
            <a:ext cx="4975300" cy="4345925"/>
          </a:xfrm>
          <a:prstGeom prst="rect">
            <a:avLst/>
          </a:prstGeom>
          <a:noFill/>
          <a:ln>
            <a:noFill/>
          </a:ln>
          <a:effectLst>
            <a:outerShdw blurRad="57150" rotWithShape="0" algn="bl" dir="5400000" dist="19050">
              <a:srgbClr val="000000">
                <a:alpha val="30000"/>
              </a:srgbClr>
            </a:outerShdw>
          </a:effectLst>
        </p:spPr>
      </p:pic>
      <p:sp>
        <p:nvSpPr>
          <p:cNvPr id="58" name="Google Shape;58;p13"/>
          <p:cNvSpPr txBox="1"/>
          <p:nvPr>
            <p:ph type="ctrTitle"/>
          </p:nvPr>
        </p:nvSpPr>
        <p:spPr>
          <a:xfrm>
            <a:off x="546083" y="834863"/>
            <a:ext cx="7801500" cy="1730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2400"/>
              <a:t>DSO 530 Final Project:</a:t>
            </a:r>
            <a:endParaRPr sz="2400"/>
          </a:p>
          <a:p>
            <a:pPr indent="0" lvl="0" marL="0" rtl="0" algn="l">
              <a:lnSpc>
                <a:spcPct val="115000"/>
              </a:lnSpc>
              <a:spcBef>
                <a:spcPts val="0"/>
              </a:spcBef>
              <a:spcAft>
                <a:spcPts val="0"/>
              </a:spcAft>
              <a:buNone/>
            </a:pPr>
            <a:r>
              <a:rPr lang="en"/>
              <a:t>Algorithmic Trading</a:t>
            </a:r>
            <a:endParaRPr/>
          </a:p>
        </p:txBody>
      </p:sp>
      <p:sp>
        <p:nvSpPr>
          <p:cNvPr id="59" name="Google Shape;59;p13"/>
          <p:cNvSpPr txBox="1"/>
          <p:nvPr>
            <p:ph idx="1" type="subTitle"/>
          </p:nvPr>
        </p:nvSpPr>
        <p:spPr>
          <a:xfrm>
            <a:off x="546083" y="3018938"/>
            <a:ext cx="2181900" cy="1289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Jie Ji</a:t>
            </a:r>
            <a:endParaRPr sz="1400"/>
          </a:p>
          <a:p>
            <a:pPr indent="0" lvl="0" marL="0" rtl="0" algn="l">
              <a:lnSpc>
                <a:spcPct val="115000"/>
              </a:lnSpc>
              <a:spcBef>
                <a:spcPts val="0"/>
              </a:spcBef>
              <a:spcAft>
                <a:spcPts val="0"/>
              </a:spcAft>
              <a:buNone/>
            </a:pPr>
            <a:r>
              <a:rPr lang="en" sz="1400"/>
              <a:t>Dong Wook Ko</a:t>
            </a:r>
            <a:endParaRPr sz="1400"/>
          </a:p>
          <a:p>
            <a:pPr indent="0" lvl="0" marL="0" rtl="0" algn="l">
              <a:lnSpc>
                <a:spcPct val="115000"/>
              </a:lnSpc>
              <a:spcBef>
                <a:spcPts val="0"/>
              </a:spcBef>
              <a:spcAft>
                <a:spcPts val="0"/>
              </a:spcAft>
              <a:buNone/>
            </a:pPr>
            <a:r>
              <a:rPr lang="en" sz="1400"/>
              <a:t>Jingxuan Wang</a:t>
            </a:r>
            <a:endParaRPr sz="1400"/>
          </a:p>
          <a:p>
            <a:pPr indent="0" lvl="0" marL="0" rtl="0" algn="l">
              <a:lnSpc>
                <a:spcPct val="115000"/>
              </a:lnSpc>
              <a:spcBef>
                <a:spcPts val="0"/>
              </a:spcBef>
              <a:spcAft>
                <a:spcPts val="0"/>
              </a:spcAft>
              <a:buNone/>
            </a:pPr>
            <a:r>
              <a:rPr lang="en" sz="1400"/>
              <a:t>Vivian Yang</a:t>
            </a:r>
            <a:endParaRPr sz="1400"/>
          </a:p>
        </p:txBody>
      </p:sp>
      <p:grpSp>
        <p:nvGrpSpPr>
          <p:cNvPr id="60" name="Google Shape;60;p13"/>
          <p:cNvGrpSpPr/>
          <p:nvPr/>
        </p:nvGrpSpPr>
        <p:grpSpPr>
          <a:xfrm>
            <a:off x="652504" y="2682965"/>
            <a:ext cx="443589" cy="105632"/>
            <a:chOff x="4137525" y="2915950"/>
            <a:chExt cx="869100" cy="207000"/>
          </a:xfrm>
        </p:grpSpPr>
        <p:sp>
          <p:nvSpPr>
            <p:cNvPr id="61" name="Google Shape;61;p13"/>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Trading Results</a:t>
            </a:r>
            <a:endParaRPr sz="3600"/>
          </a:p>
        </p:txBody>
      </p:sp>
      <p:sp>
        <p:nvSpPr>
          <p:cNvPr id="194" name="Google Shape;194;p22"/>
          <p:cNvSpPr txBox="1"/>
          <p:nvPr>
            <p:ph idx="1" type="body"/>
          </p:nvPr>
        </p:nvSpPr>
        <p:spPr>
          <a:xfrm>
            <a:off x="387900" y="1432200"/>
            <a:ext cx="4650900" cy="31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M</a:t>
            </a:r>
            <a:r>
              <a:rPr lang="en">
                <a:solidFill>
                  <a:schemeClr val="accent6"/>
                </a:solidFill>
              </a:rPr>
              <a:t>oney at the end of Day 756: </a:t>
            </a:r>
            <a:endParaRPr>
              <a:solidFill>
                <a:schemeClr val="accent6"/>
              </a:solidFill>
            </a:endParaRPr>
          </a:p>
          <a:p>
            <a:pPr indent="0" lvl="0" marL="0" rtl="0" algn="l">
              <a:spcBef>
                <a:spcPts val="1600"/>
              </a:spcBef>
              <a:spcAft>
                <a:spcPts val="0"/>
              </a:spcAft>
              <a:buNone/>
            </a:pPr>
            <a:r>
              <a:t/>
            </a:r>
            <a:endParaRPr>
              <a:solidFill>
                <a:schemeClr val="accent6"/>
              </a:solidFill>
            </a:endParaRPr>
          </a:p>
          <a:p>
            <a:pPr indent="0" lvl="0" marL="0" rtl="0" algn="l">
              <a:spcBef>
                <a:spcPts val="1600"/>
              </a:spcBef>
              <a:spcAft>
                <a:spcPts val="0"/>
              </a:spcAft>
              <a:buNone/>
            </a:pPr>
            <a:r>
              <a:rPr lang="en">
                <a:solidFill>
                  <a:schemeClr val="accent6"/>
                </a:solidFill>
              </a:rPr>
              <a:t>Sharpe ratio:</a:t>
            </a:r>
            <a:endParaRPr>
              <a:solidFill>
                <a:schemeClr val="accent6"/>
              </a:solidFill>
            </a:endParaRPr>
          </a:p>
          <a:p>
            <a:pPr indent="0" lvl="0" marL="0" rtl="0" algn="l">
              <a:spcBef>
                <a:spcPts val="1600"/>
              </a:spcBef>
              <a:spcAft>
                <a:spcPts val="0"/>
              </a:spcAft>
              <a:buNone/>
            </a:pPr>
            <a:r>
              <a:t/>
            </a:r>
            <a:endParaRPr>
              <a:solidFill>
                <a:schemeClr val="accent6"/>
              </a:solidFill>
            </a:endParaRPr>
          </a:p>
          <a:p>
            <a:pPr indent="0" lvl="0" marL="0" rtl="0" algn="l">
              <a:spcBef>
                <a:spcPts val="1600"/>
              </a:spcBef>
              <a:spcAft>
                <a:spcPts val="0"/>
              </a:spcAft>
              <a:buNone/>
            </a:pPr>
            <a:r>
              <a:rPr lang="en">
                <a:solidFill>
                  <a:schemeClr val="accent6"/>
                </a:solidFill>
              </a:rPr>
              <a:t>Number of days a profit was made:</a:t>
            </a:r>
            <a:endParaRPr>
              <a:solidFill>
                <a:schemeClr val="accent6"/>
              </a:solidFill>
            </a:endParaRPr>
          </a:p>
          <a:p>
            <a:pPr indent="0" lvl="0" marL="0" rtl="0" algn="l">
              <a:spcBef>
                <a:spcPts val="1600"/>
              </a:spcBef>
              <a:spcAft>
                <a:spcPts val="0"/>
              </a:spcAft>
              <a:buNone/>
            </a:pPr>
            <a:r>
              <a:t/>
            </a:r>
            <a:endParaRPr>
              <a:solidFill>
                <a:schemeClr val="accent6"/>
              </a:solidFill>
            </a:endParaRPr>
          </a:p>
          <a:p>
            <a:pPr indent="0" lvl="0" marL="0" rtl="0" algn="l">
              <a:spcBef>
                <a:spcPts val="1600"/>
              </a:spcBef>
              <a:spcAft>
                <a:spcPts val="1600"/>
              </a:spcAft>
              <a:buNone/>
            </a:pPr>
            <a:r>
              <a:t/>
            </a:r>
            <a:endParaRPr>
              <a:solidFill>
                <a:schemeClr val="accent6"/>
              </a:solidFill>
            </a:endParaRPr>
          </a:p>
        </p:txBody>
      </p:sp>
      <p:cxnSp>
        <p:nvCxnSpPr>
          <p:cNvPr id="195" name="Google Shape;195;p22"/>
          <p:cNvCxnSpPr/>
          <p:nvPr/>
        </p:nvCxnSpPr>
        <p:spPr>
          <a:xfrm>
            <a:off x="418325" y="1165350"/>
            <a:ext cx="1199100" cy="0"/>
          </a:xfrm>
          <a:prstGeom prst="straightConnector1">
            <a:avLst/>
          </a:prstGeom>
          <a:noFill/>
          <a:ln cap="flat" cmpd="sng" w="38100">
            <a:solidFill>
              <a:srgbClr val="FFFFFF"/>
            </a:solidFill>
            <a:prstDash val="solid"/>
            <a:round/>
            <a:headEnd len="med" w="med" type="none"/>
            <a:tailEnd len="med" w="med" type="none"/>
          </a:ln>
        </p:spPr>
      </p:cxnSp>
      <p:pic>
        <p:nvPicPr>
          <p:cNvPr id="196" name="Google Shape;196;p22"/>
          <p:cNvPicPr preferRelativeResize="0"/>
          <p:nvPr/>
        </p:nvPicPr>
        <p:blipFill>
          <a:blip r:embed="rId3">
            <a:alphaModFix/>
          </a:blip>
          <a:stretch>
            <a:fillRect/>
          </a:stretch>
        </p:blipFill>
        <p:spPr>
          <a:xfrm>
            <a:off x="6077975" y="1541800"/>
            <a:ext cx="2096651" cy="2807673"/>
          </a:xfrm>
          <a:prstGeom prst="rect">
            <a:avLst/>
          </a:prstGeom>
          <a:noFill/>
          <a:ln>
            <a:noFill/>
          </a:ln>
          <a:effectLst>
            <a:outerShdw blurRad="57150" rotWithShape="0" algn="bl" dir="5400000" dist="19050">
              <a:srgbClr val="000000">
                <a:alpha val="30000"/>
              </a:srgbClr>
            </a:outerShdw>
          </a:effectLst>
        </p:spPr>
      </p:pic>
      <p:pic>
        <p:nvPicPr>
          <p:cNvPr id="197" name="Google Shape;197;p22"/>
          <p:cNvPicPr preferRelativeResize="0"/>
          <p:nvPr/>
        </p:nvPicPr>
        <p:blipFill rotWithShape="1">
          <a:blip r:embed="rId4">
            <a:alphaModFix/>
          </a:blip>
          <a:srcRect b="22082" l="1184" r="1747" t="11423"/>
          <a:stretch/>
        </p:blipFill>
        <p:spPr>
          <a:xfrm>
            <a:off x="494525" y="1914450"/>
            <a:ext cx="4455525" cy="282600"/>
          </a:xfrm>
          <a:prstGeom prst="rect">
            <a:avLst/>
          </a:prstGeom>
          <a:noFill/>
          <a:ln>
            <a:noFill/>
          </a:ln>
        </p:spPr>
      </p:pic>
      <p:pic>
        <p:nvPicPr>
          <p:cNvPr id="198" name="Google Shape;198;p22"/>
          <p:cNvPicPr preferRelativeResize="0"/>
          <p:nvPr/>
        </p:nvPicPr>
        <p:blipFill rotWithShape="1">
          <a:blip r:embed="rId5">
            <a:alphaModFix/>
          </a:blip>
          <a:srcRect b="18982" l="0" r="0" t="0"/>
          <a:stretch/>
        </p:blipFill>
        <p:spPr>
          <a:xfrm>
            <a:off x="494525" y="2933000"/>
            <a:ext cx="2167586" cy="282600"/>
          </a:xfrm>
          <a:prstGeom prst="rect">
            <a:avLst/>
          </a:prstGeom>
          <a:noFill/>
          <a:ln>
            <a:noFill/>
          </a:ln>
        </p:spPr>
      </p:pic>
      <p:pic>
        <p:nvPicPr>
          <p:cNvPr id="199" name="Google Shape;199;p22"/>
          <p:cNvPicPr preferRelativeResize="0"/>
          <p:nvPr/>
        </p:nvPicPr>
        <p:blipFill rotWithShape="1">
          <a:blip r:embed="rId6">
            <a:alphaModFix/>
          </a:blip>
          <a:srcRect b="5197" l="0" r="0" t="5197"/>
          <a:stretch/>
        </p:blipFill>
        <p:spPr>
          <a:xfrm>
            <a:off x="494525" y="3951550"/>
            <a:ext cx="4544250" cy="282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Results Graphics</a:t>
            </a:r>
            <a:endParaRPr sz="3600"/>
          </a:p>
        </p:txBody>
      </p:sp>
      <p:grpSp>
        <p:nvGrpSpPr>
          <p:cNvPr id="205" name="Google Shape;205;p23"/>
          <p:cNvGrpSpPr/>
          <p:nvPr/>
        </p:nvGrpSpPr>
        <p:grpSpPr>
          <a:xfrm>
            <a:off x="412252" y="1312968"/>
            <a:ext cx="8324195" cy="3566233"/>
            <a:chOff x="152400" y="1138625"/>
            <a:chExt cx="8721000" cy="3821100"/>
          </a:xfrm>
        </p:grpSpPr>
        <p:sp>
          <p:nvSpPr>
            <p:cNvPr id="206" name="Google Shape;206;p23"/>
            <p:cNvSpPr/>
            <p:nvPr/>
          </p:nvSpPr>
          <p:spPr>
            <a:xfrm>
              <a:off x="152400" y="1138625"/>
              <a:ext cx="8721000" cy="3821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7" name="Google Shape;207;p23"/>
            <p:cNvCxnSpPr/>
            <p:nvPr/>
          </p:nvCxnSpPr>
          <p:spPr>
            <a:xfrm>
              <a:off x="418325" y="1165350"/>
              <a:ext cx="1199100" cy="0"/>
            </a:xfrm>
            <a:prstGeom prst="straightConnector1">
              <a:avLst/>
            </a:prstGeom>
            <a:noFill/>
            <a:ln cap="flat" cmpd="sng" w="38100">
              <a:solidFill>
                <a:srgbClr val="FFFFFF"/>
              </a:solidFill>
              <a:prstDash val="solid"/>
              <a:round/>
              <a:headEnd len="med" w="med" type="none"/>
              <a:tailEnd len="med" w="med" type="none"/>
            </a:ln>
          </p:spPr>
        </p:cxnSp>
      </p:grpSp>
      <p:cxnSp>
        <p:nvCxnSpPr>
          <p:cNvPr id="208" name="Google Shape;208;p23"/>
          <p:cNvCxnSpPr/>
          <p:nvPr/>
        </p:nvCxnSpPr>
        <p:spPr>
          <a:xfrm>
            <a:off x="418325" y="1165350"/>
            <a:ext cx="1199100" cy="0"/>
          </a:xfrm>
          <a:prstGeom prst="straightConnector1">
            <a:avLst/>
          </a:prstGeom>
          <a:noFill/>
          <a:ln cap="flat" cmpd="sng" w="38100">
            <a:solidFill>
              <a:srgbClr val="FFFFFF"/>
            </a:solidFill>
            <a:prstDash val="solid"/>
            <a:round/>
            <a:headEnd len="med" w="med" type="none"/>
            <a:tailEnd len="med" w="med" type="none"/>
          </a:ln>
        </p:spPr>
      </p:cxnSp>
      <p:pic>
        <p:nvPicPr>
          <p:cNvPr id="209" name="Google Shape;209;p23"/>
          <p:cNvPicPr preferRelativeResize="0"/>
          <p:nvPr/>
        </p:nvPicPr>
        <p:blipFill>
          <a:blip r:embed="rId3">
            <a:alphaModFix/>
          </a:blip>
          <a:stretch>
            <a:fillRect/>
          </a:stretch>
        </p:blipFill>
        <p:spPr>
          <a:xfrm>
            <a:off x="412250" y="1312975"/>
            <a:ext cx="8324201" cy="3566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Results Graphics</a:t>
            </a:r>
            <a:endParaRPr sz="3600"/>
          </a:p>
        </p:txBody>
      </p:sp>
      <p:cxnSp>
        <p:nvCxnSpPr>
          <p:cNvPr id="215" name="Google Shape;215;p24"/>
          <p:cNvCxnSpPr/>
          <p:nvPr/>
        </p:nvCxnSpPr>
        <p:spPr>
          <a:xfrm>
            <a:off x="418325" y="1165350"/>
            <a:ext cx="1199100" cy="0"/>
          </a:xfrm>
          <a:prstGeom prst="straightConnector1">
            <a:avLst/>
          </a:prstGeom>
          <a:noFill/>
          <a:ln cap="flat" cmpd="sng" w="38100">
            <a:solidFill>
              <a:srgbClr val="FFFFFF"/>
            </a:solidFill>
            <a:prstDash val="solid"/>
            <a:round/>
            <a:headEnd len="med" w="med" type="none"/>
            <a:tailEnd len="med" w="med" type="none"/>
          </a:ln>
        </p:spPr>
      </p:cxnSp>
      <p:sp>
        <p:nvSpPr>
          <p:cNvPr id="216" name="Google Shape;216;p24"/>
          <p:cNvSpPr/>
          <p:nvPr/>
        </p:nvSpPr>
        <p:spPr>
          <a:xfrm>
            <a:off x="418378" y="1312594"/>
            <a:ext cx="8303586" cy="3556849"/>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7" name="Google Shape;217;p24"/>
          <p:cNvPicPr preferRelativeResize="0"/>
          <p:nvPr/>
        </p:nvPicPr>
        <p:blipFill>
          <a:blip r:embed="rId3">
            <a:alphaModFix/>
          </a:blip>
          <a:stretch>
            <a:fillRect/>
          </a:stretch>
        </p:blipFill>
        <p:spPr>
          <a:xfrm>
            <a:off x="418375" y="1312975"/>
            <a:ext cx="8303601" cy="3556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311700" y="1026675"/>
            <a:ext cx="8520600" cy="189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t>Thank You!</a:t>
            </a:r>
            <a:endParaRPr sz="7200"/>
          </a:p>
        </p:txBody>
      </p:sp>
      <p:sp>
        <p:nvSpPr>
          <p:cNvPr id="223" name="Google Shape;223;p25"/>
          <p:cNvSpPr txBox="1"/>
          <p:nvPr>
            <p:ph idx="1" type="body"/>
          </p:nvPr>
        </p:nvSpPr>
        <p:spPr>
          <a:xfrm>
            <a:off x="311700" y="2999825"/>
            <a:ext cx="85206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chemeClr val="accent4"/>
                </a:solidFill>
              </a:rPr>
              <a:t>Q&amp;A</a:t>
            </a:r>
            <a:endParaRPr sz="3600">
              <a:solidFill>
                <a:schemeClr val="accent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p:nvPr/>
        </p:nvSpPr>
        <p:spPr>
          <a:xfrm>
            <a:off x="251400" y="229050"/>
            <a:ext cx="4045200" cy="4644600"/>
          </a:xfrm>
          <a:prstGeom prst="rect">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ph idx="2" type="body"/>
          </p:nvPr>
        </p:nvSpPr>
        <p:spPr>
          <a:xfrm>
            <a:off x="5000900" y="819175"/>
            <a:ext cx="3837000" cy="3695100"/>
          </a:xfrm>
          <a:prstGeom prst="rect">
            <a:avLst/>
          </a:prstGeom>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
              <a:t>Problem &amp; Workflow</a:t>
            </a:r>
            <a:endParaRPr/>
          </a:p>
          <a:p>
            <a:pPr indent="-342900" lvl="0" marL="457200" rtl="0" algn="l">
              <a:lnSpc>
                <a:spcPct val="150000"/>
              </a:lnSpc>
              <a:spcBef>
                <a:spcPts val="0"/>
              </a:spcBef>
              <a:spcAft>
                <a:spcPts val="0"/>
              </a:spcAft>
              <a:buSzPts val="1800"/>
              <a:buAutoNum type="arabicPeriod"/>
            </a:pPr>
            <a:r>
              <a:rPr lang="en"/>
              <a:t>Additional Feature Engineering</a:t>
            </a:r>
            <a:endParaRPr/>
          </a:p>
          <a:p>
            <a:pPr indent="-342900" lvl="0" marL="457200" rtl="0" algn="l">
              <a:lnSpc>
                <a:spcPct val="150000"/>
              </a:lnSpc>
              <a:spcBef>
                <a:spcPts val="0"/>
              </a:spcBef>
              <a:spcAft>
                <a:spcPts val="0"/>
              </a:spcAft>
              <a:buSzPts val="1800"/>
              <a:buAutoNum type="arabicPeriod"/>
            </a:pPr>
            <a:r>
              <a:rPr lang="en"/>
              <a:t>Linear Regression Model</a:t>
            </a:r>
            <a:endParaRPr/>
          </a:p>
          <a:p>
            <a:pPr indent="-342900" lvl="0" marL="457200" rtl="0" algn="l">
              <a:lnSpc>
                <a:spcPct val="150000"/>
              </a:lnSpc>
              <a:spcBef>
                <a:spcPts val="0"/>
              </a:spcBef>
              <a:spcAft>
                <a:spcPts val="0"/>
              </a:spcAft>
              <a:buSzPts val="1800"/>
              <a:buAutoNum type="arabicPeriod"/>
            </a:pPr>
            <a:r>
              <a:rPr lang="en"/>
              <a:t>Classification Model</a:t>
            </a:r>
            <a:endParaRPr/>
          </a:p>
          <a:p>
            <a:pPr indent="-342900" lvl="0" marL="457200" rtl="0" algn="l">
              <a:lnSpc>
                <a:spcPct val="150000"/>
              </a:lnSpc>
              <a:spcBef>
                <a:spcPts val="0"/>
              </a:spcBef>
              <a:spcAft>
                <a:spcPts val="0"/>
              </a:spcAft>
              <a:buSzPts val="1800"/>
              <a:buAutoNum type="arabicPeriod"/>
            </a:pPr>
            <a:r>
              <a:rPr lang="en"/>
              <a:t>Trading Strategy</a:t>
            </a:r>
            <a:endParaRPr/>
          </a:p>
          <a:p>
            <a:pPr indent="-342900" lvl="0" marL="457200" rtl="0" algn="l">
              <a:lnSpc>
                <a:spcPct val="150000"/>
              </a:lnSpc>
              <a:spcBef>
                <a:spcPts val="0"/>
              </a:spcBef>
              <a:spcAft>
                <a:spcPts val="0"/>
              </a:spcAft>
              <a:buSzPts val="1800"/>
              <a:buAutoNum type="arabicPeriod"/>
            </a:pPr>
            <a:r>
              <a:rPr lang="en"/>
              <a:t>Trading Results/Visualization</a:t>
            </a:r>
            <a:endParaRPr/>
          </a:p>
          <a:p>
            <a:pPr indent="-342900" lvl="0" marL="457200" rtl="0" algn="l">
              <a:lnSpc>
                <a:spcPct val="150000"/>
              </a:lnSpc>
              <a:spcBef>
                <a:spcPts val="0"/>
              </a:spcBef>
              <a:spcAft>
                <a:spcPts val="0"/>
              </a:spcAft>
              <a:buSzPts val="1800"/>
              <a:buAutoNum type="arabicPeriod"/>
            </a:pPr>
            <a:r>
              <a:rPr lang="en"/>
              <a:t>Q&amp;A</a:t>
            </a:r>
            <a:endParaRPr/>
          </a:p>
        </p:txBody>
      </p:sp>
      <p:sp>
        <p:nvSpPr>
          <p:cNvPr id="70" name="Google Shape;70;p14"/>
          <p:cNvSpPr txBox="1"/>
          <p:nvPr>
            <p:ph type="title"/>
          </p:nvPr>
        </p:nvSpPr>
        <p:spPr>
          <a:xfrm>
            <a:off x="265500" y="14600"/>
            <a:ext cx="4045200" cy="147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Agenda</a:t>
            </a:r>
            <a:endParaRPr sz="3600"/>
          </a:p>
        </p:txBody>
      </p:sp>
      <p:pic>
        <p:nvPicPr>
          <p:cNvPr id="71" name="Google Shape;71;p14"/>
          <p:cNvPicPr preferRelativeResize="0"/>
          <p:nvPr/>
        </p:nvPicPr>
        <p:blipFill>
          <a:blip r:embed="rId3">
            <a:alphaModFix/>
          </a:blip>
          <a:stretch>
            <a:fillRect/>
          </a:stretch>
        </p:blipFill>
        <p:spPr>
          <a:xfrm>
            <a:off x="511111" y="2159375"/>
            <a:ext cx="3525776" cy="2921925"/>
          </a:xfrm>
          <a:prstGeom prst="rect">
            <a:avLst/>
          </a:prstGeom>
          <a:noFill/>
          <a:ln>
            <a:noFill/>
          </a:ln>
          <a:effectLst>
            <a:outerShdw blurRad="57150" rotWithShape="0" algn="bl" dir="5400000" dist="19050">
              <a:srgbClr val="000000">
                <a:alpha val="29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p:nvPr/>
        </p:nvSpPr>
        <p:spPr>
          <a:xfrm>
            <a:off x="251400" y="229050"/>
            <a:ext cx="4045200" cy="4644600"/>
          </a:xfrm>
          <a:prstGeom prst="rect">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ph type="title"/>
          </p:nvPr>
        </p:nvSpPr>
        <p:spPr>
          <a:xfrm>
            <a:off x="265500" y="14600"/>
            <a:ext cx="4045200" cy="147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Problem Overview</a:t>
            </a:r>
            <a:endParaRPr sz="3600"/>
          </a:p>
        </p:txBody>
      </p:sp>
      <p:sp>
        <p:nvSpPr>
          <p:cNvPr id="78" name="Google Shape;78;p15"/>
          <p:cNvSpPr txBox="1"/>
          <p:nvPr>
            <p:ph idx="2" type="body"/>
          </p:nvPr>
        </p:nvSpPr>
        <p:spPr>
          <a:xfrm>
            <a:off x="5015700" y="1305550"/>
            <a:ext cx="3837000" cy="303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Based on the daily stock data of 50 companies included in the SSE 50 index, b</a:t>
            </a:r>
            <a:r>
              <a:rPr lang="en"/>
              <a:t>uild a trading algorithm that maximizes the return on an initial investment of $1,000,000 after 252 days while achieving good common sense metrics in trading that appeals to investors’ risk-averse psychology.</a:t>
            </a:r>
            <a:endParaRPr/>
          </a:p>
          <a:p>
            <a:pPr indent="0" lvl="0" marL="0" rtl="0" algn="l">
              <a:spcBef>
                <a:spcPts val="1600"/>
              </a:spcBef>
              <a:spcAft>
                <a:spcPts val="1600"/>
              </a:spcAft>
              <a:buNone/>
            </a:pPr>
            <a:r>
              <a:t/>
            </a:r>
            <a:endParaRPr/>
          </a:p>
        </p:txBody>
      </p:sp>
      <p:pic>
        <p:nvPicPr>
          <p:cNvPr id="79" name="Google Shape;79;p15"/>
          <p:cNvPicPr preferRelativeResize="0"/>
          <p:nvPr/>
        </p:nvPicPr>
        <p:blipFill>
          <a:blip r:embed="rId3">
            <a:alphaModFix/>
          </a:blip>
          <a:stretch>
            <a:fillRect/>
          </a:stretch>
        </p:blipFill>
        <p:spPr>
          <a:xfrm>
            <a:off x="118650" y="2049792"/>
            <a:ext cx="4177951" cy="2973083"/>
          </a:xfrm>
          <a:prstGeom prst="rect">
            <a:avLst/>
          </a:prstGeom>
          <a:noFill/>
          <a:ln>
            <a:noFill/>
          </a:ln>
          <a:effectLst>
            <a:outerShdw blurRad="57150" rotWithShape="0" algn="bl" dir="5400000" dist="19050">
              <a:srgbClr val="000000">
                <a:alpha val="3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Workflow</a:t>
            </a:r>
            <a:endParaRPr/>
          </a:p>
        </p:txBody>
      </p:sp>
      <p:sp>
        <p:nvSpPr>
          <p:cNvPr id="85" name="Google Shape;85;p16"/>
          <p:cNvSpPr/>
          <p:nvPr/>
        </p:nvSpPr>
        <p:spPr>
          <a:xfrm>
            <a:off x="2843575" y="1837875"/>
            <a:ext cx="1344000" cy="952200"/>
          </a:xfrm>
          <a:prstGeom prst="rect">
            <a:avLst/>
          </a:prstGeom>
          <a:solidFill>
            <a:srgbClr val="1B786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6"/>
                </a:solidFill>
                <a:latin typeface="Average"/>
                <a:ea typeface="Average"/>
                <a:cs typeface="Average"/>
                <a:sym typeface="Average"/>
              </a:rPr>
              <a:t>Linear Regression</a:t>
            </a:r>
            <a:endParaRPr>
              <a:solidFill>
                <a:schemeClr val="accent6"/>
              </a:solidFill>
              <a:latin typeface="Average"/>
              <a:ea typeface="Average"/>
              <a:cs typeface="Average"/>
              <a:sym typeface="Average"/>
            </a:endParaRPr>
          </a:p>
        </p:txBody>
      </p:sp>
      <p:sp>
        <p:nvSpPr>
          <p:cNvPr id="86" name="Google Shape;86;p16"/>
          <p:cNvSpPr/>
          <p:nvPr/>
        </p:nvSpPr>
        <p:spPr>
          <a:xfrm>
            <a:off x="2841650" y="3067700"/>
            <a:ext cx="1344000" cy="952200"/>
          </a:xfrm>
          <a:prstGeom prst="rect">
            <a:avLst/>
          </a:prstGeom>
          <a:solidFill>
            <a:srgbClr val="1B786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6"/>
                </a:solidFill>
                <a:latin typeface="Average"/>
                <a:ea typeface="Average"/>
                <a:cs typeface="Average"/>
                <a:sym typeface="Average"/>
              </a:rPr>
              <a:t>Classification</a:t>
            </a:r>
            <a:endParaRPr>
              <a:solidFill>
                <a:schemeClr val="accent6"/>
              </a:solidFill>
              <a:latin typeface="Average"/>
              <a:ea typeface="Average"/>
              <a:cs typeface="Average"/>
              <a:sym typeface="Average"/>
            </a:endParaRPr>
          </a:p>
          <a:p>
            <a:pPr indent="0" lvl="0" marL="0" rtl="0" algn="ctr">
              <a:spcBef>
                <a:spcPts val="0"/>
              </a:spcBef>
              <a:spcAft>
                <a:spcPts val="0"/>
              </a:spcAft>
              <a:buNone/>
            </a:pPr>
            <a:r>
              <a:rPr lang="en" sz="1000">
                <a:solidFill>
                  <a:schemeClr val="accent6"/>
                </a:solidFill>
                <a:latin typeface="Average"/>
                <a:ea typeface="Average"/>
                <a:cs typeface="Average"/>
                <a:sym typeface="Average"/>
              </a:rPr>
              <a:t>(Best model voted from 7 candidates)</a:t>
            </a:r>
            <a:endParaRPr sz="1000">
              <a:solidFill>
                <a:schemeClr val="accent6"/>
              </a:solidFill>
              <a:latin typeface="Average"/>
              <a:ea typeface="Average"/>
              <a:cs typeface="Average"/>
              <a:sym typeface="Average"/>
            </a:endParaRPr>
          </a:p>
        </p:txBody>
      </p:sp>
      <p:sp>
        <p:nvSpPr>
          <p:cNvPr id="87" name="Google Shape;87;p16"/>
          <p:cNvSpPr/>
          <p:nvPr/>
        </p:nvSpPr>
        <p:spPr>
          <a:xfrm>
            <a:off x="5345225" y="2444150"/>
            <a:ext cx="1291200" cy="952200"/>
          </a:xfrm>
          <a:prstGeom prst="rect">
            <a:avLst/>
          </a:prstGeom>
          <a:solidFill>
            <a:srgbClr val="1B786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6"/>
                </a:solidFill>
                <a:latin typeface="Average"/>
                <a:ea typeface="Average"/>
                <a:cs typeface="Average"/>
                <a:sym typeface="Average"/>
              </a:rPr>
              <a:t>Trading Strategy</a:t>
            </a:r>
            <a:endParaRPr>
              <a:solidFill>
                <a:schemeClr val="accent6"/>
              </a:solidFill>
              <a:latin typeface="Average"/>
              <a:ea typeface="Average"/>
              <a:cs typeface="Average"/>
              <a:sym typeface="Average"/>
            </a:endParaRPr>
          </a:p>
        </p:txBody>
      </p:sp>
      <p:sp>
        <p:nvSpPr>
          <p:cNvPr id="88" name="Google Shape;88;p16"/>
          <p:cNvSpPr/>
          <p:nvPr/>
        </p:nvSpPr>
        <p:spPr>
          <a:xfrm>
            <a:off x="7439025" y="2444150"/>
            <a:ext cx="1291200" cy="952200"/>
          </a:xfrm>
          <a:prstGeom prst="rect">
            <a:avLst/>
          </a:prstGeom>
          <a:solidFill>
            <a:srgbClr val="1B786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6"/>
                </a:solidFill>
                <a:latin typeface="Average"/>
                <a:ea typeface="Average"/>
                <a:cs typeface="Average"/>
                <a:sym typeface="Average"/>
              </a:rPr>
              <a:t>Trade &amp; Return</a:t>
            </a:r>
            <a:endParaRPr>
              <a:solidFill>
                <a:schemeClr val="accent6"/>
              </a:solidFill>
              <a:latin typeface="Average"/>
              <a:ea typeface="Average"/>
              <a:cs typeface="Average"/>
              <a:sym typeface="Average"/>
            </a:endParaRPr>
          </a:p>
        </p:txBody>
      </p:sp>
      <p:sp>
        <p:nvSpPr>
          <p:cNvPr id="89" name="Google Shape;89;p16"/>
          <p:cNvSpPr/>
          <p:nvPr/>
        </p:nvSpPr>
        <p:spPr>
          <a:xfrm>
            <a:off x="394725" y="2444150"/>
            <a:ext cx="1291200" cy="952200"/>
          </a:xfrm>
          <a:prstGeom prst="rect">
            <a:avLst/>
          </a:prstGeom>
          <a:solidFill>
            <a:srgbClr val="1B786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6"/>
                </a:solidFill>
                <a:latin typeface="Average"/>
                <a:ea typeface="Average"/>
                <a:cs typeface="Average"/>
                <a:sym typeface="Average"/>
              </a:rPr>
              <a:t>Additional Feature Engineering</a:t>
            </a:r>
            <a:endParaRPr>
              <a:solidFill>
                <a:schemeClr val="accent6"/>
              </a:solidFill>
              <a:latin typeface="Average"/>
              <a:ea typeface="Average"/>
              <a:cs typeface="Average"/>
              <a:sym typeface="Average"/>
            </a:endParaRPr>
          </a:p>
        </p:txBody>
      </p:sp>
      <p:cxnSp>
        <p:nvCxnSpPr>
          <p:cNvPr id="90" name="Google Shape;90;p16"/>
          <p:cNvCxnSpPr/>
          <p:nvPr/>
        </p:nvCxnSpPr>
        <p:spPr>
          <a:xfrm>
            <a:off x="418325" y="1165350"/>
            <a:ext cx="1199100" cy="0"/>
          </a:xfrm>
          <a:prstGeom prst="straightConnector1">
            <a:avLst/>
          </a:prstGeom>
          <a:noFill/>
          <a:ln cap="flat" cmpd="sng" w="38100">
            <a:solidFill>
              <a:srgbClr val="FFFFFF"/>
            </a:solidFill>
            <a:prstDash val="solid"/>
            <a:round/>
            <a:headEnd len="med" w="med" type="none"/>
            <a:tailEnd len="med" w="med" type="none"/>
          </a:ln>
        </p:spPr>
      </p:cxnSp>
      <p:cxnSp>
        <p:nvCxnSpPr>
          <p:cNvPr id="91" name="Google Shape;91;p16"/>
          <p:cNvCxnSpPr>
            <a:stCxn id="89" idx="3"/>
            <a:endCxn id="85" idx="1"/>
          </p:cNvCxnSpPr>
          <p:nvPr/>
        </p:nvCxnSpPr>
        <p:spPr>
          <a:xfrm flipH="1" rot="10800000">
            <a:off x="1685925" y="2313950"/>
            <a:ext cx="1157700" cy="606300"/>
          </a:xfrm>
          <a:prstGeom prst="bentConnector3">
            <a:avLst>
              <a:gd fmla="val 49998" name="adj1"/>
            </a:avLst>
          </a:prstGeom>
          <a:noFill/>
          <a:ln cap="flat" cmpd="sng" w="19050">
            <a:solidFill>
              <a:schemeClr val="accent4"/>
            </a:solidFill>
            <a:prstDash val="solid"/>
            <a:round/>
            <a:headEnd len="med" w="med" type="none"/>
            <a:tailEnd len="med" w="med" type="stealth"/>
          </a:ln>
        </p:spPr>
      </p:cxnSp>
      <p:cxnSp>
        <p:nvCxnSpPr>
          <p:cNvPr id="92" name="Google Shape;92;p16"/>
          <p:cNvCxnSpPr>
            <a:stCxn id="89" idx="3"/>
            <a:endCxn id="86" idx="1"/>
          </p:cNvCxnSpPr>
          <p:nvPr/>
        </p:nvCxnSpPr>
        <p:spPr>
          <a:xfrm>
            <a:off x="1685925" y="2920250"/>
            <a:ext cx="1155600" cy="623700"/>
          </a:xfrm>
          <a:prstGeom prst="bentConnector3">
            <a:avLst>
              <a:gd fmla="val 50005" name="adj1"/>
            </a:avLst>
          </a:prstGeom>
          <a:noFill/>
          <a:ln cap="flat" cmpd="sng" w="19050">
            <a:solidFill>
              <a:schemeClr val="accent4"/>
            </a:solidFill>
            <a:prstDash val="solid"/>
            <a:round/>
            <a:headEnd len="med" w="med" type="none"/>
            <a:tailEnd len="med" w="med" type="stealth"/>
          </a:ln>
        </p:spPr>
      </p:cxnSp>
      <p:cxnSp>
        <p:nvCxnSpPr>
          <p:cNvPr id="93" name="Google Shape;93;p16"/>
          <p:cNvCxnSpPr>
            <a:stCxn id="85" idx="3"/>
            <a:endCxn id="87" idx="1"/>
          </p:cNvCxnSpPr>
          <p:nvPr/>
        </p:nvCxnSpPr>
        <p:spPr>
          <a:xfrm>
            <a:off x="4187575" y="2313975"/>
            <a:ext cx="1157700" cy="606300"/>
          </a:xfrm>
          <a:prstGeom prst="bentConnector3">
            <a:avLst>
              <a:gd fmla="val 49998" name="adj1"/>
            </a:avLst>
          </a:prstGeom>
          <a:noFill/>
          <a:ln cap="flat" cmpd="sng" w="19050">
            <a:solidFill>
              <a:schemeClr val="accent4"/>
            </a:solidFill>
            <a:prstDash val="solid"/>
            <a:round/>
            <a:headEnd len="med" w="med" type="none"/>
            <a:tailEnd len="med" w="med" type="stealth"/>
          </a:ln>
        </p:spPr>
      </p:cxnSp>
      <p:cxnSp>
        <p:nvCxnSpPr>
          <p:cNvPr id="94" name="Google Shape;94;p16"/>
          <p:cNvCxnSpPr>
            <a:stCxn id="86" idx="3"/>
            <a:endCxn id="87" idx="1"/>
          </p:cNvCxnSpPr>
          <p:nvPr/>
        </p:nvCxnSpPr>
        <p:spPr>
          <a:xfrm flipH="1" rot="10800000">
            <a:off x="4185650" y="2920400"/>
            <a:ext cx="1159500" cy="623400"/>
          </a:xfrm>
          <a:prstGeom prst="bentConnector3">
            <a:avLst>
              <a:gd fmla="val 50003" name="adj1"/>
            </a:avLst>
          </a:prstGeom>
          <a:noFill/>
          <a:ln cap="flat" cmpd="sng" w="19050">
            <a:solidFill>
              <a:schemeClr val="accent4"/>
            </a:solidFill>
            <a:prstDash val="solid"/>
            <a:round/>
            <a:headEnd len="med" w="med" type="none"/>
            <a:tailEnd len="med" w="med" type="stealth"/>
          </a:ln>
        </p:spPr>
      </p:cxnSp>
      <p:cxnSp>
        <p:nvCxnSpPr>
          <p:cNvPr id="95" name="Google Shape;95;p16"/>
          <p:cNvCxnSpPr>
            <a:stCxn id="87" idx="3"/>
            <a:endCxn id="88" idx="1"/>
          </p:cNvCxnSpPr>
          <p:nvPr/>
        </p:nvCxnSpPr>
        <p:spPr>
          <a:xfrm>
            <a:off x="6636425" y="2920250"/>
            <a:ext cx="802500" cy="0"/>
          </a:xfrm>
          <a:prstGeom prst="straightConnector1">
            <a:avLst/>
          </a:prstGeom>
          <a:noFill/>
          <a:ln cap="flat" cmpd="sng" w="19050">
            <a:solidFill>
              <a:schemeClr val="accent4"/>
            </a:solidFill>
            <a:prstDash val="solid"/>
            <a:round/>
            <a:headEnd len="med" w="med" type="none"/>
            <a:tailEnd len="med" w="med" type="stealth"/>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p:nvPr/>
        </p:nvSpPr>
        <p:spPr>
          <a:xfrm>
            <a:off x="2755443" y="1518063"/>
            <a:ext cx="5958000" cy="6768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01" name="Google Shape;10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Feature </a:t>
            </a:r>
            <a:r>
              <a:rPr lang="en"/>
              <a:t>Engineering</a:t>
            </a:r>
            <a:endParaRPr sz="3600"/>
          </a:p>
        </p:txBody>
      </p:sp>
      <p:cxnSp>
        <p:nvCxnSpPr>
          <p:cNvPr id="102" name="Google Shape;102;p17"/>
          <p:cNvCxnSpPr/>
          <p:nvPr/>
        </p:nvCxnSpPr>
        <p:spPr>
          <a:xfrm>
            <a:off x="418325" y="1165350"/>
            <a:ext cx="1199100" cy="0"/>
          </a:xfrm>
          <a:prstGeom prst="straightConnector1">
            <a:avLst/>
          </a:prstGeom>
          <a:noFill/>
          <a:ln cap="flat" cmpd="sng" w="38100">
            <a:solidFill>
              <a:srgbClr val="FFFFFF"/>
            </a:solidFill>
            <a:prstDash val="solid"/>
            <a:round/>
            <a:headEnd len="med" w="med" type="none"/>
            <a:tailEnd len="med" w="med" type="none"/>
          </a:ln>
        </p:spPr>
      </p:cxnSp>
      <p:sp>
        <p:nvSpPr>
          <p:cNvPr id="103" name="Google Shape;103;p17"/>
          <p:cNvSpPr/>
          <p:nvPr/>
        </p:nvSpPr>
        <p:spPr>
          <a:xfrm>
            <a:off x="2553719" y="3866156"/>
            <a:ext cx="6159600" cy="6639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04" name="Google Shape;104;p17"/>
          <p:cNvSpPr/>
          <p:nvPr/>
        </p:nvSpPr>
        <p:spPr>
          <a:xfrm flipH="1">
            <a:off x="1108349" y="3854894"/>
            <a:ext cx="1844400" cy="68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05" name="Google Shape;105;p17"/>
          <p:cNvSpPr/>
          <p:nvPr/>
        </p:nvSpPr>
        <p:spPr>
          <a:xfrm rot="-5400000">
            <a:off x="2515763" y="3278113"/>
            <a:ext cx="687250" cy="1840775"/>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06" name="Google Shape;106;p17"/>
          <p:cNvSpPr/>
          <p:nvPr/>
        </p:nvSpPr>
        <p:spPr>
          <a:xfrm>
            <a:off x="1167950" y="3937550"/>
            <a:ext cx="2387700" cy="529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FFFFFF"/>
                </a:solidFill>
                <a:latin typeface="Average"/>
                <a:ea typeface="Average"/>
                <a:cs typeface="Average"/>
                <a:sym typeface="Average"/>
              </a:rPr>
              <a:t>Volume Indicators</a:t>
            </a:r>
            <a:endParaRPr b="1" sz="1800">
              <a:solidFill>
                <a:srgbClr val="FFFFFF"/>
              </a:solidFill>
              <a:latin typeface="Average"/>
              <a:ea typeface="Average"/>
              <a:cs typeface="Average"/>
              <a:sym typeface="Average"/>
            </a:endParaRPr>
          </a:p>
        </p:txBody>
      </p:sp>
      <p:sp>
        <p:nvSpPr>
          <p:cNvPr id="107" name="Google Shape;107;p17"/>
          <p:cNvSpPr/>
          <p:nvPr/>
        </p:nvSpPr>
        <p:spPr>
          <a:xfrm>
            <a:off x="418324" y="3854886"/>
            <a:ext cx="690000" cy="686105"/>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08" name="Google Shape;108;p17"/>
          <p:cNvSpPr/>
          <p:nvPr/>
        </p:nvSpPr>
        <p:spPr>
          <a:xfrm>
            <a:off x="418324" y="3854894"/>
            <a:ext cx="690000" cy="686425"/>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Average"/>
                <a:ea typeface="Average"/>
                <a:cs typeface="Average"/>
                <a:sym typeface="Average"/>
              </a:rPr>
              <a:t>04</a:t>
            </a:r>
            <a:endParaRPr b="1" sz="2600">
              <a:solidFill>
                <a:srgbClr val="FFFFFF"/>
              </a:solidFill>
              <a:latin typeface="Average"/>
              <a:ea typeface="Average"/>
              <a:cs typeface="Average"/>
              <a:sym typeface="Average"/>
            </a:endParaRPr>
          </a:p>
        </p:txBody>
      </p:sp>
      <p:sp>
        <p:nvSpPr>
          <p:cNvPr id="109" name="Google Shape;109;p17"/>
          <p:cNvSpPr/>
          <p:nvPr/>
        </p:nvSpPr>
        <p:spPr>
          <a:xfrm>
            <a:off x="3997375" y="3856143"/>
            <a:ext cx="4419900" cy="6861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FFFFFF"/>
              </a:buClr>
              <a:buSzPts val="1200"/>
              <a:buFont typeface="Average"/>
              <a:buChar char="●"/>
            </a:pPr>
            <a:r>
              <a:rPr lang="en" sz="1200">
                <a:solidFill>
                  <a:srgbClr val="FFFFFF"/>
                </a:solidFill>
                <a:latin typeface="Average"/>
                <a:ea typeface="Average"/>
                <a:cs typeface="Average"/>
                <a:sym typeface="Average"/>
              </a:rPr>
              <a:t>Ease of Movement (EVM)</a:t>
            </a:r>
            <a:endParaRPr sz="1200">
              <a:solidFill>
                <a:srgbClr val="FFFFFF"/>
              </a:solidFill>
              <a:latin typeface="Average"/>
              <a:ea typeface="Average"/>
              <a:cs typeface="Average"/>
              <a:sym typeface="Average"/>
            </a:endParaRPr>
          </a:p>
          <a:p>
            <a:pPr indent="-304800" lvl="0" marL="457200" rtl="0" algn="l">
              <a:lnSpc>
                <a:spcPct val="115000"/>
              </a:lnSpc>
              <a:spcBef>
                <a:spcPts val="0"/>
              </a:spcBef>
              <a:spcAft>
                <a:spcPts val="0"/>
              </a:spcAft>
              <a:buClr>
                <a:srgbClr val="FFFFFF"/>
              </a:buClr>
              <a:buSzPts val="1200"/>
              <a:buFont typeface="Average"/>
              <a:buChar char="●"/>
            </a:pPr>
            <a:r>
              <a:rPr lang="en" sz="1200">
                <a:solidFill>
                  <a:srgbClr val="FFFFFF"/>
                </a:solidFill>
                <a:latin typeface="Average"/>
                <a:ea typeface="Average"/>
                <a:cs typeface="Average"/>
                <a:sym typeface="Average"/>
              </a:rPr>
              <a:t>Log Volume</a:t>
            </a:r>
            <a:endParaRPr sz="1200">
              <a:solidFill>
                <a:srgbClr val="FFFFFF"/>
              </a:solidFill>
              <a:latin typeface="Average"/>
              <a:ea typeface="Average"/>
              <a:cs typeface="Average"/>
              <a:sym typeface="Average"/>
            </a:endParaRPr>
          </a:p>
          <a:p>
            <a:pPr indent="-304800" lvl="0" marL="457200" rtl="0" algn="l">
              <a:lnSpc>
                <a:spcPct val="115000"/>
              </a:lnSpc>
              <a:spcBef>
                <a:spcPts val="0"/>
              </a:spcBef>
              <a:spcAft>
                <a:spcPts val="0"/>
              </a:spcAft>
              <a:buClr>
                <a:srgbClr val="FFFFFF"/>
              </a:buClr>
              <a:buSzPts val="1200"/>
              <a:buFont typeface="Average"/>
              <a:buChar char="●"/>
            </a:pPr>
            <a:r>
              <a:rPr lang="en" sz="1200">
                <a:solidFill>
                  <a:srgbClr val="FFFFFF"/>
                </a:solidFill>
                <a:latin typeface="Average"/>
                <a:ea typeface="Average"/>
                <a:cs typeface="Average"/>
                <a:sym typeface="Average"/>
              </a:rPr>
              <a:t>Force Index</a:t>
            </a:r>
            <a:endParaRPr sz="1200">
              <a:solidFill>
                <a:srgbClr val="FFFFFF"/>
              </a:solidFill>
              <a:latin typeface="Average"/>
              <a:ea typeface="Average"/>
              <a:cs typeface="Average"/>
              <a:sym typeface="Average"/>
            </a:endParaRPr>
          </a:p>
        </p:txBody>
      </p:sp>
      <p:sp>
        <p:nvSpPr>
          <p:cNvPr id="110" name="Google Shape;110;p17"/>
          <p:cNvSpPr/>
          <p:nvPr/>
        </p:nvSpPr>
        <p:spPr>
          <a:xfrm>
            <a:off x="2553719" y="3085254"/>
            <a:ext cx="6159600" cy="6639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11" name="Google Shape;111;p17"/>
          <p:cNvSpPr/>
          <p:nvPr/>
        </p:nvSpPr>
        <p:spPr>
          <a:xfrm flipH="1">
            <a:off x="1108349" y="3073991"/>
            <a:ext cx="1844400" cy="68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12" name="Google Shape;112;p17"/>
          <p:cNvSpPr/>
          <p:nvPr/>
        </p:nvSpPr>
        <p:spPr>
          <a:xfrm rot="-5400000">
            <a:off x="2521021" y="2494781"/>
            <a:ext cx="676733" cy="1840775"/>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13" name="Google Shape;113;p17"/>
          <p:cNvSpPr/>
          <p:nvPr/>
        </p:nvSpPr>
        <p:spPr>
          <a:xfrm>
            <a:off x="1167950" y="3156650"/>
            <a:ext cx="2376900" cy="529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FFFFFF"/>
                </a:solidFill>
                <a:latin typeface="Average"/>
                <a:ea typeface="Average"/>
                <a:cs typeface="Average"/>
                <a:sym typeface="Average"/>
              </a:rPr>
              <a:t>Volatility Indicators</a:t>
            </a:r>
            <a:endParaRPr b="1" sz="1800">
              <a:solidFill>
                <a:srgbClr val="FFFFFF"/>
              </a:solidFill>
              <a:latin typeface="Average"/>
              <a:ea typeface="Average"/>
              <a:cs typeface="Average"/>
              <a:sym typeface="Average"/>
            </a:endParaRPr>
          </a:p>
        </p:txBody>
      </p:sp>
      <p:sp>
        <p:nvSpPr>
          <p:cNvPr id="114" name="Google Shape;114;p17"/>
          <p:cNvSpPr/>
          <p:nvPr/>
        </p:nvSpPr>
        <p:spPr>
          <a:xfrm>
            <a:off x="418324" y="3073984"/>
            <a:ext cx="690000" cy="686105"/>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15" name="Google Shape;115;p17"/>
          <p:cNvSpPr/>
          <p:nvPr/>
        </p:nvSpPr>
        <p:spPr>
          <a:xfrm>
            <a:off x="418324" y="3073991"/>
            <a:ext cx="690000" cy="686425"/>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Average"/>
                <a:ea typeface="Average"/>
                <a:cs typeface="Average"/>
                <a:sym typeface="Average"/>
              </a:rPr>
              <a:t>03</a:t>
            </a:r>
            <a:endParaRPr b="1" sz="2600">
              <a:solidFill>
                <a:srgbClr val="FFFFFF"/>
              </a:solidFill>
              <a:latin typeface="Average"/>
              <a:ea typeface="Average"/>
              <a:cs typeface="Average"/>
              <a:sym typeface="Average"/>
            </a:endParaRPr>
          </a:p>
        </p:txBody>
      </p:sp>
      <p:sp>
        <p:nvSpPr>
          <p:cNvPr id="116" name="Google Shape;116;p17"/>
          <p:cNvSpPr/>
          <p:nvPr/>
        </p:nvSpPr>
        <p:spPr>
          <a:xfrm>
            <a:off x="3997375" y="3075228"/>
            <a:ext cx="4419900" cy="6861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FFFFFF"/>
              </a:buClr>
              <a:buSzPts val="1200"/>
              <a:buFont typeface="Average"/>
              <a:buChar char="●"/>
            </a:pPr>
            <a:r>
              <a:rPr lang="en" sz="1200">
                <a:solidFill>
                  <a:srgbClr val="FFFFFF"/>
                </a:solidFill>
                <a:latin typeface="Average"/>
                <a:ea typeface="Average"/>
                <a:cs typeface="Average"/>
                <a:sym typeface="Average"/>
              </a:rPr>
              <a:t>Bollinger Bands</a:t>
            </a:r>
            <a:endParaRPr sz="1200">
              <a:solidFill>
                <a:srgbClr val="FFFFFF"/>
              </a:solidFill>
              <a:latin typeface="Average"/>
              <a:ea typeface="Average"/>
              <a:cs typeface="Average"/>
              <a:sym typeface="Average"/>
            </a:endParaRPr>
          </a:p>
          <a:p>
            <a:pPr indent="-304800" lvl="0" marL="457200" rtl="0" algn="l">
              <a:lnSpc>
                <a:spcPct val="115000"/>
              </a:lnSpc>
              <a:spcBef>
                <a:spcPts val="0"/>
              </a:spcBef>
              <a:spcAft>
                <a:spcPts val="0"/>
              </a:spcAft>
              <a:buClr>
                <a:srgbClr val="FFFFFF"/>
              </a:buClr>
              <a:buSzPts val="1200"/>
              <a:buFont typeface="Average"/>
              <a:buChar char="●"/>
            </a:pPr>
            <a:r>
              <a:rPr lang="en" sz="1200">
                <a:solidFill>
                  <a:srgbClr val="FFFFFF"/>
                </a:solidFill>
                <a:latin typeface="Average"/>
                <a:ea typeface="Average"/>
                <a:cs typeface="Average"/>
                <a:sym typeface="Average"/>
              </a:rPr>
              <a:t>High-Low Percentage</a:t>
            </a:r>
            <a:endParaRPr sz="1200">
              <a:solidFill>
                <a:srgbClr val="FFFFFF"/>
              </a:solidFill>
              <a:latin typeface="Average"/>
              <a:ea typeface="Average"/>
              <a:cs typeface="Average"/>
              <a:sym typeface="Average"/>
            </a:endParaRPr>
          </a:p>
        </p:txBody>
      </p:sp>
      <p:sp>
        <p:nvSpPr>
          <p:cNvPr id="117" name="Google Shape;117;p17"/>
          <p:cNvSpPr/>
          <p:nvPr/>
        </p:nvSpPr>
        <p:spPr>
          <a:xfrm>
            <a:off x="2553719" y="2298657"/>
            <a:ext cx="6159600" cy="6768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18" name="Google Shape;118;p17"/>
          <p:cNvSpPr/>
          <p:nvPr/>
        </p:nvSpPr>
        <p:spPr>
          <a:xfrm flipH="1">
            <a:off x="1108349" y="2293060"/>
            <a:ext cx="1844400" cy="686425"/>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19" name="Google Shape;119;p17"/>
          <p:cNvSpPr/>
          <p:nvPr/>
        </p:nvSpPr>
        <p:spPr>
          <a:xfrm rot="-5400000">
            <a:off x="2515775" y="1716275"/>
            <a:ext cx="687225" cy="1840775"/>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20" name="Google Shape;120;p17"/>
          <p:cNvSpPr/>
          <p:nvPr/>
        </p:nvSpPr>
        <p:spPr>
          <a:xfrm>
            <a:off x="1167950" y="2375725"/>
            <a:ext cx="2387700" cy="529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FFFFFF"/>
                </a:solidFill>
                <a:latin typeface="Average"/>
                <a:ea typeface="Average"/>
                <a:cs typeface="Average"/>
                <a:sym typeface="Average"/>
              </a:rPr>
              <a:t>Momentum Indicators</a:t>
            </a:r>
            <a:endParaRPr b="1" sz="1800">
              <a:solidFill>
                <a:srgbClr val="FFFFFF"/>
              </a:solidFill>
              <a:latin typeface="Average"/>
              <a:ea typeface="Average"/>
              <a:cs typeface="Average"/>
              <a:sym typeface="Average"/>
            </a:endParaRPr>
          </a:p>
        </p:txBody>
      </p:sp>
      <p:sp>
        <p:nvSpPr>
          <p:cNvPr id="121" name="Google Shape;121;p17"/>
          <p:cNvSpPr/>
          <p:nvPr/>
        </p:nvSpPr>
        <p:spPr>
          <a:xfrm>
            <a:off x="418324" y="2293053"/>
            <a:ext cx="690000" cy="686105"/>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22" name="Google Shape;122;p17"/>
          <p:cNvSpPr/>
          <p:nvPr/>
        </p:nvSpPr>
        <p:spPr>
          <a:xfrm>
            <a:off x="418324" y="2293060"/>
            <a:ext cx="690000" cy="686425"/>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Average"/>
                <a:ea typeface="Average"/>
                <a:cs typeface="Average"/>
                <a:sym typeface="Average"/>
              </a:rPr>
              <a:t>02</a:t>
            </a:r>
            <a:endParaRPr b="1" sz="2600">
              <a:solidFill>
                <a:srgbClr val="FFFFFF"/>
              </a:solidFill>
              <a:latin typeface="Average"/>
              <a:ea typeface="Average"/>
              <a:cs typeface="Average"/>
              <a:sym typeface="Average"/>
            </a:endParaRPr>
          </a:p>
        </p:txBody>
      </p:sp>
      <p:sp>
        <p:nvSpPr>
          <p:cNvPr id="123" name="Google Shape;123;p17"/>
          <p:cNvSpPr/>
          <p:nvPr/>
        </p:nvSpPr>
        <p:spPr>
          <a:xfrm>
            <a:off x="3997395" y="2294314"/>
            <a:ext cx="4419900" cy="6861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FFFFFF"/>
              </a:buClr>
              <a:buSzPts val="1200"/>
              <a:buFont typeface="Average"/>
              <a:buChar char="●"/>
            </a:pPr>
            <a:r>
              <a:rPr lang="en" sz="1200">
                <a:solidFill>
                  <a:srgbClr val="FFFFFF"/>
                </a:solidFill>
                <a:latin typeface="Average"/>
                <a:ea typeface="Average"/>
                <a:cs typeface="Average"/>
                <a:sym typeface="Average"/>
              </a:rPr>
              <a:t>Commodity Channel Index (CCI) - 5 Days &amp; 15 Days</a:t>
            </a:r>
            <a:endParaRPr sz="1200">
              <a:solidFill>
                <a:srgbClr val="FFFFFF"/>
              </a:solidFill>
              <a:latin typeface="Average"/>
              <a:ea typeface="Average"/>
              <a:cs typeface="Average"/>
              <a:sym typeface="Average"/>
            </a:endParaRPr>
          </a:p>
          <a:p>
            <a:pPr indent="-304800" lvl="0" marL="457200" rtl="0" algn="l">
              <a:lnSpc>
                <a:spcPct val="115000"/>
              </a:lnSpc>
              <a:spcBef>
                <a:spcPts val="0"/>
              </a:spcBef>
              <a:spcAft>
                <a:spcPts val="0"/>
              </a:spcAft>
              <a:buClr>
                <a:srgbClr val="FFFFFF"/>
              </a:buClr>
              <a:buSzPts val="1200"/>
              <a:buFont typeface="Average"/>
              <a:buChar char="●"/>
            </a:pPr>
            <a:r>
              <a:rPr lang="en" sz="1200">
                <a:solidFill>
                  <a:srgbClr val="FFFFFF"/>
                </a:solidFill>
                <a:latin typeface="Average"/>
                <a:ea typeface="Average"/>
                <a:cs typeface="Average"/>
                <a:sym typeface="Average"/>
              </a:rPr>
              <a:t>Momentum</a:t>
            </a:r>
            <a:endParaRPr sz="800">
              <a:solidFill>
                <a:srgbClr val="FFFFFF"/>
              </a:solidFill>
              <a:latin typeface="Average"/>
              <a:ea typeface="Average"/>
              <a:cs typeface="Average"/>
              <a:sym typeface="Average"/>
            </a:endParaRPr>
          </a:p>
        </p:txBody>
      </p:sp>
      <p:sp>
        <p:nvSpPr>
          <p:cNvPr id="124" name="Google Shape;124;p17"/>
          <p:cNvSpPr/>
          <p:nvPr/>
        </p:nvSpPr>
        <p:spPr>
          <a:xfrm flipH="1">
            <a:off x="1108349" y="1512166"/>
            <a:ext cx="1844400" cy="686425"/>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25" name="Google Shape;125;p17"/>
          <p:cNvSpPr/>
          <p:nvPr/>
        </p:nvSpPr>
        <p:spPr>
          <a:xfrm rot="-5400000">
            <a:off x="2526500" y="925338"/>
            <a:ext cx="687250" cy="1862250"/>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26" name="Google Shape;126;p17"/>
          <p:cNvSpPr/>
          <p:nvPr/>
        </p:nvSpPr>
        <p:spPr>
          <a:xfrm>
            <a:off x="1167949" y="1594819"/>
            <a:ext cx="1940700" cy="52972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FFFFFF"/>
                </a:solidFill>
                <a:latin typeface="Average"/>
                <a:ea typeface="Average"/>
                <a:cs typeface="Average"/>
                <a:sym typeface="Average"/>
              </a:rPr>
              <a:t>Trend Indicators</a:t>
            </a:r>
            <a:endParaRPr b="1" sz="1800">
              <a:solidFill>
                <a:srgbClr val="FFFFFF"/>
              </a:solidFill>
              <a:latin typeface="Average"/>
              <a:ea typeface="Average"/>
              <a:cs typeface="Average"/>
              <a:sym typeface="Average"/>
            </a:endParaRPr>
          </a:p>
        </p:txBody>
      </p:sp>
      <p:sp>
        <p:nvSpPr>
          <p:cNvPr id="127" name="Google Shape;127;p17"/>
          <p:cNvSpPr/>
          <p:nvPr/>
        </p:nvSpPr>
        <p:spPr>
          <a:xfrm>
            <a:off x="418324" y="1512159"/>
            <a:ext cx="690000" cy="686105"/>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28" name="Google Shape;128;p17"/>
          <p:cNvSpPr/>
          <p:nvPr/>
        </p:nvSpPr>
        <p:spPr>
          <a:xfrm>
            <a:off x="418324" y="1512166"/>
            <a:ext cx="690000" cy="6864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Average"/>
                <a:ea typeface="Average"/>
                <a:cs typeface="Average"/>
                <a:sym typeface="Average"/>
              </a:rPr>
              <a:t>01</a:t>
            </a:r>
            <a:endParaRPr b="1" sz="2600">
              <a:solidFill>
                <a:srgbClr val="FFFFFF"/>
              </a:solidFill>
              <a:latin typeface="Average"/>
              <a:ea typeface="Average"/>
              <a:cs typeface="Average"/>
              <a:sym typeface="Average"/>
            </a:endParaRPr>
          </a:p>
        </p:txBody>
      </p:sp>
      <p:sp>
        <p:nvSpPr>
          <p:cNvPr id="129" name="Google Shape;129;p17"/>
          <p:cNvSpPr/>
          <p:nvPr/>
        </p:nvSpPr>
        <p:spPr>
          <a:xfrm>
            <a:off x="3997389" y="1489975"/>
            <a:ext cx="4275600" cy="6861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FFFFFF"/>
              </a:buClr>
              <a:buSzPts val="1200"/>
              <a:buFont typeface="Average"/>
              <a:buChar char="●"/>
            </a:pPr>
            <a:r>
              <a:rPr lang="en" sz="1200">
                <a:solidFill>
                  <a:srgbClr val="FFFFFF"/>
                </a:solidFill>
                <a:latin typeface="Average"/>
                <a:ea typeface="Average"/>
                <a:cs typeface="Average"/>
                <a:sym typeface="Average"/>
              </a:rPr>
              <a:t>Open-close ratio</a:t>
            </a:r>
            <a:endParaRPr sz="1200">
              <a:solidFill>
                <a:srgbClr val="FFFFFF"/>
              </a:solidFill>
              <a:latin typeface="Average"/>
              <a:ea typeface="Average"/>
              <a:cs typeface="Average"/>
              <a:sym typeface="Average"/>
            </a:endParaRPr>
          </a:p>
          <a:p>
            <a:pPr indent="-304800" lvl="0" marL="457200" rtl="0" algn="l">
              <a:lnSpc>
                <a:spcPct val="115000"/>
              </a:lnSpc>
              <a:spcBef>
                <a:spcPts val="0"/>
              </a:spcBef>
              <a:spcAft>
                <a:spcPts val="0"/>
              </a:spcAft>
              <a:buClr>
                <a:srgbClr val="FFFFFF"/>
              </a:buClr>
              <a:buSzPts val="1200"/>
              <a:buFont typeface="Average"/>
              <a:buChar char="●"/>
            </a:pPr>
            <a:r>
              <a:rPr lang="en" sz="1200">
                <a:solidFill>
                  <a:srgbClr val="FFFFFF"/>
                </a:solidFill>
                <a:latin typeface="Average"/>
                <a:ea typeface="Average"/>
                <a:cs typeface="Average"/>
                <a:sym typeface="Average"/>
              </a:rPr>
              <a:t>Exponential Moving Average (EMA) - 5 Days &amp; 15 Days</a:t>
            </a:r>
            <a:endParaRPr sz="1200">
              <a:solidFill>
                <a:srgbClr val="FFFFFF"/>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idx="1" type="body"/>
          </p:nvPr>
        </p:nvSpPr>
        <p:spPr>
          <a:xfrm>
            <a:off x="3160550" y="1656950"/>
            <a:ext cx="2622000" cy="278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accent6"/>
              </a:solidFill>
            </a:endParaRPr>
          </a:p>
          <a:p>
            <a:pPr indent="-190500" lvl="0" marL="285750" rtl="0" algn="l">
              <a:spcBef>
                <a:spcPts val="1600"/>
              </a:spcBef>
              <a:spcAft>
                <a:spcPts val="0"/>
              </a:spcAft>
              <a:buClr>
                <a:schemeClr val="accent6"/>
              </a:buClr>
              <a:buSzPts val="1200"/>
              <a:buAutoNum type="arabicPeriod"/>
            </a:pPr>
            <a:r>
              <a:rPr b="1" lang="en" sz="1200">
                <a:solidFill>
                  <a:schemeClr val="accent6"/>
                </a:solidFill>
              </a:rPr>
              <a:t>Goal</a:t>
            </a:r>
            <a:r>
              <a:rPr b="1" lang="en" sz="1200">
                <a:solidFill>
                  <a:schemeClr val="accent6"/>
                </a:solidFill>
              </a:rPr>
              <a:t>:</a:t>
            </a:r>
            <a:r>
              <a:rPr lang="en" sz="1200">
                <a:solidFill>
                  <a:schemeClr val="accent6"/>
                </a:solidFill>
              </a:rPr>
              <a:t> We want to select strong features from 23 features in the full model to construct models with less features</a:t>
            </a:r>
            <a:endParaRPr sz="1200">
              <a:solidFill>
                <a:schemeClr val="accent6"/>
              </a:solidFill>
            </a:endParaRPr>
          </a:p>
          <a:p>
            <a:pPr indent="-190500" lvl="0" marL="285750" rtl="0" algn="l">
              <a:spcBef>
                <a:spcPts val="0"/>
              </a:spcBef>
              <a:spcAft>
                <a:spcPts val="0"/>
              </a:spcAft>
              <a:buClr>
                <a:schemeClr val="accent6"/>
              </a:buClr>
              <a:buSzPts val="1200"/>
              <a:buAutoNum type="arabicPeriod"/>
            </a:pPr>
            <a:r>
              <a:rPr b="1" lang="en" sz="1200">
                <a:solidFill>
                  <a:schemeClr val="accent6"/>
                </a:solidFill>
              </a:rPr>
              <a:t>Method</a:t>
            </a:r>
            <a:r>
              <a:rPr lang="en" sz="1200">
                <a:solidFill>
                  <a:schemeClr val="accent6"/>
                </a:solidFill>
              </a:rPr>
              <a:t>: Backward selection</a:t>
            </a:r>
            <a:endParaRPr sz="1200">
              <a:solidFill>
                <a:schemeClr val="accent6"/>
              </a:solidFill>
            </a:endParaRPr>
          </a:p>
          <a:p>
            <a:pPr indent="-190500" lvl="0" marL="285750" rtl="0" algn="l">
              <a:spcBef>
                <a:spcPts val="0"/>
              </a:spcBef>
              <a:spcAft>
                <a:spcPts val="0"/>
              </a:spcAft>
              <a:buClr>
                <a:schemeClr val="accent6"/>
              </a:buClr>
              <a:buSzPts val="1200"/>
              <a:buAutoNum type="arabicPeriod"/>
            </a:pPr>
            <a:r>
              <a:rPr b="1" lang="en" sz="1200">
                <a:solidFill>
                  <a:schemeClr val="accent6"/>
                </a:solidFill>
              </a:rPr>
              <a:t>Selection indicator</a:t>
            </a:r>
            <a:r>
              <a:rPr lang="en" sz="1200">
                <a:solidFill>
                  <a:schemeClr val="accent6"/>
                </a:solidFill>
              </a:rPr>
              <a:t>: adjusted R²  (indirect estimation of test error)</a:t>
            </a:r>
            <a:endParaRPr sz="1200">
              <a:solidFill>
                <a:schemeClr val="accent6"/>
              </a:solidFill>
            </a:endParaRPr>
          </a:p>
          <a:p>
            <a:pPr indent="0" lvl="0" marL="285750" rtl="0" algn="l">
              <a:spcBef>
                <a:spcPts val="1600"/>
              </a:spcBef>
              <a:spcAft>
                <a:spcPts val="0"/>
              </a:spcAft>
              <a:buNone/>
            </a:pPr>
            <a:r>
              <a:t/>
            </a:r>
            <a:endParaRPr sz="1200">
              <a:solidFill>
                <a:schemeClr val="accent6"/>
              </a:solidFill>
            </a:endParaRPr>
          </a:p>
          <a:p>
            <a:pPr indent="0" lvl="0" marL="914400" rtl="0" algn="l">
              <a:spcBef>
                <a:spcPts val="1600"/>
              </a:spcBef>
              <a:spcAft>
                <a:spcPts val="1600"/>
              </a:spcAft>
              <a:buNone/>
            </a:pPr>
            <a:r>
              <a:t/>
            </a:r>
            <a:endParaRPr sz="1200">
              <a:solidFill>
                <a:schemeClr val="accent6"/>
              </a:solidFill>
            </a:endParaRPr>
          </a:p>
        </p:txBody>
      </p:sp>
      <p:sp>
        <p:nvSpPr>
          <p:cNvPr id="135" name="Google Shape;13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 (OLS)</a:t>
            </a:r>
            <a:endParaRPr/>
          </a:p>
        </p:txBody>
      </p:sp>
      <p:sp>
        <p:nvSpPr>
          <p:cNvPr id="136" name="Google Shape;136;p18"/>
          <p:cNvSpPr/>
          <p:nvPr/>
        </p:nvSpPr>
        <p:spPr>
          <a:xfrm>
            <a:off x="415644" y="1468050"/>
            <a:ext cx="2769300" cy="464700"/>
          </a:xfrm>
          <a:prstGeom prst="homePlate">
            <a:avLst>
              <a:gd fmla="val 50000" name="adj"/>
            </a:avLst>
          </a:prstGeom>
          <a:solidFill>
            <a:srgbClr val="1B786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Average"/>
                <a:ea typeface="Average"/>
                <a:cs typeface="Average"/>
                <a:sym typeface="Average"/>
              </a:rPr>
              <a:t>Model Design</a:t>
            </a:r>
            <a:endParaRPr b="1" sz="1800">
              <a:solidFill>
                <a:srgbClr val="FFFFFF"/>
              </a:solidFill>
              <a:latin typeface="Average"/>
              <a:ea typeface="Average"/>
              <a:cs typeface="Average"/>
              <a:sym typeface="Average"/>
            </a:endParaRPr>
          </a:p>
        </p:txBody>
      </p:sp>
      <p:sp>
        <p:nvSpPr>
          <p:cNvPr id="137" name="Google Shape;137;p18"/>
          <p:cNvSpPr/>
          <p:nvPr/>
        </p:nvSpPr>
        <p:spPr>
          <a:xfrm>
            <a:off x="3184993" y="1467300"/>
            <a:ext cx="2769300" cy="466200"/>
          </a:xfrm>
          <a:prstGeom prst="chevron">
            <a:avLst>
              <a:gd fmla="val 50000" name="adj"/>
            </a:avLst>
          </a:prstGeom>
          <a:solidFill>
            <a:srgbClr val="1B786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Average"/>
                <a:ea typeface="Average"/>
                <a:cs typeface="Average"/>
                <a:sym typeface="Average"/>
              </a:rPr>
              <a:t>Model Selection</a:t>
            </a:r>
            <a:endParaRPr b="1" sz="1800">
              <a:solidFill>
                <a:srgbClr val="FFFFFF"/>
              </a:solidFill>
              <a:latin typeface="Average"/>
              <a:ea typeface="Average"/>
              <a:cs typeface="Average"/>
              <a:sym typeface="Average"/>
            </a:endParaRPr>
          </a:p>
        </p:txBody>
      </p:sp>
      <p:sp>
        <p:nvSpPr>
          <p:cNvPr id="138" name="Google Shape;138;p18"/>
          <p:cNvSpPr/>
          <p:nvPr/>
        </p:nvSpPr>
        <p:spPr>
          <a:xfrm>
            <a:off x="5922043" y="1467300"/>
            <a:ext cx="2769300" cy="466200"/>
          </a:xfrm>
          <a:prstGeom prst="chevron">
            <a:avLst>
              <a:gd fmla="val 50000" name="adj"/>
            </a:avLst>
          </a:prstGeom>
          <a:solidFill>
            <a:srgbClr val="1B786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Average"/>
                <a:ea typeface="Average"/>
                <a:cs typeface="Average"/>
                <a:sym typeface="Average"/>
              </a:rPr>
              <a:t>Prediction Output</a:t>
            </a:r>
            <a:endParaRPr b="1" sz="1800">
              <a:solidFill>
                <a:srgbClr val="FFFFFF"/>
              </a:solidFill>
              <a:latin typeface="Average"/>
              <a:ea typeface="Average"/>
              <a:cs typeface="Average"/>
              <a:sym typeface="Average"/>
            </a:endParaRPr>
          </a:p>
        </p:txBody>
      </p:sp>
      <p:cxnSp>
        <p:nvCxnSpPr>
          <p:cNvPr id="139" name="Google Shape;139;p18"/>
          <p:cNvCxnSpPr/>
          <p:nvPr/>
        </p:nvCxnSpPr>
        <p:spPr>
          <a:xfrm>
            <a:off x="3087925" y="2092875"/>
            <a:ext cx="0" cy="2597400"/>
          </a:xfrm>
          <a:prstGeom prst="straightConnector1">
            <a:avLst/>
          </a:prstGeom>
          <a:noFill/>
          <a:ln cap="flat" cmpd="sng" w="19050">
            <a:solidFill>
              <a:schemeClr val="dk2"/>
            </a:solidFill>
            <a:prstDash val="dot"/>
            <a:round/>
            <a:headEnd len="med" w="med" type="none"/>
            <a:tailEnd len="med" w="med" type="none"/>
          </a:ln>
        </p:spPr>
      </p:cxnSp>
      <p:cxnSp>
        <p:nvCxnSpPr>
          <p:cNvPr id="140" name="Google Shape;140;p18"/>
          <p:cNvCxnSpPr/>
          <p:nvPr/>
        </p:nvCxnSpPr>
        <p:spPr>
          <a:xfrm>
            <a:off x="5855175" y="2092875"/>
            <a:ext cx="0" cy="2597400"/>
          </a:xfrm>
          <a:prstGeom prst="straightConnector1">
            <a:avLst/>
          </a:prstGeom>
          <a:noFill/>
          <a:ln cap="flat" cmpd="sng" w="19050">
            <a:solidFill>
              <a:schemeClr val="dk2"/>
            </a:solidFill>
            <a:prstDash val="dot"/>
            <a:round/>
            <a:headEnd len="med" w="med" type="none"/>
            <a:tailEnd len="med" w="med" type="none"/>
          </a:ln>
        </p:spPr>
      </p:cxnSp>
      <p:sp>
        <p:nvSpPr>
          <p:cNvPr id="141" name="Google Shape;141;p18"/>
          <p:cNvSpPr txBox="1"/>
          <p:nvPr>
            <p:ph idx="1" type="body"/>
          </p:nvPr>
        </p:nvSpPr>
        <p:spPr>
          <a:xfrm>
            <a:off x="6032297" y="1656950"/>
            <a:ext cx="2665500" cy="278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accent6"/>
              </a:solidFill>
            </a:endParaRPr>
          </a:p>
          <a:p>
            <a:pPr indent="0" lvl="0" marL="0" rtl="0" algn="l">
              <a:spcBef>
                <a:spcPts val="1600"/>
              </a:spcBef>
              <a:spcAft>
                <a:spcPts val="0"/>
              </a:spcAft>
              <a:buNone/>
            </a:pPr>
            <a:r>
              <a:rPr b="1" lang="en" sz="1200">
                <a:solidFill>
                  <a:schemeClr val="accent6"/>
                </a:solidFill>
              </a:rPr>
              <a:t>Final output:</a:t>
            </a:r>
            <a:r>
              <a:rPr lang="en" sz="1200">
                <a:solidFill>
                  <a:schemeClr val="accent6"/>
                </a:solidFill>
              </a:rPr>
              <a:t> the linear model generated percentage change of next day by average the predict percentage change of past 5 days</a:t>
            </a:r>
            <a:endParaRPr sz="1200">
              <a:solidFill>
                <a:schemeClr val="accent6"/>
              </a:solidFill>
            </a:endParaRPr>
          </a:p>
          <a:p>
            <a:pPr indent="0" lvl="0" marL="0" rtl="0" algn="l">
              <a:spcBef>
                <a:spcPts val="1600"/>
              </a:spcBef>
              <a:spcAft>
                <a:spcPts val="0"/>
              </a:spcAft>
              <a:buNone/>
            </a:pPr>
            <a:r>
              <a:t/>
            </a:r>
            <a:endParaRPr sz="1200">
              <a:solidFill>
                <a:schemeClr val="accent6"/>
              </a:solidFill>
            </a:endParaRPr>
          </a:p>
          <a:p>
            <a:pPr indent="0" lvl="0" marL="0" rtl="0" algn="l">
              <a:spcBef>
                <a:spcPts val="1600"/>
              </a:spcBef>
              <a:spcAft>
                <a:spcPts val="0"/>
              </a:spcAft>
              <a:buNone/>
            </a:pPr>
            <a:r>
              <a:t/>
            </a:r>
            <a:endParaRPr sz="1200">
              <a:solidFill>
                <a:schemeClr val="accent6"/>
              </a:solidFill>
            </a:endParaRPr>
          </a:p>
          <a:p>
            <a:pPr indent="0" lvl="0" marL="0" rtl="0" algn="l">
              <a:spcBef>
                <a:spcPts val="1600"/>
              </a:spcBef>
              <a:spcAft>
                <a:spcPts val="1600"/>
              </a:spcAft>
              <a:buNone/>
            </a:pPr>
            <a:r>
              <a:t/>
            </a:r>
            <a:endParaRPr sz="1200">
              <a:solidFill>
                <a:schemeClr val="accent6"/>
              </a:solidFill>
            </a:endParaRPr>
          </a:p>
        </p:txBody>
      </p:sp>
      <p:sp>
        <p:nvSpPr>
          <p:cNvPr id="142" name="Google Shape;142;p18"/>
          <p:cNvSpPr txBox="1"/>
          <p:nvPr>
            <p:ph idx="1" type="body"/>
          </p:nvPr>
        </p:nvSpPr>
        <p:spPr>
          <a:xfrm>
            <a:off x="295975" y="1656950"/>
            <a:ext cx="2665500" cy="278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accent6"/>
              </a:solidFill>
            </a:endParaRPr>
          </a:p>
          <a:p>
            <a:pPr indent="-190500" lvl="0" marL="285750" rtl="0" algn="l">
              <a:spcBef>
                <a:spcPts val="1600"/>
              </a:spcBef>
              <a:spcAft>
                <a:spcPts val="0"/>
              </a:spcAft>
              <a:buClr>
                <a:schemeClr val="accent6"/>
              </a:buClr>
              <a:buSzPts val="1200"/>
              <a:buAutoNum type="arabicPeriod"/>
            </a:pPr>
            <a:r>
              <a:rPr b="1" lang="en" sz="1200">
                <a:solidFill>
                  <a:schemeClr val="accent6"/>
                </a:solidFill>
              </a:rPr>
              <a:t>X variables:</a:t>
            </a:r>
            <a:r>
              <a:rPr lang="en" sz="1200">
                <a:solidFill>
                  <a:schemeClr val="accent6"/>
                </a:solidFill>
              </a:rPr>
              <a:t> 11 variables provided by professor and 12 customized engineer features </a:t>
            </a:r>
            <a:endParaRPr sz="1200">
              <a:solidFill>
                <a:schemeClr val="accent6"/>
              </a:solidFill>
            </a:endParaRPr>
          </a:p>
          <a:p>
            <a:pPr indent="-190500" lvl="0" marL="285750" rtl="0" algn="l">
              <a:spcBef>
                <a:spcPts val="0"/>
              </a:spcBef>
              <a:spcAft>
                <a:spcPts val="0"/>
              </a:spcAft>
              <a:buClr>
                <a:schemeClr val="accent6"/>
              </a:buClr>
              <a:buSzPts val="1200"/>
              <a:buAutoNum type="arabicPeriod"/>
            </a:pPr>
            <a:r>
              <a:rPr b="1" lang="en" sz="1200">
                <a:solidFill>
                  <a:schemeClr val="accent6"/>
                </a:solidFill>
              </a:rPr>
              <a:t>Y variable</a:t>
            </a:r>
            <a:r>
              <a:rPr lang="en" sz="1200">
                <a:solidFill>
                  <a:schemeClr val="accent6"/>
                </a:solidFill>
              </a:rPr>
              <a:t>: Percentage change of stock price of next day (d+1)</a:t>
            </a:r>
            <a:endParaRPr sz="1200">
              <a:solidFill>
                <a:schemeClr val="accent6"/>
              </a:solidFill>
            </a:endParaRPr>
          </a:p>
          <a:p>
            <a:pPr indent="-190500" lvl="0" marL="285750" rtl="0" algn="l">
              <a:spcBef>
                <a:spcPts val="0"/>
              </a:spcBef>
              <a:spcAft>
                <a:spcPts val="0"/>
              </a:spcAft>
              <a:buClr>
                <a:schemeClr val="accent6"/>
              </a:buClr>
              <a:buSzPts val="1200"/>
              <a:buAutoNum type="arabicPeriod"/>
            </a:pPr>
            <a:r>
              <a:rPr b="1" lang="en" sz="1200">
                <a:solidFill>
                  <a:schemeClr val="accent6"/>
                </a:solidFill>
              </a:rPr>
              <a:t>Training data set</a:t>
            </a:r>
            <a:r>
              <a:rPr lang="en" sz="1200">
                <a:solidFill>
                  <a:schemeClr val="accent6"/>
                </a:solidFill>
              </a:rPr>
              <a:t>: data from day 17 - day 399 </a:t>
            </a:r>
            <a:endParaRPr sz="1200">
              <a:solidFill>
                <a:schemeClr val="accent6"/>
              </a:solidFill>
            </a:endParaRPr>
          </a:p>
          <a:p>
            <a:pPr indent="-190500" lvl="0" marL="285750" rtl="0" algn="l">
              <a:spcBef>
                <a:spcPts val="0"/>
              </a:spcBef>
              <a:spcAft>
                <a:spcPts val="0"/>
              </a:spcAft>
              <a:buClr>
                <a:schemeClr val="accent6"/>
              </a:buClr>
              <a:buSzPts val="1200"/>
              <a:buAutoNum type="arabicPeriod"/>
            </a:pPr>
            <a:r>
              <a:rPr b="1" lang="en" sz="1200">
                <a:solidFill>
                  <a:schemeClr val="accent6"/>
                </a:solidFill>
              </a:rPr>
              <a:t>Validation data set</a:t>
            </a:r>
            <a:r>
              <a:rPr lang="en" sz="1200">
                <a:solidFill>
                  <a:schemeClr val="accent6"/>
                </a:solidFill>
              </a:rPr>
              <a:t>: data from day 405 - day 499</a:t>
            </a:r>
            <a:endParaRPr sz="1200">
              <a:solidFill>
                <a:schemeClr val="accent6"/>
              </a:solidFill>
            </a:endParaRPr>
          </a:p>
          <a:p>
            <a:pPr indent="0" lvl="0" marL="0" rtl="0" algn="l">
              <a:spcBef>
                <a:spcPts val="1600"/>
              </a:spcBef>
              <a:spcAft>
                <a:spcPts val="1600"/>
              </a:spcAft>
              <a:buNone/>
            </a:pPr>
            <a:r>
              <a:t/>
            </a:r>
            <a:endParaRPr sz="1200">
              <a:solidFill>
                <a:schemeClr val="accent6"/>
              </a:solidFill>
            </a:endParaRPr>
          </a:p>
        </p:txBody>
      </p:sp>
      <p:pic>
        <p:nvPicPr>
          <p:cNvPr id="143" name="Google Shape;143;p18"/>
          <p:cNvPicPr preferRelativeResize="0"/>
          <p:nvPr/>
        </p:nvPicPr>
        <p:blipFill>
          <a:blip r:embed="rId3">
            <a:alphaModFix/>
          </a:blip>
          <a:stretch>
            <a:fillRect/>
          </a:stretch>
        </p:blipFill>
        <p:spPr>
          <a:xfrm>
            <a:off x="6129925" y="3180850"/>
            <a:ext cx="2399950" cy="1102625"/>
          </a:xfrm>
          <a:prstGeom prst="rect">
            <a:avLst/>
          </a:prstGeom>
          <a:noFill/>
          <a:ln>
            <a:noFill/>
          </a:ln>
        </p:spPr>
      </p:pic>
      <p:cxnSp>
        <p:nvCxnSpPr>
          <p:cNvPr id="144" name="Google Shape;144;p18"/>
          <p:cNvCxnSpPr/>
          <p:nvPr/>
        </p:nvCxnSpPr>
        <p:spPr>
          <a:xfrm>
            <a:off x="418325" y="1165350"/>
            <a:ext cx="1199100" cy="0"/>
          </a:xfrm>
          <a:prstGeom prst="straightConnector1">
            <a:avLst/>
          </a:prstGeom>
          <a:noFill/>
          <a:ln cap="flat" cmpd="sng" w="38100">
            <a:solidFill>
              <a:srgbClr val="FFFFFF"/>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a:t>
            </a:r>
            <a:endParaRPr/>
          </a:p>
        </p:txBody>
      </p:sp>
      <p:cxnSp>
        <p:nvCxnSpPr>
          <p:cNvPr id="150" name="Google Shape;150;p19"/>
          <p:cNvCxnSpPr/>
          <p:nvPr/>
        </p:nvCxnSpPr>
        <p:spPr>
          <a:xfrm>
            <a:off x="418325" y="1165350"/>
            <a:ext cx="1199100" cy="0"/>
          </a:xfrm>
          <a:prstGeom prst="straightConnector1">
            <a:avLst/>
          </a:prstGeom>
          <a:noFill/>
          <a:ln cap="flat" cmpd="sng" w="38100">
            <a:solidFill>
              <a:srgbClr val="FFFFFF"/>
            </a:solidFill>
            <a:prstDash val="solid"/>
            <a:round/>
            <a:headEnd len="med" w="med" type="none"/>
            <a:tailEnd len="med" w="med" type="none"/>
          </a:ln>
        </p:spPr>
      </p:cxnSp>
      <p:sp>
        <p:nvSpPr>
          <p:cNvPr id="151" name="Google Shape;151;p19"/>
          <p:cNvSpPr txBox="1"/>
          <p:nvPr>
            <p:ph idx="1" type="body"/>
          </p:nvPr>
        </p:nvSpPr>
        <p:spPr>
          <a:xfrm>
            <a:off x="2764650" y="1656950"/>
            <a:ext cx="3090600" cy="1711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1200">
              <a:solidFill>
                <a:schemeClr val="accent6"/>
              </a:solidFill>
            </a:endParaRPr>
          </a:p>
          <a:p>
            <a:pPr indent="-190500" lvl="0" marL="285750" marR="0" rtl="0" algn="l">
              <a:lnSpc>
                <a:spcPct val="115000"/>
              </a:lnSpc>
              <a:spcBef>
                <a:spcPts val="1600"/>
              </a:spcBef>
              <a:spcAft>
                <a:spcPts val="0"/>
              </a:spcAft>
              <a:buClr>
                <a:schemeClr val="accent6"/>
              </a:buClr>
              <a:buSzPts val="1200"/>
              <a:buAutoNum type="arabicPeriod"/>
            </a:pPr>
            <a:r>
              <a:rPr lang="en" sz="1200">
                <a:solidFill>
                  <a:schemeClr val="accent6"/>
                </a:solidFill>
              </a:rPr>
              <a:t>Choose the best model which has the lowest error rate for each stock.</a:t>
            </a:r>
            <a:endParaRPr sz="1200">
              <a:solidFill>
                <a:schemeClr val="accent6"/>
              </a:solidFill>
            </a:endParaRPr>
          </a:p>
          <a:p>
            <a:pPr indent="-190500" lvl="0" marL="285750" marR="0" rtl="0" algn="l">
              <a:lnSpc>
                <a:spcPct val="115000"/>
              </a:lnSpc>
              <a:spcBef>
                <a:spcPts val="0"/>
              </a:spcBef>
              <a:spcAft>
                <a:spcPts val="0"/>
              </a:spcAft>
              <a:buClr>
                <a:schemeClr val="accent6"/>
              </a:buClr>
              <a:buSzPts val="1200"/>
              <a:buAutoNum type="arabicPeriod"/>
            </a:pPr>
            <a:r>
              <a:rPr lang="en" sz="1200">
                <a:solidFill>
                  <a:schemeClr val="accent6"/>
                </a:solidFill>
              </a:rPr>
              <a:t>Perform backward stepwise feature selection, choose the best number of features.</a:t>
            </a:r>
            <a:endParaRPr sz="1200">
              <a:solidFill>
                <a:schemeClr val="accent6"/>
              </a:solidFill>
            </a:endParaRPr>
          </a:p>
        </p:txBody>
      </p:sp>
      <p:sp>
        <p:nvSpPr>
          <p:cNvPr id="152" name="Google Shape;152;p19"/>
          <p:cNvSpPr/>
          <p:nvPr/>
        </p:nvSpPr>
        <p:spPr>
          <a:xfrm>
            <a:off x="415650" y="1468050"/>
            <a:ext cx="2349000" cy="464700"/>
          </a:xfrm>
          <a:prstGeom prst="homePlate">
            <a:avLst>
              <a:gd fmla="val 50000" name="adj"/>
            </a:avLst>
          </a:prstGeom>
          <a:solidFill>
            <a:srgbClr val="1B786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Average"/>
                <a:ea typeface="Average"/>
                <a:cs typeface="Average"/>
                <a:sym typeface="Average"/>
              </a:rPr>
              <a:t>Response Variable</a:t>
            </a:r>
            <a:endParaRPr b="1" sz="1800">
              <a:solidFill>
                <a:srgbClr val="FFFFFF"/>
              </a:solidFill>
              <a:latin typeface="Average"/>
              <a:ea typeface="Average"/>
              <a:cs typeface="Average"/>
              <a:sym typeface="Average"/>
            </a:endParaRPr>
          </a:p>
        </p:txBody>
      </p:sp>
      <p:sp>
        <p:nvSpPr>
          <p:cNvPr id="153" name="Google Shape;153;p19"/>
          <p:cNvSpPr/>
          <p:nvPr/>
        </p:nvSpPr>
        <p:spPr>
          <a:xfrm>
            <a:off x="2764651" y="1467300"/>
            <a:ext cx="3207600" cy="466200"/>
          </a:xfrm>
          <a:prstGeom prst="chevron">
            <a:avLst>
              <a:gd fmla="val 50000" name="adj"/>
            </a:avLst>
          </a:prstGeom>
          <a:solidFill>
            <a:srgbClr val="1B786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Average"/>
                <a:ea typeface="Average"/>
                <a:cs typeface="Average"/>
                <a:sym typeface="Average"/>
              </a:rPr>
              <a:t>Model</a:t>
            </a:r>
            <a:r>
              <a:rPr b="1" lang="en" sz="1800">
                <a:solidFill>
                  <a:srgbClr val="FFFFFF"/>
                </a:solidFill>
                <a:latin typeface="Average"/>
                <a:ea typeface="Average"/>
                <a:cs typeface="Average"/>
                <a:sym typeface="Average"/>
              </a:rPr>
              <a:t> &amp; </a:t>
            </a:r>
            <a:r>
              <a:rPr b="1" lang="en" sz="1800">
                <a:solidFill>
                  <a:srgbClr val="FFFFFF"/>
                </a:solidFill>
                <a:latin typeface="Average"/>
                <a:ea typeface="Average"/>
                <a:cs typeface="Average"/>
                <a:sym typeface="Average"/>
              </a:rPr>
              <a:t>Feature </a:t>
            </a:r>
            <a:r>
              <a:rPr b="1" lang="en" sz="1800">
                <a:solidFill>
                  <a:srgbClr val="FFFFFF"/>
                </a:solidFill>
                <a:latin typeface="Average"/>
                <a:ea typeface="Average"/>
                <a:cs typeface="Average"/>
                <a:sym typeface="Average"/>
              </a:rPr>
              <a:t>Selection</a:t>
            </a:r>
            <a:endParaRPr b="1" sz="1800">
              <a:solidFill>
                <a:srgbClr val="FFFFFF"/>
              </a:solidFill>
              <a:latin typeface="Average"/>
              <a:ea typeface="Average"/>
              <a:cs typeface="Average"/>
              <a:sym typeface="Average"/>
            </a:endParaRPr>
          </a:p>
        </p:txBody>
      </p:sp>
      <p:sp>
        <p:nvSpPr>
          <p:cNvPr id="154" name="Google Shape;154;p19"/>
          <p:cNvSpPr/>
          <p:nvPr/>
        </p:nvSpPr>
        <p:spPr>
          <a:xfrm>
            <a:off x="5922043" y="1467300"/>
            <a:ext cx="2769300" cy="466200"/>
          </a:xfrm>
          <a:prstGeom prst="chevron">
            <a:avLst>
              <a:gd fmla="val 50000" name="adj"/>
            </a:avLst>
          </a:prstGeom>
          <a:solidFill>
            <a:srgbClr val="1B786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Average"/>
                <a:ea typeface="Average"/>
                <a:cs typeface="Average"/>
                <a:sym typeface="Average"/>
              </a:rPr>
              <a:t>Model Training</a:t>
            </a:r>
            <a:endParaRPr b="1" sz="1800">
              <a:solidFill>
                <a:srgbClr val="FFFFFF"/>
              </a:solidFill>
              <a:latin typeface="Average"/>
              <a:ea typeface="Average"/>
              <a:cs typeface="Average"/>
              <a:sym typeface="Average"/>
            </a:endParaRPr>
          </a:p>
        </p:txBody>
      </p:sp>
      <p:cxnSp>
        <p:nvCxnSpPr>
          <p:cNvPr id="155" name="Google Shape;155;p19"/>
          <p:cNvCxnSpPr/>
          <p:nvPr/>
        </p:nvCxnSpPr>
        <p:spPr>
          <a:xfrm>
            <a:off x="2668250" y="2092875"/>
            <a:ext cx="0" cy="2462400"/>
          </a:xfrm>
          <a:prstGeom prst="straightConnector1">
            <a:avLst/>
          </a:prstGeom>
          <a:noFill/>
          <a:ln cap="flat" cmpd="sng" w="19050">
            <a:solidFill>
              <a:schemeClr val="dk2"/>
            </a:solidFill>
            <a:prstDash val="dot"/>
            <a:round/>
            <a:headEnd len="med" w="med" type="none"/>
            <a:tailEnd len="med" w="med" type="none"/>
          </a:ln>
        </p:spPr>
      </p:cxnSp>
      <p:cxnSp>
        <p:nvCxnSpPr>
          <p:cNvPr id="156" name="Google Shape;156;p19"/>
          <p:cNvCxnSpPr/>
          <p:nvPr/>
        </p:nvCxnSpPr>
        <p:spPr>
          <a:xfrm>
            <a:off x="5855175" y="2092875"/>
            <a:ext cx="0" cy="1134300"/>
          </a:xfrm>
          <a:prstGeom prst="straightConnector1">
            <a:avLst/>
          </a:prstGeom>
          <a:noFill/>
          <a:ln cap="flat" cmpd="sng" w="19050">
            <a:solidFill>
              <a:schemeClr val="dk2"/>
            </a:solidFill>
            <a:prstDash val="dot"/>
            <a:round/>
            <a:headEnd len="med" w="med" type="none"/>
            <a:tailEnd len="med" w="med" type="none"/>
          </a:ln>
        </p:spPr>
      </p:cxnSp>
      <p:sp>
        <p:nvSpPr>
          <p:cNvPr id="157" name="Google Shape;157;p19"/>
          <p:cNvSpPr txBox="1"/>
          <p:nvPr>
            <p:ph idx="1" type="body"/>
          </p:nvPr>
        </p:nvSpPr>
        <p:spPr>
          <a:xfrm>
            <a:off x="6032299" y="1656950"/>
            <a:ext cx="2665500" cy="1711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1200">
              <a:solidFill>
                <a:schemeClr val="accent6"/>
              </a:solidFill>
            </a:endParaRPr>
          </a:p>
          <a:p>
            <a:pPr indent="0" lvl="0" marL="0" marR="0" rtl="0" algn="l">
              <a:lnSpc>
                <a:spcPct val="115000"/>
              </a:lnSpc>
              <a:spcBef>
                <a:spcPts val="1600"/>
              </a:spcBef>
              <a:spcAft>
                <a:spcPts val="0"/>
              </a:spcAft>
              <a:buNone/>
            </a:pPr>
            <a:r>
              <a:rPr lang="en" sz="1200">
                <a:solidFill>
                  <a:schemeClr val="accent6"/>
                </a:solidFill>
              </a:rPr>
              <a:t>Use the before 100 days records to train the model, and predict next 20 days. After that, we train the model again and predict for another 20 days.</a:t>
            </a:r>
            <a:endParaRPr sz="1200">
              <a:solidFill>
                <a:schemeClr val="accent6"/>
              </a:solidFill>
            </a:endParaRPr>
          </a:p>
          <a:p>
            <a:pPr indent="0" lvl="0" marL="0" marR="0" rtl="0" algn="l">
              <a:lnSpc>
                <a:spcPct val="115000"/>
              </a:lnSpc>
              <a:spcBef>
                <a:spcPts val="1600"/>
              </a:spcBef>
              <a:spcAft>
                <a:spcPts val="1600"/>
              </a:spcAft>
              <a:buNone/>
            </a:pPr>
            <a:r>
              <a:t/>
            </a:r>
            <a:endParaRPr sz="1200">
              <a:solidFill>
                <a:schemeClr val="accent6"/>
              </a:solidFill>
            </a:endParaRPr>
          </a:p>
        </p:txBody>
      </p:sp>
      <p:sp>
        <p:nvSpPr>
          <p:cNvPr id="158" name="Google Shape;158;p19"/>
          <p:cNvSpPr txBox="1"/>
          <p:nvPr>
            <p:ph idx="1" type="body"/>
          </p:nvPr>
        </p:nvSpPr>
        <p:spPr>
          <a:xfrm>
            <a:off x="315350" y="1656950"/>
            <a:ext cx="2288100" cy="27813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1200">
              <a:solidFill>
                <a:schemeClr val="accent6"/>
              </a:solidFill>
            </a:endParaRPr>
          </a:p>
          <a:p>
            <a:pPr indent="-190500" lvl="0" marL="285750" marR="0" rtl="0" algn="l">
              <a:lnSpc>
                <a:spcPct val="115000"/>
              </a:lnSpc>
              <a:spcBef>
                <a:spcPts val="1600"/>
              </a:spcBef>
              <a:spcAft>
                <a:spcPts val="0"/>
              </a:spcAft>
              <a:buClr>
                <a:schemeClr val="accent6"/>
              </a:buClr>
              <a:buSzPts val="1200"/>
              <a:buAutoNum type="arabicPeriod"/>
            </a:pPr>
            <a:r>
              <a:rPr lang="en" sz="1200">
                <a:solidFill>
                  <a:schemeClr val="accent6"/>
                </a:solidFill>
              </a:rPr>
              <a:t>Calculate the highest percent change over today’s close price. (The highest close price in next 5 days / today’s close price - 1 )</a:t>
            </a:r>
            <a:endParaRPr sz="1200">
              <a:solidFill>
                <a:schemeClr val="accent6"/>
              </a:solidFill>
            </a:endParaRPr>
          </a:p>
          <a:p>
            <a:pPr indent="-190500" lvl="0" marL="285750" marR="0" rtl="0" algn="l">
              <a:lnSpc>
                <a:spcPct val="115000"/>
              </a:lnSpc>
              <a:spcBef>
                <a:spcPts val="0"/>
              </a:spcBef>
              <a:spcAft>
                <a:spcPts val="0"/>
              </a:spcAft>
              <a:buClr>
                <a:schemeClr val="accent6"/>
              </a:buClr>
              <a:buSzPts val="1200"/>
              <a:buAutoNum type="arabicPeriod"/>
            </a:pPr>
            <a:r>
              <a:rPr b="1" lang="en" sz="1200">
                <a:solidFill>
                  <a:schemeClr val="accent6"/>
                </a:solidFill>
              </a:rPr>
              <a:t>Y variable:</a:t>
            </a:r>
            <a:r>
              <a:rPr lang="en" sz="1200">
                <a:solidFill>
                  <a:schemeClr val="accent6"/>
                </a:solidFill>
              </a:rPr>
              <a:t> Try different thresholds between 0% to 5%. We chose 2% as threshold. Any record with a percentage change over 2% will be labeled as ‘1’.</a:t>
            </a:r>
            <a:endParaRPr sz="1200">
              <a:solidFill>
                <a:schemeClr val="accent6"/>
              </a:solidFill>
            </a:endParaRPr>
          </a:p>
        </p:txBody>
      </p:sp>
      <p:pic>
        <p:nvPicPr>
          <p:cNvPr id="159" name="Google Shape;159;p19"/>
          <p:cNvPicPr preferRelativeResize="0"/>
          <p:nvPr/>
        </p:nvPicPr>
        <p:blipFill rotWithShape="1">
          <a:blip r:embed="rId3">
            <a:alphaModFix/>
          </a:blip>
          <a:srcRect b="0" l="0" r="0" t="65128"/>
          <a:stretch/>
        </p:blipFill>
        <p:spPr>
          <a:xfrm>
            <a:off x="6586516" y="3454675"/>
            <a:ext cx="1979734" cy="1102750"/>
          </a:xfrm>
          <a:prstGeom prst="rect">
            <a:avLst/>
          </a:prstGeom>
          <a:noFill/>
          <a:ln>
            <a:noFill/>
          </a:ln>
        </p:spPr>
      </p:pic>
      <p:pic>
        <p:nvPicPr>
          <p:cNvPr id="160" name="Google Shape;160;p19"/>
          <p:cNvPicPr preferRelativeResize="0"/>
          <p:nvPr/>
        </p:nvPicPr>
        <p:blipFill rotWithShape="1">
          <a:blip r:embed="rId4">
            <a:alphaModFix/>
          </a:blip>
          <a:srcRect b="0" l="0" r="27651" t="0"/>
          <a:stretch/>
        </p:blipFill>
        <p:spPr>
          <a:xfrm>
            <a:off x="2919675" y="3454675"/>
            <a:ext cx="3528124" cy="1102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Trading Strategy</a:t>
            </a:r>
            <a:endParaRPr sz="3600"/>
          </a:p>
        </p:txBody>
      </p:sp>
      <p:cxnSp>
        <p:nvCxnSpPr>
          <p:cNvPr id="166" name="Google Shape;166;p20"/>
          <p:cNvCxnSpPr/>
          <p:nvPr/>
        </p:nvCxnSpPr>
        <p:spPr>
          <a:xfrm>
            <a:off x="418325" y="1165350"/>
            <a:ext cx="1199100" cy="0"/>
          </a:xfrm>
          <a:prstGeom prst="straightConnector1">
            <a:avLst/>
          </a:prstGeom>
          <a:noFill/>
          <a:ln cap="flat" cmpd="sng" w="38100">
            <a:solidFill>
              <a:srgbClr val="FFFFFF"/>
            </a:solidFill>
            <a:prstDash val="solid"/>
            <a:round/>
            <a:headEnd len="med" w="med" type="none"/>
            <a:tailEnd len="med" w="med" type="none"/>
          </a:ln>
        </p:spPr>
      </p:cxnSp>
      <p:grpSp>
        <p:nvGrpSpPr>
          <p:cNvPr id="167" name="Google Shape;167;p20"/>
          <p:cNvGrpSpPr/>
          <p:nvPr/>
        </p:nvGrpSpPr>
        <p:grpSpPr>
          <a:xfrm>
            <a:off x="991726" y="1510451"/>
            <a:ext cx="7160542" cy="3186889"/>
            <a:chOff x="1313950" y="1218000"/>
            <a:chExt cx="6516100" cy="3506700"/>
          </a:xfrm>
        </p:grpSpPr>
        <p:sp>
          <p:nvSpPr>
            <p:cNvPr id="168" name="Google Shape;168;p20"/>
            <p:cNvSpPr/>
            <p:nvPr/>
          </p:nvSpPr>
          <p:spPr>
            <a:xfrm>
              <a:off x="1313950" y="1218000"/>
              <a:ext cx="3733500" cy="35067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9" name="Google Shape;169;p20"/>
            <p:cNvSpPr/>
            <p:nvPr/>
          </p:nvSpPr>
          <p:spPr>
            <a:xfrm>
              <a:off x="4096550" y="1218000"/>
              <a:ext cx="3733500" cy="35067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170" name="Google Shape;170;p20"/>
          <p:cNvSpPr txBox="1"/>
          <p:nvPr/>
        </p:nvSpPr>
        <p:spPr>
          <a:xfrm>
            <a:off x="2140775" y="1391300"/>
            <a:ext cx="1702200" cy="371700"/>
          </a:xfrm>
          <a:prstGeom prst="rect">
            <a:avLst/>
          </a:prstGeom>
          <a:solidFill>
            <a:srgbClr val="1B786E"/>
          </a:solidFill>
          <a:ln>
            <a:noFill/>
          </a:ln>
        </p:spPr>
        <p:txBody>
          <a:bodyPr anchorCtr="0" anchor="t" bIns="91425" lIns="91425" spcFirstLastPara="1" rIns="91425" wrap="square" tIns="36575">
            <a:noAutofit/>
          </a:bodyPr>
          <a:lstStyle/>
          <a:p>
            <a:pPr indent="0" lvl="0" marL="0" rtl="0" algn="ctr">
              <a:spcBef>
                <a:spcPts val="0"/>
              </a:spcBef>
              <a:spcAft>
                <a:spcPts val="0"/>
              </a:spcAft>
              <a:buNone/>
            </a:pPr>
            <a:r>
              <a:rPr b="1" lang="en" sz="1800">
                <a:solidFill>
                  <a:srgbClr val="FFFFFF"/>
                </a:solidFill>
                <a:latin typeface="Average"/>
                <a:ea typeface="Average"/>
                <a:cs typeface="Average"/>
                <a:sym typeface="Average"/>
              </a:rPr>
              <a:t>Conservative</a:t>
            </a:r>
            <a:endParaRPr b="1" sz="1800">
              <a:solidFill>
                <a:srgbClr val="FFFFFF"/>
              </a:solidFill>
              <a:latin typeface="Average"/>
              <a:ea typeface="Average"/>
              <a:cs typeface="Average"/>
              <a:sym typeface="Average"/>
            </a:endParaRPr>
          </a:p>
        </p:txBody>
      </p:sp>
      <p:sp>
        <p:nvSpPr>
          <p:cNvPr id="171" name="Google Shape;171;p20"/>
          <p:cNvSpPr txBox="1"/>
          <p:nvPr/>
        </p:nvSpPr>
        <p:spPr>
          <a:xfrm>
            <a:off x="5324225" y="1391300"/>
            <a:ext cx="1527900" cy="371700"/>
          </a:xfrm>
          <a:prstGeom prst="rect">
            <a:avLst/>
          </a:prstGeom>
          <a:solidFill>
            <a:srgbClr val="1B786E"/>
          </a:solidFill>
          <a:ln>
            <a:noFill/>
          </a:ln>
        </p:spPr>
        <p:txBody>
          <a:bodyPr anchorCtr="0" anchor="t" bIns="91425" lIns="91425" spcFirstLastPara="1" rIns="91425" wrap="square" tIns="36575">
            <a:noAutofit/>
          </a:bodyPr>
          <a:lstStyle/>
          <a:p>
            <a:pPr indent="0" lvl="0" marL="0" rtl="0" algn="ctr">
              <a:spcBef>
                <a:spcPts val="0"/>
              </a:spcBef>
              <a:spcAft>
                <a:spcPts val="0"/>
              </a:spcAft>
              <a:buNone/>
            </a:pPr>
            <a:r>
              <a:rPr b="1" lang="en" sz="1800">
                <a:solidFill>
                  <a:srgbClr val="FFFFFF"/>
                </a:solidFill>
                <a:latin typeface="Average"/>
                <a:ea typeface="Average"/>
                <a:cs typeface="Average"/>
                <a:sym typeface="Average"/>
              </a:rPr>
              <a:t>Aggressive</a:t>
            </a:r>
            <a:endParaRPr b="1" sz="1800">
              <a:solidFill>
                <a:srgbClr val="FFFFFF"/>
              </a:solidFill>
              <a:latin typeface="Average"/>
              <a:ea typeface="Average"/>
              <a:cs typeface="Average"/>
              <a:sym typeface="Average"/>
            </a:endParaRPr>
          </a:p>
        </p:txBody>
      </p:sp>
      <p:sp>
        <p:nvSpPr>
          <p:cNvPr id="172" name="Google Shape;172;p20"/>
          <p:cNvSpPr txBox="1"/>
          <p:nvPr/>
        </p:nvSpPr>
        <p:spPr>
          <a:xfrm>
            <a:off x="5077725" y="2319900"/>
            <a:ext cx="2505900" cy="1386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Font typeface="Average"/>
              <a:buChar char="●"/>
            </a:pPr>
            <a:r>
              <a:rPr lang="en" sz="1200">
                <a:solidFill>
                  <a:srgbClr val="FFFFFF"/>
                </a:solidFill>
                <a:latin typeface="Average"/>
                <a:ea typeface="Average"/>
                <a:cs typeface="Average"/>
                <a:sym typeface="Average"/>
              </a:rPr>
              <a:t>Buy as many stocks as</a:t>
            </a:r>
            <a:br>
              <a:rPr lang="en" sz="1200">
                <a:solidFill>
                  <a:srgbClr val="FFFFFF"/>
                </a:solidFill>
                <a:latin typeface="Average"/>
                <a:ea typeface="Average"/>
                <a:cs typeface="Average"/>
                <a:sym typeface="Average"/>
              </a:rPr>
            </a:br>
            <a:r>
              <a:rPr lang="en" sz="1200">
                <a:solidFill>
                  <a:srgbClr val="FFFFFF"/>
                </a:solidFill>
                <a:latin typeface="Average"/>
                <a:ea typeface="Average"/>
                <a:cs typeface="Average"/>
                <a:sym typeface="Average"/>
              </a:rPr>
              <a:t>p</a:t>
            </a:r>
            <a:r>
              <a:rPr lang="en" sz="1200">
                <a:solidFill>
                  <a:srgbClr val="FFFFFF"/>
                </a:solidFill>
                <a:latin typeface="Average"/>
                <a:ea typeface="Average"/>
                <a:cs typeface="Average"/>
                <a:sym typeface="Average"/>
              </a:rPr>
              <a:t>ossible when expected an</a:t>
            </a:r>
            <a:br>
              <a:rPr lang="en" sz="1200">
                <a:solidFill>
                  <a:srgbClr val="FFFFFF"/>
                </a:solidFill>
                <a:latin typeface="Average"/>
                <a:ea typeface="Average"/>
                <a:cs typeface="Average"/>
                <a:sym typeface="Average"/>
              </a:rPr>
            </a:br>
            <a:r>
              <a:rPr lang="en" sz="1200">
                <a:solidFill>
                  <a:srgbClr val="FFFFFF"/>
                </a:solidFill>
                <a:latin typeface="Average"/>
                <a:ea typeface="Average"/>
                <a:cs typeface="Average"/>
                <a:sym typeface="Average"/>
              </a:rPr>
              <a:t>increase in stock price</a:t>
            </a:r>
            <a:br>
              <a:rPr lang="en" sz="1200">
                <a:solidFill>
                  <a:srgbClr val="FFFFFF"/>
                </a:solidFill>
                <a:latin typeface="Average"/>
                <a:ea typeface="Average"/>
                <a:cs typeface="Average"/>
                <a:sym typeface="Average"/>
              </a:rPr>
            </a:br>
            <a:endParaRPr sz="1200">
              <a:solidFill>
                <a:srgbClr val="FFFFFF"/>
              </a:solidFill>
              <a:latin typeface="Average"/>
              <a:ea typeface="Average"/>
              <a:cs typeface="Average"/>
              <a:sym typeface="Average"/>
            </a:endParaRPr>
          </a:p>
          <a:p>
            <a:pPr indent="-304800" lvl="0" marL="457200" rtl="0" algn="l">
              <a:spcBef>
                <a:spcPts val="0"/>
              </a:spcBef>
              <a:spcAft>
                <a:spcPts val="0"/>
              </a:spcAft>
              <a:buClr>
                <a:srgbClr val="FFFFFF"/>
              </a:buClr>
              <a:buSzPts val="1200"/>
              <a:buFont typeface="Average"/>
              <a:buChar char="●"/>
            </a:pPr>
            <a:r>
              <a:rPr lang="en" sz="1200">
                <a:solidFill>
                  <a:srgbClr val="FFFFFF"/>
                </a:solidFill>
                <a:latin typeface="Average"/>
                <a:ea typeface="Average"/>
                <a:cs typeface="Average"/>
                <a:sym typeface="Average"/>
              </a:rPr>
              <a:t>Sell all stocks in possession when predicted no growth</a:t>
            </a:r>
            <a:endParaRPr sz="1200">
              <a:solidFill>
                <a:srgbClr val="FFFFFF"/>
              </a:solidFill>
              <a:latin typeface="Average"/>
              <a:ea typeface="Average"/>
              <a:cs typeface="Average"/>
              <a:sym typeface="Average"/>
            </a:endParaRPr>
          </a:p>
        </p:txBody>
      </p:sp>
      <p:sp>
        <p:nvSpPr>
          <p:cNvPr id="173" name="Google Shape;173;p20"/>
          <p:cNvSpPr txBox="1"/>
          <p:nvPr/>
        </p:nvSpPr>
        <p:spPr>
          <a:xfrm>
            <a:off x="1378875" y="2086250"/>
            <a:ext cx="2667600" cy="2253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Font typeface="Average"/>
              <a:buChar char="●"/>
            </a:pPr>
            <a:r>
              <a:rPr lang="en" sz="1200">
                <a:solidFill>
                  <a:srgbClr val="FFFFFF"/>
                </a:solidFill>
                <a:latin typeface="Average"/>
                <a:ea typeface="Average"/>
                <a:cs typeface="Average"/>
                <a:sym typeface="Average"/>
              </a:rPr>
              <a:t>Distribute the total cash equally among 50 stocks</a:t>
            </a:r>
            <a:br>
              <a:rPr lang="en" sz="1200">
                <a:solidFill>
                  <a:srgbClr val="FFFFFF"/>
                </a:solidFill>
                <a:latin typeface="Average"/>
                <a:ea typeface="Average"/>
                <a:cs typeface="Average"/>
                <a:sym typeface="Average"/>
              </a:rPr>
            </a:br>
            <a:endParaRPr sz="1200">
              <a:solidFill>
                <a:srgbClr val="FFFFFF"/>
              </a:solidFill>
              <a:latin typeface="Average"/>
              <a:ea typeface="Average"/>
              <a:cs typeface="Average"/>
              <a:sym typeface="Average"/>
            </a:endParaRPr>
          </a:p>
          <a:p>
            <a:pPr indent="-304800" lvl="0" marL="457200" rtl="0" algn="l">
              <a:spcBef>
                <a:spcPts val="0"/>
              </a:spcBef>
              <a:spcAft>
                <a:spcPts val="0"/>
              </a:spcAft>
              <a:buClr>
                <a:srgbClr val="FFFFFF"/>
              </a:buClr>
              <a:buSzPts val="1200"/>
              <a:buFont typeface="Average"/>
              <a:buChar char="●"/>
            </a:pPr>
            <a:r>
              <a:rPr lang="en" sz="1200">
                <a:solidFill>
                  <a:srgbClr val="FFFFFF"/>
                </a:solidFill>
                <a:latin typeface="Average"/>
                <a:ea typeface="Average"/>
                <a:cs typeface="Average"/>
                <a:sym typeface="Average"/>
              </a:rPr>
              <a:t>Purchase stocks only </a:t>
            </a:r>
            <a:br>
              <a:rPr lang="en" sz="1200">
                <a:solidFill>
                  <a:srgbClr val="FFFFFF"/>
                </a:solidFill>
                <a:latin typeface="Average"/>
                <a:ea typeface="Average"/>
                <a:cs typeface="Average"/>
                <a:sym typeface="Average"/>
              </a:rPr>
            </a:br>
            <a:r>
              <a:rPr lang="en" sz="1200">
                <a:solidFill>
                  <a:srgbClr val="FFFFFF"/>
                </a:solidFill>
                <a:latin typeface="Average"/>
                <a:ea typeface="Average"/>
                <a:cs typeface="Average"/>
                <a:sym typeface="Average"/>
              </a:rPr>
              <a:t>when both conditions are met</a:t>
            </a:r>
            <a:br>
              <a:rPr lang="en" sz="1200">
                <a:solidFill>
                  <a:srgbClr val="FFFFFF"/>
                </a:solidFill>
                <a:latin typeface="Average"/>
                <a:ea typeface="Average"/>
                <a:cs typeface="Average"/>
                <a:sym typeface="Average"/>
              </a:rPr>
            </a:br>
            <a:endParaRPr sz="1200">
              <a:solidFill>
                <a:srgbClr val="FFFFFF"/>
              </a:solidFill>
              <a:latin typeface="Average"/>
              <a:ea typeface="Average"/>
              <a:cs typeface="Average"/>
              <a:sym typeface="Average"/>
            </a:endParaRPr>
          </a:p>
          <a:p>
            <a:pPr indent="-304800" lvl="0" marL="457200" rtl="0" algn="l">
              <a:spcBef>
                <a:spcPts val="0"/>
              </a:spcBef>
              <a:spcAft>
                <a:spcPts val="0"/>
              </a:spcAft>
              <a:buClr>
                <a:srgbClr val="FFFFFF"/>
              </a:buClr>
              <a:buSzPts val="1200"/>
              <a:buFont typeface="Average"/>
              <a:buChar char="●"/>
            </a:pPr>
            <a:r>
              <a:rPr lang="en" sz="1200">
                <a:solidFill>
                  <a:srgbClr val="FFFFFF"/>
                </a:solidFill>
                <a:latin typeface="Average"/>
                <a:ea typeface="Average"/>
                <a:cs typeface="Average"/>
                <a:sym typeface="Average"/>
              </a:rPr>
              <a:t>Sell stocks when even when </a:t>
            </a:r>
            <a:br>
              <a:rPr lang="en" sz="1200">
                <a:solidFill>
                  <a:srgbClr val="FFFFFF"/>
                </a:solidFill>
                <a:latin typeface="Average"/>
                <a:ea typeface="Average"/>
                <a:cs typeface="Average"/>
                <a:sym typeface="Average"/>
              </a:rPr>
            </a:br>
            <a:r>
              <a:rPr lang="en" sz="1200">
                <a:solidFill>
                  <a:srgbClr val="FFFFFF"/>
                </a:solidFill>
                <a:latin typeface="Average"/>
                <a:ea typeface="Average"/>
                <a:cs typeface="Average"/>
                <a:sym typeface="Average"/>
              </a:rPr>
              <a:t>at least 1 condition is met</a:t>
            </a:r>
            <a:br>
              <a:rPr lang="en" sz="1200">
                <a:solidFill>
                  <a:srgbClr val="FFFFFF"/>
                </a:solidFill>
                <a:latin typeface="Average"/>
                <a:ea typeface="Average"/>
                <a:cs typeface="Average"/>
                <a:sym typeface="Average"/>
              </a:rPr>
            </a:br>
            <a:endParaRPr sz="1200">
              <a:solidFill>
                <a:srgbClr val="FFFFFF"/>
              </a:solidFill>
              <a:latin typeface="Average"/>
              <a:ea typeface="Average"/>
              <a:cs typeface="Average"/>
              <a:sym typeface="Average"/>
            </a:endParaRPr>
          </a:p>
          <a:p>
            <a:pPr indent="-304800" lvl="0" marL="457200" rtl="0" algn="l">
              <a:spcBef>
                <a:spcPts val="0"/>
              </a:spcBef>
              <a:spcAft>
                <a:spcPts val="0"/>
              </a:spcAft>
              <a:buClr>
                <a:srgbClr val="FFFFFF"/>
              </a:buClr>
              <a:buSzPts val="1200"/>
              <a:buFont typeface="Average"/>
              <a:buChar char="●"/>
            </a:pPr>
            <a:r>
              <a:rPr lang="en" sz="1200">
                <a:solidFill>
                  <a:srgbClr val="FFFFFF"/>
                </a:solidFill>
                <a:latin typeface="Average"/>
                <a:ea typeface="Average"/>
                <a:cs typeface="Average"/>
                <a:sym typeface="Average"/>
              </a:rPr>
              <a:t>Additional engineered features</a:t>
            </a:r>
            <a:endParaRPr sz="1200">
              <a:solidFill>
                <a:srgbClr val="FFFFFF"/>
              </a:solidFill>
              <a:latin typeface="Average"/>
              <a:ea typeface="Average"/>
              <a:cs typeface="Average"/>
              <a:sym typeface="Average"/>
            </a:endParaRPr>
          </a:p>
        </p:txBody>
      </p:sp>
      <p:sp>
        <p:nvSpPr>
          <p:cNvPr id="174" name="Google Shape;174;p20"/>
          <p:cNvSpPr txBox="1"/>
          <p:nvPr/>
        </p:nvSpPr>
        <p:spPr>
          <a:xfrm>
            <a:off x="4101738" y="2669650"/>
            <a:ext cx="920700" cy="86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highlight>
                  <a:srgbClr val="5BD2B6"/>
                </a:highlight>
                <a:latin typeface="Average"/>
                <a:ea typeface="Average"/>
                <a:cs typeface="Average"/>
                <a:sym typeface="Average"/>
              </a:rPr>
              <a:t>5.9% </a:t>
            </a:r>
            <a:br>
              <a:rPr b="1" lang="en" sz="1800">
                <a:solidFill>
                  <a:srgbClr val="FFFFFF"/>
                </a:solidFill>
                <a:highlight>
                  <a:srgbClr val="5BD2B6"/>
                </a:highlight>
                <a:latin typeface="Average"/>
                <a:ea typeface="Average"/>
                <a:cs typeface="Average"/>
                <a:sym typeface="Average"/>
              </a:rPr>
            </a:br>
            <a:r>
              <a:rPr b="1" lang="en" sz="1800">
                <a:solidFill>
                  <a:srgbClr val="FFFFFF"/>
                </a:solidFill>
                <a:highlight>
                  <a:srgbClr val="5BD2B6"/>
                </a:highlight>
                <a:latin typeface="Average"/>
                <a:ea typeface="Average"/>
                <a:cs typeface="Average"/>
                <a:sym typeface="Average"/>
              </a:rPr>
              <a:t>Profit</a:t>
            </a:r>
            <a:endParaRPr b="1" sz="1800">
              <a:solidFill>
                <a:srgbClr val="FFFFFF"/>
              </a:solidFill>
              <a:highlight>
                <a:srgbClr val="5BD2B6"/>
              </a:highlight>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Trading Strategy</a:t>
            </a:r>
            <a:endParaRPr sz="3600"/>
          </a:p>
        </p:txBody>
      </p:sp>
      <p:cxnSp>
        <p:nvCxnSpPr>
          <p:cNvPr id="180" name="Google Shape;180;p21"/>
          <p:cNvCxnSpPr/>
          <p:nvPr/>
        </p:nvCxnSpPr>
        <p:spPr>
          <a:xfrm>
            <a:off x="418325" y="1165350"/>
            <a:ext cx="1199100" cy="0"/>
          </a:xfrm>
          <a:prstGeom prst="straightConnector1">
            <a:avLst/>
          </a:prstGeom>
          <a:noFill/>
          <a:ln cap="flat" cmpd="sng" w="38100">
            <a:solidFill>
              <a:srgbClr val="FFFFFF"/>
            </a:solidFill>
            <a:prstDash val="solid"/>
            <a:round/>
            <a:headEnd len="med" w="med" type="none"/>
            <a:tailEnd len="med" w="med" type="none"/>
          </a:ln>
        </p:spPr>
      </p:cxnSp>
      <p:sp>
        <p:nvSpPr>
          <p:cNvPr id="181" name="Google Shape;181;p21"/>
          <p:cNvSpPr/>
          <p:nvPr/>
        </p:nvSpPr>
        <p:spPr>
          <a:xfrm>
            <a:off x="2867200" y="1663732"/>
            <a:ext cx="2711700" cy="2857200"/>
          </a:xfrm>
          <a:prstGeom prst="rect">
            <a:avLst/>
          </a:prstGeom>
          <a:noFill/>
          <a:ln cap="flat" cmpd="sng" w="9525">
            <a:solidFill>
              <a:srgbClr val="FFFFFF"/>
            </a:solidFill>
            <a:prstDash val="solid"/>
            <a:round/>
            <a:headEnd len="sm" w="sm" type="none"/>
            <a:tailEnd len="sm" w="sm" type="none"/>
          </a:ln>
        </p:spPr>
        <p:txBody>
          <a:bodyPr anchorCtr="0" anchor="ctr" bIns="91425" lIns="182875" spcFirstLastPara="1" rIns="182875" wrap="square" tIns="91425">
            <a:noAutofit/>
          </a:bodyPr>
          <a:lstStyle/>
          <a:p>
            <a:pPr indent="0" lvl="0" marL="0" rtl="0" algn="ctr">
              <a:spcBef>
                <a:spcPts val="0"/>
              </a:spcBef>
              <a:spcAft>
                <a:spcPts val="0"/>
              </a:spcAft>
              <a:buNone/>
            </a:pPr>
            <a:r>
              <a:rPr lang="en" sz="1200">
                <a:solidFill>
                  <a:srgbClr val="FFFFFF"/>
                </a:solidFill>
                <a:latin typeface="Average"/>
                <a:ea typeface="Average"/>
                <a:cs typeface="Average"/>
                <a:sym typeface="Average"/>
              </a:rPr>
              <a:t>Classification label predicts an increase in stock price</a:t>
            </a:r>
            <a:endParaRPr sz="1200">
              <a:solidFill>
                <a:srgbClr val="FFFFFF"/>
              </a:solidFill>
              <a:latin typeface="Average"/>
              <a:ea typeface="Average"/>
              <a:cs typeface="Average"/>
              <a:sym typeface="Average"/>
            </a:endParaRPr>
          </a:p>
          <a:p>
            <a:pPr indent="0" lvl="0" marL="0" rtl="0" algn="l">
              <a:spcBef>
                <a:spcPts val="0"/>
              </a:spcBef>
              <a:spcAft>
                <a:spcPts val="0"/>
              </a:spcAft>
              <a:buNone/>
            </a:pPr>
            <a:r>
              <a:t/>
            </a:r>
            <a:endParaRPr sz="1200">
              <a:solidFill>
                <a:srgbClr val="FFFFFF"/>
              </a:solidFill>
              <a:latin typeface="Average"/>
              <a:ea typeface="Average"/>
              <a:cs typeface="Average"/>
              <a:sym typeface="Average"/>
            </a:endParaRPr>
          </a:p>
          <a:p>
            <a:pPr indent="0" lvl="0" marL="0" rtl="0" algn="ctr">
              <a:spcBef>
                <a:spcPts val="0"/>
              </a:spcBef>
              <a:spcAft>
                <a:spcPts val="0"/>
              </a:spcAft>
              <a:buNone/>
            </a:pPr>
            <a:r>
              <a:rPr i="1" lang="en" sz="1200">
                <a:solidFill>
                  <a:srgbClr val="FFFFFF"/>
                </a:solidFill>
                <a:latin typeface="Average"/>
                <a:ea typeface="Average"/>
                <a:cs typeface="Average"/>
                <a:sym typeface="Average"/>
              </a:rPr>
              <a:t>and</a:t>
            </a:r>
            <a:endParaRPr i="1" sz="1200">
              <a:solidFill>
                <a:srgbClr val="FFFFFF"/>
              </a:solidFill>
              <a:latin typeface="Average"/>
              <a:ea typeface="Average"/>
              <a:cs typeface="Average"/>
              <a:sym typeface="Average"/>
            </a:endParaRPr>
          </a:p>
          <a:p>
            <a:pPr indent="0" lvl="0" marL="0" rtl="0" algn="ctr">
              <a:spcBef>
                <a:spcPts val="0"/>
              </a:spcBef>
              <a:spcAft>
                <a:spcPts val="0"/>
              </a:spcAft>
              <a:buNone/>
            </a:pPr>
            <a:r>
              <a:t/>
            </a:r>
            <a:endParaRPr sz="1200">
              <a:solidFill>
                <a:srgbClr val="FFFFFF"/>
              </a:solidFill>
              <a:latin typeface="Average"/>
              <a:ea typeface="Average"/>
              <a:cs typeface="Average"/>
              <a:sym typeface="Average"/>
            </a:endParaRPr>
          </a:p>
          <a:p>
            <a:pPr indent="0" lvl="0" marL="0" rtl="0" algn="ctr">
              <a:spcBef>
                <a:spcPts val="0"/>
              </a:spcBef>
              <a:spcAft>
                <a:spcPts val="0"/>
              </a:spcAft>
              <a:buNone/>
            </a:pPr>
            <a:r>
              <a:rPr lang="en" sz="1200">
                <a:solidFill>
                  <a:srgbClr val="FFFFFF"/>
                </a:solidFill>
                <a:latin typeface="Average"/>
                <a:ea typeface="Average"/>
                <a:cs typeface="Average"/>
                <a:sym typeface="Average"/>
              </a:rPr>
              <a:t>Linear Regression predicts an growth of at least </a:t>
            </a:r>
            <a:r>
              <a:rPr b="1" lang="en" sz="1200">
                <a:solidFill>
                  <a:srgbClr val="FFFFFF"/>
                </a:solidFill>
                <a:latin typeface="Average"/>
                <a:ea typeface="Average"/>
                <a:cs typeface="Average"/>
                <a:sym typeface="Average"/>
              </a:rPr>
              <a:t>5.5%</a:t>
            </a:r>
            <a:r>
              <a:rPr lang="en" sz="1200">
                <a:solidFill>
                  <a:srgbClr val="FFFFFF"/>
                </a:solidFill>
                <a:latin typeface="Average"/>
                <a:ea typeface="Average"/>
                <a:cs typeface="Average"/>
                <a:sym typeface="Average"/>
              </a:rPr>
              <a:t> in stock price</a:t>
            </a:r>
            <a:endParaRPr sz="1200">
              <a:solidFill>
                <a:srgbClr val="FFFFFF"/>
              </a:solidFill>
              <a:latin typeface="Average"/>
              <a:ea typeface="Average"/>
              <a:cs typeface="Average"/>
              <a:sym typeface="Average"/>
            </a:endParaRPr>
          </a:p>
        </p:txBody>
      </p:sp>
      <p:sp>
        <p:nvSpPr>
          <p:cNvPr id="182" name="Google Shape;182;p21"/>
          <p:cNvSpPr/>
          <p:nvPr/>
        </p:nvSpPr>
        <p:spPr>
          <a:xfrm>
            <a:off x="5936404" y="1663550"/>
            <a:ext cx="2711700" cy="2857200"/>
          </a:xfrm>
          <a:prstGeom prst="rect">
            <a:avLst/>
          </a:prstGeom>
          <a:noFill/>
          <a:ln cap="flat" cmpd="sng" w="9525">
            <a:solidFill>
              <a:srgbClr val="FFFFFF"/>
            </a:solidFill>
            <a:prstDash val="solid"/>
            <a:round/>
            <a:headEnd len="sm" w="sm" type="none"/>
            <a:tailEnd len="sm" w="sm" type="none"/>
          </a:ln>
        </p:spPr>
        <p:txBody>
          <a:bodyPr anchorCtr="0" anchor="ctr" bIns="91425" lIns="182875" spcFirstLastPara="1" rIns="182875" wrap="square" tIns="91425">
            <a:noAutofit/>
          </a:bodyPr>
          <a:lstStyle/>
          <a:p>
            <a:pPr indent="0" lvl="0" marL="0" rtl="0" algn="ctr">
              <a:spcBef>
                <a:spcPts val="0"/>
              </a:spcBef>
              <a:spcAft>
                <a:spcPts val="0"/>
              </a:spcAft>
              <a:buNone/>
            </a:pPr>
            <a:r>
              <a:rPr lang="en" sz="1200">
                <a:solidFill>
                  <a:schemeClr val="dk1"/>
                </a:solidFill>
                <a:latin typeface="Average"/>
                <a:ea typeface="Average"/>
                <a:cs typeface="Average"/>
                <a:sym typeface="Average"/>
              </a:rPr>
              <a:t>Classification label </a:t>
            </a:r>
            <a:r>
              <a:rPr lang="en" sz="1200">
                <a:solidFill>
                  <a:srgbClr val="FFFFFF"/>
                </a:solidFill>
                <a:latin typeface="Average"/>
                <a:ea typeface="Average"/>
                <a:cs typeface="Average"/>
                <a:sym typeface="Average"/>
              </a:rPr>
              <a:t>predicts </a:t>
            </a:r>
            <a:r>
              <a:rPr b="1" lang="en" sz="1200" u="sng">
                <a:solidFill>
                  <a:srgbClr val="FFFFFF"/>
                </a:solidFill>
                <a:latin typeface="Average"/>
                <a:ea typeface="Average"/>
                <a:cs typeface="Average"/>
                <a:sym typeface="Average"/>
              </a:rPr>
              <a:t>NO</a:t>
            </a:r>
            <a:r>
              <a:rPr lang="en" sz="1200">
                <a:solidFill>
                  <a:srgbClr val="FFFFFF"/>
                </a:solidFill>
                <a:latin typeface="Average"/>
                <a:ea typeface="Average"/>
                <a:cs typeface="Average"/>
                <a:sym typeface="Average"/>
              </a:rPr>
              <a:t> increase in stock price</a:t>
            </a:r>
            <a:br>
              <a:rPr lang="en" sz="1200">
                <a:solidFill>
                  <a:srgbClr val="FFFFFF"/>
                </a:solidFill>
                <a:latin typeface="Average"/>
                <a:ea typeface="Average"/>
                <a:cs typeface="Average"/>
                <a:sym typeface="Average"/>
              </a:rPr>
            </a:br>
            <a:endParaRPr sz="1200">
              <a:solidFill>
                <a:srgbClr val="FFFFFF"/>
              </a:solidFill>
              <a:latin typeface="Average"/>
              <a:ea typeface="Average"/>
              <a:cs typeface="Average"/>
              <a:sym typeface="Average"/>
            </a:endParaRPr>
          </a:p>
          <a:p>
            <a:pPr indent="0" lvl="0" marL="0" rtl="0" algn="ctr">
              <a:spcBef>
                <a:spcPts val="0"/>
              </a:spcBef>
              <a:spcAft>
                <a:spcPts val="0"/>
              </a:spcAft>
              <a:buNone/>
            </a:pPr>
            <a:r>
              <a:rPr i="1" lang="en" sz="1200">
                <a:solidFill>
                  <a:srgbClr val="FFFFFF"/>
                </a:solidFill>
                <a:latin typeface="Average"/>
                <a:ea typeface="Average"/>
                <a:cs typeface="Average"/>
                <a:sym typeface="Average"/>
              </a:rPr>
              <a:t>or</a:t>
            </a:r>
            <a:endParaRPr i="1" sz="1200">
              <a:solidFill>
                <a:srgbClr val="FFFFFF"/>
              </a:solidFill>
              <a:latin typeface="Average"/>
              <a:ea typeface="Average"/>
              <a:cs typeface="Average"/>
              <a:sym typeface="Average"/>
            </a:endParaRPr>
          </a:p>
          <a:p>
            <a:pPr indent="0" lvl="0" marL="0" rtl="0" algn="ctr">
              <a:spcBef>
                <a:spcPts val="0"/>
              </a:spcBef>
              <a:spcAft>
                <a:spcPts val="0"/>
              </a:spcAft>
              <a:buNone/>
            </a:pPr>
            <a:r>
              <a:t/>
            </a:r>
            <a:endParaRPr sz="1200">
              <a:solidFill>
                <a:srgbClr val="FFFFFF"/>
              </a:solidFill>
              <a:latin typeface="Average"/>
              <a:ea typeface="Average"/>
              <a:cs typeface="Average"/>
              <a:sym typeface="Average"/>
            </a:endParaRPr>
          </a:p>
          <a:p>
            <a:pPr indent="0" lvl="0" marL="0" rtl="0" algn="ctr">
              <a:spcBef>
                <a:spcPts val="0"/>
              </a:spcBef>
              <a:spcAft>
                <a:spcPts val="0"/>
              </a:spcAft>
              <a:buNone/>
            </a:pPr>
            <a:r>
              <a:rPr lang="en" sz="1200">
                <a:solidFill>
                  <a:srgbClr val="FFFFFF"/>
                </a:solidFill>
                <a:latin typeface="Average"/>
                <a:ea typeface="Average"/>
                <a:cs typeface="Average"/>
                <a:sym typeface="Average"/>
              </a:rPr>
              <a:t>Linear Regression predicts 0% or below increase in stock price</a:t>
            </a:r>
            <a:endParaRPr sz="1200">
              <a:solidFill>
                <a:srgbClr val="FFFFFF"/>
              </a:solidFill>
              <a:latin typeface="Average"/>
              <a:ea typeface="Average"/>
              <a:cs typeface="Average"/>
              <a:sym typeface="Average"/>
            </a:endParaRPr>
          </a:p>
        </p:txBody>
      </p:sp>
      <p:sp>
        <p:nvSpPr>
          <p:cNvPr id="183" name="Google Shape;183;p21"/>
          <p:cNvSpPr/>
          <p:nvPr/>
        </p:nvSpPr>
        <p:spPr>
          <a:xfrm>
            <a:off x="3530527" y="1469575"/>
            <a:ext cx="1384800" cy="375000"/>
          </a:xfrm>
          <a:prstGeom prst="rect">
            <a:avLst/>
          </a:prstGeom>
          <a:solidFill>
            <a:srgbClr val="1B786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Average"/>
                <a:ea typeface="Average"/>
                <a:cs typeface="Average"/>
                <a:sym typeface="Average"/>
              </a:rPr>
              <a:t>Buy</a:t>
            </a:r>
            <a:endParaRPr b="1" sz="1800">
              <a:solidFill>
                <a:srgbClr val="FFFFFF"/>
              </a:solidFill>
              <a:latin typeface="Average"/>
              <a:ea typeface="Average"/>
              <a:cs typeface="Average"/>
              <a:sym typeface="Average"/>
            </a:endParaRPr>
          </a:p>
        </p:txBody>
      </p:sp>
      <p:sp>
        <p:nvSpPr>
          <p:cNvPr id="184" name="Google Shape;184;p21"/>
          <p:cNvSpPr/>
          <p:nvPr/>
        </p:nvSpPr>
        <p:spPr>
          <a:xfrm>
            <a:off x="6781342" y="1469575"/>
            <a:ext cx="1021500" cy="375000"/>
          </a:xfrm>
          <a:prstGeom prst="rect">
            <a:avLst/>
          </a:prstGeom>
          <a:solidFill>
            <a:srgbClr val="1B786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Average"/>
                <a:ea typeface="Average"/>
                <a:cs typeface="Average"/>
                <a:sym typeface="Average"/>
              </a:rPr>
              <a:t>Sell</a:t>
            </a:r>
            <a:endParaRPr b="1" sz="1800">
              <a:solidFill>
                <a:srgbClr val="FFFFFF"/>
              </a:solidFill>
              <a:latin typeface="Average"/>
              <a:ea typeface="Average"/>
              <a:cs typeface="Average"/>
              <a:sym typeface="Average"/>
            </a:endParaRPr>
          </a:p>
        </p:txBody>
      </p:sp>
      <p:pic>
        <p:nvPicPr>
          <p:cNvPr id="185" name="Google Shape;185;p21"/>
          <p:cNvPicPr preferRelativeResize="0"/>
          <p:nvPr/>
        </p:nvPicPr>
        <p:blipFill rotWithShape="1">
          <a:blip r:embed="rId3">
            <a:alphaModFix/>
          </a:blip>
          <a:srcRect b="0" l="34643" r="6317" t="0"/>
          <a:stretch/>
        </p:blipFill>
        <p:spPr>
          <a:xfrm>
            <a:off x="418325" y="1663550"/>
            <a:ext cx="1249800" cy="2857500"/>
          </a:xfrm>
          <a:prstGeom prst="rect">
            <a:avLst/>
          </a:prstGeom>
          <a:noFill/>
          <a:ln>
            <a:noFill/>
          </a:ln>
        </p:spPr>
      </p:pic>
      <p:sp>
        <p:nvSpPr>
          <p:cNvPr id="186" name="Google Shape;186;p21"/>
          <p:cNvSpPr/>
          <p:nvPr/>
        </p:nvSpPr>
        <p:spPr>
          <a:xfrm>
            <a:off x="418325" y="2613176"/>
            <a:ext cx="1249800" cy="10314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1"/>
          <p:cNvSpPr txBox="1"/>
          <p:nvPr/>
        </p:nvSpPr>
        <p:spPr>
          <a:xfrm>
            <a:off x="2002923" y="3221947"/>
            <a:ext cx="8109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latin typeface="Average"/>
                <a:ea typeface="Average"/>
                <a:cs typeface="Average"/>
                <a:sym typeface="Average"/>
              </a:rPr>
              <a:t>k=5.5%</a:t>
            </a:r>
            <a:endParaRPr>
              <a:solidFill>
                <a:schemeClr val="accent4"/>
              </a:solidFill>
              <a:latin typeface="Average"/>
              <a:ea typeface="Average"/>
              <a:cs typeface="Average"/>
              <a:sym typeface="Average"/>
            </a:endParaRPr>
          </a:p>
        </p:txBody>
      </p:sp>
      <p:cxnSp>
        <p:nvCxnSpPr>
          <p:cNvPr id="188" name="Google Shape;188;p21"/>
          <p:cNvCxnSpPr>
            <a:stCxn id="186" idx="3"/>
            <a:endCxn id="187" idx="1"/>
          </p:cNvCxnSpPr>
          <p:nvPr/>
        </p:nvCxnSpPr>
        <p:spPr>
          <a:xfrm>
            <a:off x="1668125" y="3128876"/>
            <a:ext cx="334800" cy="324000"/>
          </a:xfrm>
          <a:prstGeom prst="bentConnector3">
            <a:avLst>
              <a:gd fmla="val 50000" name="adj1"/>
            </a:avLst>
          </a:prstGeom>
          <a:noFill/>
          <a:ln cap="flat" cmpd="sng" w="19050">
            <a:solidFill>
              <a:schemeClr val="accent4"/>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