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7c997ba57d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g17c997ba57d_0_8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a4d2c2d81c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g1a4d2c2d81c_0_3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7da15bc080_2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g17da15bc080_2_5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a4d2c2d81c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g1a4d2c2d81c_0_2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a4d2c2d81c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g1a4d2c2d81c_0_12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a4d2c2d81c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g1a4d2c2d81c_0_13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7da15bc080_2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g17da15bc080_2_4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a4d2c2d81c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g1a4d2c2d81c_0_8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8660420b07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g18660420b07_0_2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17da15bc080_2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g17da15bc080_2_5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88301cfcb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g188301cfcb4_0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a4d2c2d81c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g1a4d2c2d81c_0_1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188301cfcb4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g188301cfcb4_0_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1a4d2c2d81c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g1a4d2c2d81c_0_16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a4d2c2d81c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g1a4d2c2d81c_0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7da15bc080_2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g17da15bc080_2_3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a4d2c2d81c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g1a4d2c2d81c_0_4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8660420b0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g18660420b07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88301cfcb4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g188301cfcb4_0_2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a4d2c2d81c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g1a4d2c2d81c_0_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8660420b07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g18660420b07_0_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Malgun Gothic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1143000" y="2701529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59" name="Google Shape;59;p1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623888" y="1282303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Malgun Gothic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" type="body"/>
          </p:nvPr>
        </p:nvSpPr>
        <p:spPr>
          <a:xfrm>
            <a:off x="623888" y="3442097"/>
            <a:ext cx="7886700" cy="11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1" name="Google Shape;71;p16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2" type="body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0" name="Google Shape;80;p17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" type="body"/>
          </p:nvPr>
        </p:nvSpPr>
        <p:spPr>
          <a:xfrm>
            <a:off x="629841" y="1260872"/>
            <a:ext cx="38685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84" name="Google Shape;84;p18"/>
          <p:cNvSpPr txBox="1"/>
          <p:nvPr>
            <p:ph idx="2" type="body"/>
          </p:nvPr>
        </p:nvSpPr>
        <p:spPr>
          <a:xfrm>
            <a:off x="629841" y="1878806"/>
            <a:ext cx="3868500" cy="2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5" name="Google Shape;85;p18"/>
          <p:cNvSpPr txBox="1"/>
          <p:nvPr>
            <p:ph idx="3" type="body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86" name="Google Shape;86;p18"/>
          <p:cNvSpPr txBox="1"/>
          <p:nvPr>
            <p:ph idx="4" type="body"/>
          </p:nvPr>
        </p:nvSpPr>
        <p:spPr>
          <a:xfrm>
            <a:off x="4629150" y="1878806"/>
            <a:ext cx="3887400" cy="2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7" name="Google Shape;87;p18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8" name="Google Shape;88;p18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9" name="Google Shape;89;p18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2" name="Google Shape;92;p19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3" name="Google Shape;93;p19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4" name="Google Shape;94;p19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7" name="Google Shape;97;p20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8" name="Google Shape;98;p20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1" name="Google Shape;101;p21"/>
          <p:cNvSpPr txBox="1"/>
          <p:nvPr>
            <p:ph idx="1" type="body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810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102" name="Google Shape;102;p21"/>
          <p:cNvSpPr txBox="1"/>
          <p:nvPr>
            <p:ph idx="2" type="body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03" name="Google Shape;103;p2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4" name="Google Shape;104;p21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5" name="Google Shape;105;p2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8" name="Google Shape;108;p22"/>
          <p:cNvSpPr/>
          <p:nvPr>
            <p:ph idx="2" type="pic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10" name="Google Shape;110;p22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1" name="Google Shape;111;p22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2" name="Google Shape;112;p22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16" name="Google Shape;116;p2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8" name="Google Shape;118;p2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2" name="Google Shape;122;p2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4" name="Google Shape;124;p2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Malgun Gothic"/>
              <a:buNone/>
              <a:defRPr b="0" i="0" sz="33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Relationship Id="rId4" Type="http://schemas.openxmlformats.org/officeDocument/2006/relationships/image" Target="../media/image1.png"/><Relationship Id="rId5" Type="http://schemas.openxmlformats.org/officeDocument/2006/relationships/image" Target="../media/image1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0.png"/><Relationship Id="rId4" Type="http://schemas.openxmlformats.org/officeDocument/2006/relationships/image" Target="../media/image18.png"/><Relationship Id="rId5" Type="http://schemas.openxmlformats.org/officeDocument/2006/relationships/image" Target="../media/image13.png"/><Relationship Id="rId6" Type="http://schemas.openxmlformats.org/officeDocument/2006/relationships/image" Target="../media/image1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png"/><Relationship Id="rId4" Type="http://schemas.openxmlformats.org/officeDocument/2006/relationships/image" Target="../media/image1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1.png"/><Relationship Id="rId4" Type="http://schemas.openxmlformats.org/officeDocument/2006/relationships/image" Target="../media/image2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3.png"/><Relationship Id="rId4" Type="http://schemas.openxmlformats.org/officeDocument/2006/relationships/image" Target="../media/image26.png"/><Relationship Id="rId5" Type="http://schemas.openxmlformats.org/officeDocument/2006/relationships/image" Target="../media/image2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9" name="Google Shape;129;p25"/>
          <p:cNvCxnSpPr/>
          <p:nvPr/>
        </p:nvCxnSpPr>
        <p:spPr>
          <a:xfrm>
            <a:off x="0" y="417443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30" name="Google Shape;130;p25"/>
          <p:cNvCxnSpPr/>
          <p:nvPr/>
        </p:nvCxnSpPr>
        <p:spPr>
          <a:xfrm>
            <a:off x="0" y="4735002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31" name="Google Shape;131;p25"/>
          <p:cNvSpPr txBox="1"/>
          <p:nvPr/>
        </p:nvSpPr>
        <p:spPr>
          <a:xfrm>
            <a:off x="542677" y="966084"/>
            <a:ext cx="80985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600">
                <a:solidFill>
                  <a:schemeClr val="dk1"/>
                </a:solidFill>
              </a:rPr>
              <a:t>직무와 연봉이 관련이 있는가에 대하여</a:t>
            </a:r>
            <a:endParaRPr sz="3600">
              <a:solidFill>
                <a:schemeClr val="dk1"/>
              </a:solidFill>
            </a:endParaRPr>
          </a:p>
        </p:txBody>
      </p:sp>
      <p:sp>
        <p:nvSpPr>
          <p:cNvPr id="132" name="Google Shape;132;p25"/>
          <p:cNvSpPr txBox="1"/>
          <p:nvPr/>
        </p:nvSpPr>
        <p:spPr>
          <a:xfrm>
            <a:off x="7112925" y="4181275"/>
            <a:ext cx="18984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AI_16_지진우</a:t>
            </a:r>
            <a:endParaRPr sz="2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9" name="Google Shape;209;p34"/>
          <p:cNvCxnSpPr>
            <a:stCxn id="210" idx="3"/>
          </p:cNvCxnSpPr>
          <p:nvPr/>
        </p:nvCxnSpPr>
        <p:spPr>
          <a:xfrm>
            <a:off x="1165800" y="216800"/>
            <a:ext cx="7991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10" name="Google Shape;210;p34"/>
          <p:cNvSpPr txBox="1"/>
          <p:nvPr/>
        </p:nvSpPr>
        <p:spPr>
          <a:xfrm>
            <a:off x="0" y="74450"/>
            <a:ext cx="11658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1인당 GDP</a:t>
            </a:r>
            <a:endParaRPr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11" name="Google Shape;21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0975" y="374125"/>
            <a:ext cx="6947101" cy="47693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6" name="Google Shape;216;p35"/>
          <p:cNvCxnSpPr>
            <a:stCxn id="217" idx="3"/>
          </p:cNvCxnSpPr>
          <p:nvPr/>
        </p:nvCxnSpPr>
        <p:spPr>
          <a:xfrm>
            <a:off x="2947500" y="216800"/>
            <a:ext cx="6235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17" name="Google Shape;217;p35"/>
          <p:cNvSpPr txBox="1"/>
          <p:nvPr/>
        </p:nvSpPr>
        <p:spPr>
          <a:xfrm>
            <a:off x="0" y="74450"/>
            <a:ext cx="29475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ko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타겟(연봉)과 특성들간의 상관관계</a:t>
            </a:r>
            <a:endParaRPr b="1" sz="2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18" name="Google Shape;21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4512" y="465400"/>
            <a:ext cx="4529838" cy="46173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9" name="Google Shape;219;p35"/>
          <p:cNvCxnSpPr/>
          <p:nvPr/>
        </p:nvCxnSpPr>
        <p:spPr>
          <a:xfrm flipH="1">
            <a:off x="5419388" y="799125"/>
            <a:ext cx="1467300" cy="44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0" name="Google Shape;220;p35"/>
          <p:cNvSpPr txBox="1"/>
          <p:nvPr/>
        </p:nvSpPr>
        <p:spPr>
          <a:xfrm>
            <a:off x="6886688" y="615700"/>
            <a:ext cx="1283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>
                <a:latin typeface="Malgun Gothic"/>
                <a:ea typeface="Malgun Gothic"/>
                <a:cs typeface="Malgun Gothic"/>
                <a:sym typeface="Malgun Gothic"/>
              </a:rPr>
              <a:t>1인당 GDP</a:t>
            </a:r>
            <a:endParaRPr b="1" sz="16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21" name="Google Shape;221;p35"/>
          <p:cNvCxnSpPr/>
          <p:nvPr/>
        </p:nvCxnSpPr>
        <p:spPr>
          <a:xfrm rot="10800000">
            <a:off x="4253488" y="1349450"/>
            <a:ext cx="2371200" cy="132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2" name="Google Shape;222;p35"/>
          <p:cNvSpPr txBox="1"/>
          <p:nvPr/>
        </p:nvSpPr>
        <p:spPr>
          <a:xfrm>
            <a:off x="6624688" y="2470275"/>
            <a:ext cx="195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latin typeface="Malgun Gothic"/>
                <a:ea typeface="Malgun Gothic"/>
                <a:cs typeface="Malgun Gothic"/>
                <a:sym typeface="Malgun Gothic"/>
              </a:rPr>
              <a:t>경력(YearsCodePro)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7" name="Google Shape;227;p36"/>
          <p:cNvCxnSpPr/>
          <p:nvPr/>
        </p:nvCxnSpPr>
        <p:spPr>
          <a:xfrm>
            <a:off x="0" y="417443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28" name="Google Shape;228;p36"/>
          <p:cNvCxnSpPr/>
          <p:nvPr/>
        </p:nvCxnSpPr>
        <p:spPr>
          <a:xfrm>
            <a:off x="0" y="4735002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29" name="Google Shape;229;p36"/>
          <p:cNvSpPr txBox="1"/>
          <p:nvPr/>
        </p:nvSpPr>
        <p:spPr>
          <a:xfrm>
            <a:off x="2659350" y="2264525"/>
            <a:ext cx="38253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600">
                <a:solidFill>
                  <a:schemeClr val="dk1"/>
                </a:solidFill>
              </a:rPr>
              <a:t>Part 3. Modeling</a:t>
            </a:r>
            <a:endParaRPr sz="3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4" name="Google Shape;234;p37"/>
          <p:cNvCxnSpPr>
            <a:stCxn id="235" idx="3"/>
          </p:cNvCxnSpPr>
          <p:nvPr/>
        </p:nvCxnSpPr>
        <p:spPr>
          <a:xfrm>
            <a:off x="1270800" y="216800"/>
            <a:ext cx="8043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35" name="Google Shape;235;p37"/>
          <p:cNvSpPr txBox="1"/>
          <p:nvPr/>
        </p:nvSpPr>
        <p:spPr>
          <a:xfrm>
            <a:off x="0" y="74450"/>
            <a:ext cx="12708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회귀 vs 분류</a:t>
            </a:r>
            <a:endParaRPr b="1" sz="2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36" name="Google Shape;236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511550"/>
            <a:ext cx="8839200" cy="44564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1" name="Google Shape;241;p38"/>
          <p:cNvCxnSpPr>
            <a:stCxn id="242" idx="3"/>
          </p:cNvCxnSpPr>
          <p:nvPr/>
        </p:nvCxnSpPr>
        <p:spPr>
          <a:xfrm>
            <a:off x="917100" y="216800"/>
            <a:ext cx="82137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42" name="Google Shape;242;p38"/>
          <p:cNvSpPr txBox="1"/>
          <p:nvPr/>
        </p:nvSpPr>
        <p:spPr>
          <a:xfrm>
            <a:off x="0" y="74450"/>
            <a:ext cx="9171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평가지표</a:t>
            </a:r>
            <a:endParaRPr b="1" sz="2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43" name="Google Shape;243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13025" y="459163"/>
            <a:ext cx="2552700" cy="88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884187"/>
            <a:ext cx="3437075" cy="103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52450" y="3411075"/>
            <a:ext cx="4922401" cy="1134725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38"/>
          <p:cNvSpPr txBox="1"/>
          <p:nvPr/>
        </p:nvSpPr>
        <p:spPr>
          <a:xfrm>
            <a:off x="319200" y="594275"/>
            <a:ext cx="5660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MAE : Mean Absolute Error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algun Gothic"/>
              <a:buChar char="-"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실제값과 예측 값의 차이를 절대값으로 변환해 평균을 구한 값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7" name="Google Shape;247;p38"/>
          <p:cNvSpPr txBox="1"/>
          <p:nvPr/>
        </p:nvSpPr>
        <p:spPr>
          <a:xfrm>
            <a:off x="3483300" y="2161388"/>
            <a:ext cx="5660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RMSE : Root Mean Squared Error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algun Gothic"/>
              <a:buChar char="-"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실제값과 예측 값의 차이를 제곱해 평균한 것에 루트를 씌운 값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8" name="Google Shape;248;p38"/>
          <p:cNvSpPr txBox="1"/>
          <p:nvPr/>
        </p:nvSpPr>
        <p:spPr>
          <a:xfrm>
            <a:off x="152400" y="3593400"/>
            <a:ext cx="3738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RMSLE : Root Mean Squared Log Error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algun Gothic"/>
              <a:buChar char="-"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RMSE에 로그를 적용해준 값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3" name="Google Shape;253;p39"/>
          <p:cNvCxnSpPr>
            <a:stCxn id="254" idx="3"/>
          </p:cNvCxnSpPr>
          <p:nvPr/>
        </p:nvCxnSpPr>
        <p:spPr>
          <a:xfrm>
            <a:off x="1061100" y="216800"/>
            <a:ext cx="8043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54" name="Google Shape;254;p39"/>
          <p:cNvSpPr txBox="1"/>
          <p:nvPr/>
        </p:nvSpPr>
        <p:spPr>
          <a:xfrm>
            <a:off x="0" y="74450"/>
            <a:ext cx="10611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기준모델</a:t>
            </a:r>
            <a:endParaRPr b="1" sz="2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55" name="Google Shape;255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2725" y="1309688"/>
            <a:ext cx="5372100" cy="252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0" name="Google Shape;260;p40"/>
          <p:cNvCxnSpPr>
            <a:stCxn id="261" idx="3"/>
          </p:cNvCxnSpPr>
          <p:nvPr/>
        </p:nvCxnSpPr>
        <p:spPr>
          <a:xfrm>
            <a:off x="3261900" y="216800"/>
            <a:ext cx="5989500" cy="4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61" name="Google Shape;261;p40"/>
          <p:cNvSpPr txBox="1"/>
          <p:nvPr/>
        </p:nvSpPr>
        <p:spPr>
          <a:xfrm>
            <a:off x="0" y="74450"/>
            <a:ext cx="32619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LinearRegression, Ridge, Lasso 분석</a:t>
            </a:r>
            <a:endParaRPr b="1" sz="2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62" name="Google Shape;262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742375"/>
            <a:ext cx="8839204" cy="27795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4875" y="541175"/>
            <a:ext cx="2943225" cy="1019175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40"/>
          <p:cNvSpPr txBox="1"/>
          <p:nvPr/>
        </p:nvSpPr>
        <p:spPr>
          <a:xfrm>
            <a:off x="3877675" y="602625"/>
            <a:ext cx="4074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LinearRegression, Ridge도 낮은 값은 아니지만 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Lasso 평가지표가 매우 높은 값을 보임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5" name="Google Shape;265;p40"/>
          <p:cNvSpPr txBox="1"/>
          <p:nvPr/>
        </p:nvSpPr>
        <p:spPr>
          <a:xfrm>
            <a:off x="930125" y="4650600"/>
            <a:ext cx="590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데이터의 누수가 발생했다고 볼 수 있다.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0" name="Google Shape;270;p41"/>
          <p:cNvCxnSpPr/>
          <p:nvPr/>
        </p:nvCxnSpPr>
        <p:spPr>
          <a:xfrm>
            <a:off x="3537075" y="216800"/>
            <a:ext cx="7978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71" name="Google Shape;271;p41"/>
          <p:cNvSpPr txBox="1"/>
          <p:nvPr/>
        </p:nvSpPr>
        <p:spPr>
          <a:xfrm>
            <a:off x="0" y="74450"/>
            <a:ext cx="38253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교차 검증 폴드 및 하이퍼 파라미터 설정</a:t>
            </a:r>
            <a:endParaRPr b="1" sz="2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72" name="Google Shape;272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2280125"/>
            <a:ext cx="8839204" cy="27795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0700" y="502075"/>
            <a:ext cx="4509950" cy="1097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0692" y="1773475"/>
            <a:ext cx="4509958" cy="349679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p4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215276" y="502074"/>
            <a:ext cx="3401396" cy="109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0" name="Google Shape;280;p42"/>
          <p:cNvCxnSpPr>
            <a:stCxn id="281" idx="3"/>
          </p:cNvCxnSpPr>
          <p:nvPr/>
        </p:nvCxnSpPr>
        <p:spPr>
          <a:xfrm>
            <a:off x="3162300" y="216800"/>
            <a:ext cx="6500700" cy="4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81" name="Google Shape;281;p42"/>
          <p:cNvSpPr txBox="1"/>
          <p:nvPr/>
        </p:nvSpPr>
        <p:spPr>
          <a:xfrm>
            <a:off x="0" y="74450"/>
            <a:ext cx="31623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ko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LinearRegression, Ridge, Lasso 해석</a:t>
            </a:r>
            <a:endParaRPr b="1" sz="2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82" name="Google Shape;282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873975"/>
            <a:ext cx="8839204" cy="27795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511550"/>
            <a:ext cx="3009900" cy="1009650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42"/>
          <p:cNvSpPr txBox="1"/>
          <p:nvPr/>
        </p:nvSpPr>
        <p:spPr>
          <a:xfrm>
            <a:off x="3576375" y="708575"/>
            <a:ext cx="5017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Ridge와 Lasso 회귀 성능이 좋아진 것을 확인할 수 있고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회귀 계수 분포가 유사한 형태가 되었다.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9" name="Google Shape;289;p43"/>
          <p:cNvCxnSpPr>
            <a:stCxn id="290" idx="3"/>
          </p:cNvCxnSpPr>
          <p:nvPr/>
        </p:nvCxnSpPr>
        <p:spPr>
          <a:xfrm>
            <a:off x="1349400" y="216800"/>
            <a:ext cx="818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90" name="Google Shape;290;p43"/>
          <p:cNvSpPr txBox="1"/>
          <p:nvPr/>
        </p:nvSpPr>
        <p:spPr>
          <a:xfrm>
            <a:off x="0" y="74450"/>
            <a:ext cx="13494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ko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XGBRegressor </a:t>
            </a:r>
            <a:endParaRPr b="1" sz="2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91" name="Google Shape;291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4375" y="4666725"/>
            <a:ext cx="5562600" cy="247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14375" y="1832725"/>
            <a:ext cx="5981700" cy="2628900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43"/>
          <p:cNvSpPr txBox="1"/>
          <p:nvPr/>
        </p:nvSpPr>
        <p:spPr>
          <a:xfrm>
            <a:off x="1214375" y="518163"/>
            <a:ext cx="75459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하이퍼 파라미터 튜닝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algun Gothic"/>
              <a:buChar char="-"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n_estimators : 학습기의 개수(반복 시행 횟수)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algun Gothic"/>
              <a:buChar char="-"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learning_rate : 학습률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algun Gothic"/>
              <a:buChar char="-"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colsample_bytree : 트리 생성에 필요한 특성의 샘플링에 사용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algun Gothic"/>
              <a:buChar char="-"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subsample : 샘플링하는 비율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7" name="Google Shape;137;p26"/>
          <p:cNvCxnSpPr>
            <a:stCxn id="138" idx="3"/>
          </p:cNvCxnSpPr>
          <p:nvPr/>
        </p:nvCxnSpPr>
        <p:spPr>
          <a:xfrm>
            <a:off x="1047900" y="216800"/>
            <a:ext cx="8592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38" name="Google Shape;138;p26"/>
          <p:cNvSpPr txBox="1"/>
          <p:nvPr/>
        </p:nvSpPr>
        <p:spPr>
          <a:xfrm>
            <a:off x="0" y="74450"/>
            <a:ext cx="10479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목차 요약</a:t>
            </a:r>
            <a:endParaRPr b="1" sz="2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9" name="Google Shape;139;p26"/>
          <p:cNvSpPr txBox="1"/>
          <p:nvPr/>
        </p:nvSpPr>
        <p:spPr>
          <a:xfrm>
            <a:off x="542677" y="966084"/>
            <a:ext cx="8098500" cy="36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1"/>
                </a:solidFill>
              </a:rPr>
              <a:t>Part 1. 프로젝트 개요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ko" sz="1800">
                <a:solidFill>
                  <a:schemeClr val="dk1"/>
                </a:solidFill>
              </a:rPr>
              <a:t>프로젝트 선정이유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ko" sz="1800">
                <a:solidFill>
                  <a:schemeClr val="dk1"/>
                </a:solidFill>
              </a:rPr>
              <a:t>문제 제시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1"/>
                </a:solidFill>
              </a:rPr>
              <a:t>Part 2. EDA &amp; Feature Engineering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ko" sz="1800">
                <a:solidFill>
                  <a:schemeClr val="dk1"/>
                </a:solidFill>
              </a:rPr>
              <a:t>데이터셋 설명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ko" sz="1800">
                <a:solidFill>
                  <a:schemeClr val="dk1"/>
                </a:solidFill>
              </a:rPr>
              <a:t>EDA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ko" sz="1800">
                <a:solidFill>
                  <a:schemeClr val="dk1"/>
                </a:solidFill>
              </a:rPr>
              <a:t>Feature Engineering</a:t>
            </a:r>
            <a:endParaRPr sz="1800">
              <a:solidFill>
                <a:schemeClr val="dk1"/>
              </a:solidFill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1"/>
                </a:solidFill>
              </a:rPr>
              <a:t>Part 3. Modeling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ko" sz="1800">
                <a:solidFill>
                  <a:schemeClr val="dk1"/>
                </a:solidFill>
              </a:rPr>
              <a:t>Baseline(기준모델)과 평가지표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ko" sz="1800">
                <a:solidFill>
                  <a:schemeClr val="dk1"/>
                </a:solidFill>
              </a:rPr>
              <a:t>모델 설정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ko" sz="1800">
                <a:solidFill>
                  <a:schemeClr val="dk1"/>
                </a:solidFill>
              </a:rPr>
              <a:t>모델링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8" name="Google Shape;298;p44"/>
          <p:cNvCxnSpPr>
            <a:stCxn id="299" idx="3"/>
          </p:cNvCxnSpPr>
          <p:nvPr/>
        </p:nvCxnSpPr>
        <p:spPr>
          <a:xfrm>
            <a:off x="2781300" y="216800"/>
            <a:ext cx="818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99" name="Google Shape;299;p44"/>
          <p:cNvSpPr txBox="1"/>
          <p:nvPr/>
        </p:nvSpPr>
        <p:spPr>
          <a:xfrm>
            <a:off x="0" y="74450"/>
            <a:ext cx="27813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ko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최종 모델 성능과 특성 중요도</a:t>
            </a:r>
            <a:endParaRPr b="1" sz="2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00" name="Google Shape;300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275" y="577050"/>
            <a:ext cx="3067050" cy="98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5275" y="1716900"/>
            <a:ext cx="2781300" cy="390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Google Shape;302;p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2266200"/>
            <a:ext cx="5114925" cy="2647950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p44"/>
          <p:cNvSpPr txBox="1"/>
          <p:nvPr/>
        </p:nvSpPr>
        <p:spPr>
          <a:xfrm>
            <a:off x="3759800" y="990700"/>
            <a:ext cx="440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회귀 분석보다 회귀 트리가 더 좋은 성능을 보인다.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4" name="Google Shape;304;p44"/>
          <p:cNvSpPr txBox="1"/>
          <p:nvPr/>
        </p:nvSpPr>
        <p:spPr>
          <a:xfrm>
            <a:off x="5056475" y="2571750"/>
            <a:ext cx="40875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경력이 길수록 연봉이 많을 것이다. 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-&gt; O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취득한 학위가 높으면 연봉이 많을 것이다 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-&gt; X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1인당 GDP가 높은 나라면 연봉이 많을 것이다 -&gt; O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9" name="Google Shape;309;p45"/>
          <p:cNvCxnSpPr>
            <a:stCxn id="310" idx="3"/>
          </p:cNvCxnSpPr>
          <p:nvPr/>
        </p:nvCxnSpPr>
        <p:spPr>
          <a:xfrm>
            <a:off x="642000" y="216800"/>
            <a:ext cx="8502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10" name="Google Shape;310;p45"/>
          <p:cNvSpPr txBox="1"/>
          <p:nvPr/>
        </p:nvSpPr>
        <p:spPr>
          <a:xfrm>
            <a:off x="0" y="74450"/>
            <a:ext cx="6420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ko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결론</a:t>
            </a:r>
            <a:endParaRPr b="1" sz="2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11" name="Google Shape;311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01775" y="1132375"/>
            <a:ext cx="3340451" cy="3340451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Google Shape;312;p45"/>
          <p:cNvSpPr txBox="1"/>
          <p:nvPr/>
        </p:nvSpPr>
        <p:spPr>
          <a:xfrm>
            <a:off x="3048225" y="2395775"/>
            <a:ext cx="862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latin typeface="Malgun Gothic"/>
                <a:ea typeface="Malgun Gothic"/>
                <a:cs typeface="Malgun Gothic"/>
                <a:sym typeface="Malgun Gothic"/>
              </a:rPr>
              <a:t>경력?!</a:t>
            </a:r>
            <a:endParaRPr b="1" sz="18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3" name="Google Shape;313;p45"/>
          <p:cNvSpPr txBox="1"/>
          <p:nvPr/>
        </p:nvSpPr>
        <p:spPr>
          <a:xfrm>
            <a:off x="4140750" y="670675"/>
            <a:ext cx="862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latin typeface="Malgun Gothic"/>
                <a:ea typeface="Malgun Gothic"/>
                <a:cs typeface="Malgun Gothic"/>
                <a:sym typeface="Malgun Gothic"/>
              </a:rPr>
              <a:t>GDP?!</a:t>
            </a:r>
            <a:endParaRPr b="1" sz="18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4" name="Google Shape;314;p45"/>
          <p:cNvSpPr txBox="1"/>
          <p:nvPr/>
        </p:nvSpPr>
        <p:spPr>
          <a:xfrm>
            <a:off x="5302550" y="2395775"/>
            <a:ext cx="828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latin typeface="Malgun Gothic"/>
                <a:ea typeface="Malgun Gothic"/>
                <a:cs typeface="Malgun Gothic"/>
                <a:sym typeface="Malgun Gothic"/>
              </a:rPr>
              <a:t>학위?!</a:t>
            </a:r>
            <a:endParaRPr b="1" sz="18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4" name="Google Shape;144;p27"/>
          <p:cNvCxnSpPr/>
          <p:nvPr/>
        </p:nvCxnSpPr>
        <p:spPr>
          <a:xfrm>
            <a:off x="0" y="417443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45" name="Google Shape;145;p27"/>
          <p:cNvCxnSpPr/>
          <p:nvPr/>
        </p:nvCxnSpPr>
        <p:spPr>
          <a:xfrm>
            <a:off x="0" y="4735002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46" name="Google Shape;146;p27"/>
          <p:cNvSpPr txBox="1"/>
          <p:nvPr/>
        </p:nvSpPr>
        <p:spPr>
          <a:xfrm>
            <a:off x="2269201" y="2260050"/>
            <a:ext cx="4605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600">
                <a:solidFill>
                  <a:schemeClr val="dk1"/>
                </a:solidFill>
              </a:rPr>
              <a:t>Part 1. 프로젝트 개요</a:t>
            </a:r>
            <a:endParaRPr sz="3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1" name="Google Shape;151;p28"/>
          <p:cNvCxnSpPr>
            <a:stCxn id="152" idx="3"/>
          </p:cNvCxnSpPr>
          <p:nvPr/>
        </p:nvCxnSpPr>
        <p:spPr>
          <a:xfrm>
            <a:off x="552000" y="216800"/>
            <a:ext cx="8592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52" name="Google Shape;152;p28"/>
          <p:cNvSpPr txBox="1"/>
          <p:nvPr/>
        </p:nvSpPr>
        <p:spPr>
          <a:xfrm>
            <a:off x="0" y="74450"/>
            <a:ext cx="5520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개요</a:t>
            </a:r>
            <a:endParaRPr b="1" sz="2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53" name="Google Shape;153;p28"/>
          <p:cNvCxnSpPr/>
          <p:nvPr/>
        </p:nvCxnSpPr>
        <p:spPr>
          <a:xfrm>
            <a:off x="1206325" y="2545175"/>
            <a:ext cx="6825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4" name="Google Shape;154;p28"/>
          <p:cNvSpPr/>
          <p:nvPr/>
        </p:nvSpPr>
        <p:spPr>
          <a:xfrm>
            <a:off x="3748525" y="2545175"/>
            <a:ext cx="1362300" cy="12429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8"/>
          <p:cNvSpPr/>
          <p:nvPr/>
        </p:nvSpPr>
        <p:spPr>
          <a:xfrm>
            <a:off x="1471100" y="1302225"/>
            <a:ext cx="1234200" cy="12429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8"/>
          <p:cNvSpPr/>
          <p:nvPr/>
        </p:nvSpPr>
        <p:spPr>
          <a:xfrm>
            <a:off x="6447500" y="1302225"/>
            <a:ext cx="1234200" cy="12429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8"/>
          <p:cNvSpPr txBox="1"/>
          <p:nvPr/>
        </p:nvSpPr>
        <p:spPr>
          <a:xfrm>
            <a:off x="1812200" y="1723575"/>
            <a:ext cx="55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직업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8" name="Google Shape;158;p28"/>
          <p:cNvSpPr txBox="1"/>
          <p:nvPr/>
        </p:nvSpPr>
        <p:spPr>
          <a:xfrm>
            <a:off x="6788600" y="1723575"/>
            <a:ext cx="55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연봉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3" name="Google Shape;163;p29"/>
          <p:cNvCxnSpPr>
            <a:stCxn id="164" idx="3"/>
          </p:cNvCxnSpPr>
          <p:nvPr/>
        </p:nvCxnSpPr>
        <p:spPr>
          <a:xfrm>
            <a:off x="1362300" y="216800"/>
            <a:ext cx="7794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64" name="Google Shape;164;p29"/>
          <p:cNvSpPr txBox="1"/>
          <p:nvPr/>
        </p:nvSpPr>
        <p:spPr>
          <a:xfrm>
            <a:off x="0" y="74450"/>
            <a:ext cx="13623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데이터셋 선정</a:t>
            </a:r>
            <a:endParaRPr b="1" sz="2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65" name="Google Shape;16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24450"/>
            <a:ext cx="8839199" cy="2911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51463" y="3746850"/>
            <a:ext cx="3648075" cy="120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1" name="Google Shape;171;p30"/>
          <p:cNvCxnSpPr>
            <a:stCxn id="172" idx="3"/>
          </p:cNvCxnSpPr>
          <p:nvPr/>
        </p:nvCxnSpPr>
        <p:spPr>
          <a:xfrm>
            <a:off x="1336200" y="216800"/>
            <a:ext cx="7794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72" name="Google Shape;172;p30"/>
          <p:cNvSpPr txBox="1"/>
          <p:nvPr/>
        </p:nvSpPr>
        <p:spPr>
          <a:xfrm>
            <a:off x="0" y="74450"/>
            <a:ext cx="13362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데이터셋 요약</a:t>
            </a:r>
            <a:endParaRPr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3" name="Google Shape;173;p30"/>
          <p:cNvSpPr txBox="1"/>
          <p:nvPr/>
        </p:nvSpPr>
        <p:spPr>
          <a:xfrm>
            <a:off x="-211300" y="426150"/>
            <a:ext cx="39201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algun Gothic"/>
              <a:buChar char="-"/>
            </a:pPr>
            <a:r>
              <a:rPr b="1" lang="ko">
                <a:latin typeface="Malgun Gothic"/>
                <a:ea typeface="Malgun Gothic"/>
                <a:cs typeface="Malgun Gothic"/>
                <a:sym typeface="Malgun Gothic"/>
              </a:rPr>
              <a:t>Year</a:t>
            </a: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 : 설문조사를 진행한 연도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algun Gothic"/>
              <a:buChar char="-"/>
            </a:pPr>
            <a:r>
              <a:rPr b="1" lang="ko">
                <a:latin typeface="Malgun Gothic"/>
                <a:ea typeface="Malgun Gothic"/>
                <a:cs typeface="Malgun Gothic"/>
                <a:sym typeface="Malgun Gothic"/>
              </a:rPr>
              <a:t>Hobbyist</a:t>
            </a: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 : 취미로 프로그래밍을 하는가?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algun Gothic"/>
              <a:buChar char="-"/>
            </a:pPr>
            <a:r>
              <a:rPr b="1" lang="ko">
                <a:latin typeface="Malgun Gothic"/>
                <a:ea typeface="Malgun Gothic"/>
                <a:cs typeface="Malgun Gothic"/>
                <a:sym typeface="Malgun Gothic"/>
              </a:rPr>
              <a:t>ConvertedComp</a:t>
            </a: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 : 달러로 변환된 연봉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algun Gothic"/>
              <a:buChar char="-"/>
            </a:pPr>
            <a:r>
              <a:rPr b="1" lang="ko">
                <a:latin typeface="Malgun Gothic"/>
                <a:ea typeface="Malgun Gothic"/>
                <a:cs typeface="Malgun Gothic"/>
                <a:sym typeface="Malgun Gothic"/>
              </a:rPr>
              <a:t>Country</a:t>
            </a: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 : 거주한 나라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algun Gothic"/>
              <a:buChar char="-"/>
            </a:pPr>
            <a:r>
              <a:rPr b="1" lang="ko">
                <a:latin typeface="Malgun Gothic"/>
                <a:ea typeface="Malgun Gothic"/>
                <a:cs typeface="Malgun Gothic"/>
                <a:sym typeface="Malgun Gothic"/>
              </a:rPr>
              <a:t>EdLevel</a:t>
            </a: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 : 학위 정보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algun Gothic"/>
              <a:buChar char="-"/>
            </a:pPr>
            <a:r>
              <a:rPr b="1" lang="ko">
                <a:latin typeface="Malgun Gothic"/>
                <a:ea typeface="Malgun Gothic"/>
                <a:cs typeface="Malgun Gothic"/>
                <a:sym typeface="Malgun Gothic"/>
              </a:rPr>
              <a:t>Employment</a:t>
            </a: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 : 고용 형태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algun Gothic"/>
              <a:buChar char="-"/>
            </a:pPr>
            <a:r>
              <a:rPr b="1" lang="ko">
                <a:latin typeface="Malgun Gothic"/>
                <a:ea typeface="Malgun Gothic"/>
                <a:cs typeface="Malgun Gothic"/>
                <a:sym typeface="Malgun Gothic"/>
              </a:rPr>
              <a:t>JobSat</a:t>
            </a: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 : 직업 만족도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p30"/>
          <p:cNvSpPr txBox="1"/>
          <p:nvPr/>
        </p:nvSpPr>
        <p:spPr>
          <a:xfrm>
            <a:off x="3790700" y="426150"/>
            <a:ext cx="51222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algun Gothic"/>
              <a:buChar char="-"/>
            </a:pPr>
            <a:r>
              <a:rPr b="1" lang="ko">
                <a:latin typeface="Malgun Gothic"/>
                <a:ea typeface="Malgun Gothic"/>
                <a:cs typeface="Malgun Gothic"/>
                <a:sym typeface="Malgun Gothic"/>
              </a:rPr>
              <a:t>OrgSize</a:t>
            </a: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 : 회사 규모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algun Gothic"/>
              <a:buChar char="-"/>
            </a:pPr>
            <a:r>
              <a:rPr b="1" lang="ko">
                <a:latin typeface="Malgun Gothic"/>
                <a:ea typeface="Malgun Gothic"/>
                <a:cs typeface="Malgun Gothic"/>
                <a:sym typeface="Malgun Gothic"/>
              </a:rPr>
              <a:t>UndergradMajor</a:t>
            </a: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 : 학부 전공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algun Gothic"/>
              <a:buChar char="-"/>
            </a:pPr>
            <a:r>
              <a:rPr b="1" lang="ko">
                <a:latin typeface="Malgun Gothic"/>
                <a:ea typeface="Malgun Gothic"/>
                <a:cs typeface="Malgun Gothic"/>
                <a:sym typeface="Malgun Gothic"/>
              </a:rPr>
              <a:t>YearsCodePro</a:t>
            </a: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 : 경력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algun Gothic"/>
              <a:buChar char="-"/>
            </a:pPr>
            <a:r>
              <a:rPr b="1" lang="ko">
                <a:latin typeface="Malgun Gothic"/>
                <a:ea typeface="Malgun Gothic"/>
                <a:cs typeface="Malgun Gothic"/>
                <a:sym typeface="Malgun Gothic"/>
              </a:rPr>
              <a:t>Data scientist or machine learning specialist</a:t>
            </a: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 : 데이터 과학자 or 머신러닝 전문가 여부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algun Gothic"/>
              <a:buChar char="-"/>
            </a:pPr>
            <a:r>
              <a:rPr b="1" lang="ko">
                <a:latin typeface="Malgun Gothic"/>
                <a:ea typeface="Malgun Gothic"/>
                <a:cs typeface="Malgun Gothic"/>
                <a:sym typeface="Malgun Gothic"/>
              </a:rPr>
              <a:t>Database administrator</a:t>
            </a: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 : 데이터베이스 관리자 여부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algun Gothic"/>
              <a:buChar char="-"/>
            </a:pPr>
            <a:r>
              <a:rPr b="1" lang="ko">
                <a:latin typeface="Malgun Gothic"/>
                <a:ea typeface="Malgun Gothic"/>
                <a:cs typeface="Malgun Gothic"/>
                <a:sym typeface="Malgun Gothic"/>
              </a:rPr>
              <a:t>Data or business analyst</a:t>
            </a: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 : 데이터 비지니스 or 분석가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algun Gothic"/>
              <a:buChar char="-"/>
            </a:pPr>
            <a:r>
              <a:rPr b="1" lang="ko">
                <a:latin typeface="Malgun Gothic"/>
                <a:ea typeface="Malgun Gothic"/>
                <a:cs typeface="Malgun Gothic"/>
                <a:sym typeface="Malgun Gothic"/>
              </a:rPr>
              <a:t>Engineer, data</a:t>
            </a: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 : 데이터 엔지니어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75" name="Google Shape;17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487150"/>
            <a:ext cx="8839203" cy="24956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0" name="Google Shape;180;p31"/>
          <p:cNvCxnSpPr>
            <a:stCxn id="181" idx="3"/>
          </p:cNvCxnSpPr>
          <p:nvPr/>
        </p:nvCxnSpPr>
        <p:spPr>
          <a:xfrm>
            <a:off x="943200" y="216800"/>
            <a:ext cx="77685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81" name="Google Shape;181;p31"/>
          <p:cNvSpPr txBox="1"/>
          <p:nvPr/>
        </p:nvSpPr>
        <p:spPr>
          <a:xfrm>
            <a:off x="0" y="74450"/>
            <a:ext cx="9432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가설 제시</a:t>
            </a:r>
            <a:endParaRPr b="1" sz="2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82" name="Google Shape;18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225" y="1132375"/>
            <a:ext cx="3340451" cy="3340451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31"/>
          <p:cNvSpPr txBox="1"/>
          <p:nvPr/>
        </p:nvSpPr>
        <p:spPr>
          <a:xfrm>
            <a:off x="615675" y="2395775"/>
            <a:ext cx="862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latin typeface="Malgun Gothic"/>
                <a:ea typeface="Malgun Gothic"/>
                <a:cs typeface="Malgun Gothic"/>
                <a:sym typeface="Malgun Gothic"/>
              </a:rPr>
              <a:t>경력?!</a:t>
            </a:r>
            <a:endParaRPr b="1" sz="18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4" name="Google Shape;184;p31"/>
          <p:cNvSpPr txBox="1"/>
          <p:nvPr/>
        </p:nvSpPr>
        <p:spPr>
          <a:xfrm>
            <a:off x="1708200" y="670675"/>
            <a:ext cx="862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latin typeface="Malgun Gothic"/>
                <a:ea typeface="Malgun Gothic"/>
                <a:cs typeface="Malgun Gothic"/>
                <a:sym typeface="Malgun Gothic"/>
              </a:rPr>
              <a:t>GDP?!</a:t>
            </a:r>
            <a:endParaRPr b="1" sz="18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5" name="Google Shape;185;p31"/>
          <p:cNvSpPr txBox="1"/>
          <p:nvPr/>
        </p:nvSpPr>
        <p:spPr>
          <a:xfrm>
            <a:off x="2870000" y="2395775"/>
            <a:ext cx="828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latin typeface="Malgun Gothic"/>
                <a:ea typeface="Malgun Gothic"/>
                <a:cs typeface="Malgun Gothic"/>
                <a:sym typeface="Malgun Gothic"/>
              </a:rPr>
              <a:t>학위?!</a:t>
            </a:r>
            <a:endParaRPr b="1" sz="18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6" name="Google Shape;186;p31"/>
          <p:cNvSpPr txBox="1"/>
          <p:nvPr/>
        </p:nvSpPr>
        <p:spPr>
          <a:xfrm>
            <a:off x="3809675" y="1417100"/>
            <a:ext cx="53343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algun Gothic"/>
              <a:buAutoNum type="arabicPeriod"/>
            </a:pPr>
            <a:r>
              <a:rPr lang="ko" sz="1800">
                <a:latin typeface="Malgun Gothic"/>
                <a:ea typeface="Malgun Gothic"/>
                <a:cs typeface="Malgun Gothic"/>
                <a:sym typeface="Malgun Gothic"/>
              </a:rPr>
              <a:t>경력이 길수록 연봉이 많을 것이다.</a:t>
            </a:r>
            <a:endParaRPr sz="18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algun Gothic"/>
              <a:buAutoNum type="arabicPeriod"/>
            </a:pPr>
            <a:r>
              <a:rPr lang="ko" sz="1800">
                <a:latin typeface="Malgun Gothic"/>
                <a:ea typeface="Malgun Gothic"/>
                <a:cs typeface="Malgun Gothic"/>
                <a:sym typeface="Malgun Gothic"/>
              </a:rPr>
              <a:t>취득한 학위가 높을수록 연봉이 많을 것이다.</a:t>
            </a:r>
            <a:endParaRPr sz="18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algun Gothic"/>
              <a:buAutoNum type="arabicPeriod"/>
            </a:pPr>
            <a:r>
              <a:rPr lang="ko" sz="1800">
                <a:latin typeface="Malgun Gothic"/>
                <a:ea typeface="Malgun Gothic"/>
                <a:cs typeface="Malgun Gothic"/>
                <a:sym typeface="Malgun Gothic"/>
              </a:rPr>
              <a:t>1인당 GDP가 높은 나라의 개발자라면 연봉이 많을 것이다.</a:t>
            </a:r>
            <a:endParaRPr sz="18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latin typeface="Malgun Gothic"/>
                <a:ea typeface="Malgun Gothic"/>
                <a:cs typeface="Malgun Gothic"/>
                <a:sym typeface="Malgun Gothic"/>
              </a:rPr>
              <a:t>  +	직무에 따라서 연봉이 차이가 날 것인가?</a:t>
            </a:r>
            <a:endParaRPr sz="18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1" name="Google Shape;191;p32"/>
          <p:cNvCxnSpPr/>
          <p:nvPr/>
        </p:nvCxnSpPr>
        <p:spPr>
          <a:xfrm>
            <a:off x="0" y="417443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92" name="Google Shape;192;p32"/>
          <p:cNvCxnSpPr/>
          <p:nvPr/>
        </p:nvCxnSpPr>
        <p:spPr>
          <a:xfrm>
            <a:off x="0" y="4735002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93" name="Google Shape;193;p32"/>
          <p:cNvSpPr txBox="1"/>
          <p:nvPr/>
        </p:nvSpPr>
        <p:spPr>
          <a:xfrm>
            <a:off x="707400" y="2260050"/>
            <a:ext cx="77292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600">
                <a:solidFill>
                  <a:schemeClr val="dk1"/>
                </a:solidFill>
              </a:rPr>
              <a:t>Part 2. EDA &amp; Feature Engineering</a:t>
            </a:r>
            <a:endParaRPr sz="3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8" name="Google Shape;198;p33"/>
          <p:cNvCxnSpPr/>
          <p:nvPr/>
        </p:nvCxnSpPr>
        <p:spPr>
          <a:xfrm>
            <a:off x="947825" y="216800"/>
            <a:ext cx="8706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99" name="Google Shape;199;p33"/>
          <p:cNvSpPr txBox="1"/>
          <p:nvPr/>
        </p:nvSpPr>
        <p:spPr>
          <a:xfrm>
            <a:off x="0" y="74450"/>
            <a:ext cx="9477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연봉 분포</a:t>
            </a:r>
            <a:endParaRPr b="1" sz="2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00" name="Google Shape;20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2775" y="1147850"/>
            <a:ext cx="3362325" cy="335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41975" y="1147850"/>
            <a:ext cx="3352800" cy="335280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33"/>
          <p:cNvSpPr txBox="1"/>
          <p:nvPr/>
        </p:nvSpPr>
        <p:spPr>
          <a:xfrm>
            <a:off x="1212975" y="616425"/>
            <a:ext cx="228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latin typeface="Malgun Gothic"/>
                <a:ea typeface="Malgun Gothic"/>
                <a:cs typeface="Malgun Gothic"/>
                <a:sym typeface="Malgun Gothic"/>
              </a:rPr>
              <a:t>변환 전 연봉 분포</a:t>
            </a:r>
            <a:endParaRPr b="1" sz="18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03" name="Google Shape;203;p33"/>
          <p:cNvCxnSpPr/>
          <p:nvPr/>
        </p:nvCxnSpPr>
        <p:spPr>
          <a:xfrm>
            <a:off x="4069725" y="2697675"/>
            <a:ext cx="9876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4" name="Google Shape;204;p33"/>
          <p:cNvSpPr txBox="1"/>
          <p:nvPr/>
        </p:nvSpPr>
        <p:spPr>
          <a:xfrm>
            <a:off x="5521300" y="686150"/>
            <a:ext cx="2604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latin typeface="Malgun Gothic"/>
                <a:ea typeface="Malgun Gothic"/>
                <a:cs typeface="Malgun Gothic"/>
                <a:sym typeface="Malgun Gothic"/>
              </a:rPr>
              <a:t>로그 </a:t>
            </a:r>
            <a:r>
              <a:rPr b="1" lang="ko" sz="1800">
                <a:latin typeface="Malgun Gothic"/>
                <a:ea typeface="Malgun Gothic"/>
                <a:cs typeface="Malgun Gothic"/>
                <a:sym typeface="Malgun Gothic"/>
              </a:rPr>
              <a:t>변환 후 연봉 분포</a:t>
            </a:r>
            <a:endParaRPr b="1" sz="18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