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Fira Sans Black"/>
      <p:bold r:id="rId22"/>
      <p:boldItalic r:id="rId23"/>
    </p:embeddedFont>
    <p:embeddedFont>
      <p:font typeface="Fira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FiraSansBlack-bold.fntdata"/><Relationship Id="rId21" Type="http://schemas.openxmlformats.org/officeDocument/2006/relationships/slide" Target="slides/slide17.xml"/><Relationship Id="rId24" Type="http://schemas.openxmlformats.org/officeDocument/2006/relationships/font" Target="fonts/FiraSans-regular.fntdata"/><Relationship Id="rId23" Type="http://schemas.openxmlformats.org/officeDocument/2006/relationships/font" Target="fonts/FiraSans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italic.fntdata"/><Relationship Id="rId25" Type="http://schemas.openxmlformats.org/officeDocument/2006/relationships/font" Target="fonts/FiraSans-bold.fntdata"/><Relationship Id="rId27" Type="http://schemas.openxmlformats.org/officeDocument/2006/relationships/font" Target="fonts/Fira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7ef37d75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7ef37d75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845834807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845834807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845834807_1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845834807_1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7ef37d75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7ef37d75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a7ef37d75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a7ef37d75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a7ef37d75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7ef37d75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29cc57b5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29cc57b5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a7ef37d75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a7ef37d75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4583480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4583480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0fd57b5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0fd57b5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7ef37d7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7ef37d7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Elle met un bureau vide avec que le fond d’écran, ensuite anti input, ensuite désactivation utilisateur, ensuite elle tue beaucoup de processus dont des process critiques pour Windows, et elle met un while true. On a découvert des pièges à débuggueurs un peu partout dans le code.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7ef37d75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7ef37d7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7ef37d75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7ef37d75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29cc57b54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29cc57b54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7ef37d75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a7ef37d75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7ef37d75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7ef37d75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0" name="Google Shape;10;p2"/>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6" name="Google Shape;16;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B1B1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69E781"/>
              </a:buClr>
              <a:buSzPts val="2800"/>
              <a:buFont typeface="Fira Sans"/>
              <a:buNone/>
              <a:defRPr b="1" sz="2800">
                <a:solidFill>
                  <a:srgbClr val="69E78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9E781"/>
              </a:buClr>
              <a:buSzPts val="1800"/>
              <a:buFont typeface="Fira Sans"/>
              <a:buChar char="●"/>
              <a:defRPr sz="1800">
                <a:solidFill>
                  <a:srgbClr val="69E781"/>
                </a:solidFill>
                <a:latin typeface="Fira Sans"/>
                <a:ea typeface="Fira Sans"/>
                <a:cs typeface="Fira Sans"/>
                <a:sym typeface="Fira Sans"/>
              </a:defRPr>
            </a:lvl1pPr>
            <a:lvl2pPr indent="-317500" lvl="1" marL="9144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2pPr>
            <a:lvl3pPr indent="-317500" lvl="2" marL="13716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3pPr>
            <a:lvl4pPr indent="-317500" lvl="3" marL="18288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4pPr>
            <a:lvl5pPr indent="-317500" lvl="4" marL="22860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5pPr>
            <a:lvl6pPr indent="-317500" lvl="5" marL="27432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6pPr>
            <a:lvl7pPr indent="-317500" lvl="6" marL="32004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7pPr>
            <a:lvl8pPr indent="-317500" lvl="7" marL="3657600">
              <a:lnSpc>
                <a:spcPct val="115000"/>
              </a:lnSpc>
              <a:spcBef>
                <a:spcPts val="1600"/>
              </a:spcBef>
              <a:spcAft>
                <a:spcPts val="0"/>
              </a:spcAft>
              <a:buClr>
                <a:srgbClr val="69E781"/>
              </a:buClr>
              <a:buSzPts val="1400"/>
              <a:buFont typeface="Fira Sans"/>
              <a:buChar char="○"/>
              <a:defRPr>
                <a:solidFill>
                  <a:srgbClr val="69E781"/>
                </a:solidFill>
                <a:latin typeface="Fira Sans"/>
                <a:ea typeface="Fira Sans"/>
                <a:cs typeface="Fira Sans"/>
                <a:sym typeface="Fira Sans"/>
              </a:defRPr>
            </a:lvl8pPr>
            <a:lvl9pPr indent="-317500" lvl="8" marL="4114800">
              <a:lnSpc>
                <a:spcPct val="115000"/>
              </a:lnSpc>
              <a:spcBef>
                <a:spcPts val="1600"/>
              </a:spcBef>
              <a:spcAft>
                <a:spcPts val="1600"/>
              </a:spcAft>
              <a:buClr>
                <a:srgbClr val="69E781"/>
              </a:buClr>
              <a:buSzPts val="1400"/>
              <a:buFont typeface="Fira Sans"/>
              <a:buChar char="■"/>
              <a:defRPr>
                <a:solidFill>
                  <a:srgbClr val="69E78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3"/>
          <p:cNvSpPr txBox="1"/>
          <p:nvPr>
            <p:ph type="ctrTitle"/>
          </p:nvPr>
        </p:nvSpPr>
        <p:spPr>
          <a:xfrm>
            <a:off x="4800000" y="643875"/>
            <a:ext cx="3567000" cy="142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Malware Avast</a:t>
            </a:r>
            <a:endParaRPr/>
          </a:p>
        </p:txBody>
      </p:sp>
      <p:sp>
        <p:nvSpPr>
          <p:cNvPr id="51" name="Google Shape;51;p13"/>
          <p:cNvSpPr txBox="1"/>
          <p:nvPr>
            <p:ph idx="1" type="subTitle"/>
          </p:nvPr>
        </p:nvSpPr>
        <p:spPr>
          <a:xfrm>
            <a:off x="4268100" y="2067975"/>
            <a:ext cx="4470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 Lucie BOUCHER, Jérémy DA SILVA, Tristan SMAGGHE</a:t>
            </a:r>
            <a:endParaRPr sz="1300"/>
          </a:p>
        </p:txBody>
      </p:sp>
      <p:grpSp>
        <p:nvGrpSpPr>
          <p:cNvPr id="52" name="Google Shape;52;p13"/>
          <p:cNvGrpSpPr/>
          <p:nvPr/>
        </p:nvGrpSpPr>
        <p:grpSpPr>
          <a:xfrm>
            <a:off x="-994111" y="895336"/>
            <a:ext cx="4707895" cy="6472387"/>
            <a:chOff x="-1006072" y="1271750"/>
            <a:chExt cx="4357952" cy="5991287"/>
          </a:xfrm>
        </p:grpSpPr>
        <p:sp>
          <p:nvSpPr>
            <p:cNvPr id="53" name="Google Shape;53;p13"/>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445166" y="3074374"/>
              <a:ext cx="10704" cy="53317"/>
            </a:xfrm>
            <a:custGeom>
              <a:rect b="b" l="l" r="r" t="t"/>
              <a:pathLst>
                <a:path extrusionOk="0" fill="none" h="1310" w="263">
                  <a:moveTo>
                    <a:pt x="1" y="0"/>
                  </a:moveTo>
                  <a:lnTo>
                    <a:pt x="263" y="1310"/>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043946" y="2952235"/>
              <a:ext cx="11640" cy="45625"/>
            </a:xfrm>
            <a:custGeom>
              <a:rect b="b" l="l" r="r" t="t"/>
              <a:pathLst>
                <a:path extrusionOk="0" fill="none" h="1121" w="286">
                  <a:moveTo>
                    <a:pt x="286" y="1120"/>
                  </a:moveTo>
                  <a:lnTo>
                    <a:pt x="0" y="1"/>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3"/>
          <p:cNvSpPr txBox="1"/>
          <p:nvPr/>
        </p:nvSpPr>
        <p:spPr>
          <a:xfrm>
            <a:off x="4428900" y="3985675"/>
            <a:ext cx="43092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69E781"/>
                </a:solidFill>
                <a:latin typeface="Fira Sans"/>
                <a:ea typeface="Fira Sans"/>
                <a:cs typeface="Fira Sans"/>
                <a:sym typeface="Fira Sans"/>
              </a:rPr>
              <a:t>Analysé par Les Pirates de l’Espace</a:t>
            </a:r>
            <a:endParaRPr b="1" sz="1300">
              <a:solidFill>
                <a:srgbClr val="69E781"/>
              </a:solidFill>
              <a:latin typeface="Fira Sans"/>
              <a:ea typeface="Fira Sans"/>
              <a:cs typeface="Fira Sans"/>
              <a:sym typeface="Fira Sans"/>
            </a:endParaRPr>
          </a:p>
          <a:p>
            <a:pPr indent="0" lvl="0" marL="0" rtl="0" algn="ctr">
              <a:spcBef>
                <a:spcPts val="0"/>
              </a:spcBef>
              <a:spcAft>
                <a:spcPts val="0"/>
              </a:spcAft>
              <a:buNone/>
            </a:pPr>
            <a:r>
              <a:rPr lang="en" sz="1300">
                <a:solidFill>
                  <a:srgbClr val="69E781"/>
                </a:solidFill>
                <a:latin typeface="Fira Sans"/>
                <a:ea typeface="Fira Sans"/>
                <a:cs typeface="Fira Sans"/>
                <a:sym typeface="Fira Sans"/>
              </a:rPr>
              <a:t>(Evan BROIGNIEZ, Alexandre DESCAMPS, Julie LÉCLUSE)</a:t>
            </a:r>
            <a:endParaRPr sz="1300">
              <a:solidFill>
                <a:srgbClr val="69E781"/>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hypothèses</a:t>
            </a:r>
            <a:endParaRPr/>
          </a:p>
        </p:txBody>
      </p:sp>
      <p:grpSp>
        <p:nvGrpSpPr>
          <p:cNvPr id="358" name="Google Shape;358;p22"/>
          <p:cNvGrpSpPr/>
          <p:nvPr/>
        </p:nvGrpSpPr>
        <p:grpSpPr>
          <a:xfrm>
            <a:off x="81725" y="3359550"/>
            <a:ext cx="4185450" cy="1602950"/>
            <a:chOff x="386525" y="1179925"/>
            <a:chExt cx="4185450" cy="1602950"/>
          </a:xfrm>
        </p:grpSpPr>
        <p:sp>
          <p:nvSpPr>
            <p:cNvPr id="359" name="Google Shape;359;p22"/>
            <p:cNvSpPr/>
            <p:nvPr/>
          </p:nvSpPr>
          <p:spPr>
            <a:xfrm>
              <a:off x="769475" y="1395975"/>
              <a:ext cx="3802500" cy="138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Lecture de code assembleur.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Suivons les traces du petit poucet…</a:t>
              </a:r>
              <a:endParaRPr/>
            </a:p>
          </p:txBody>
        </p:sp>
        <p:sp>
          <p:nvSpPr>
            <p:cNvPr id="360" name="Google Shape;360;p22"/>
            <p:cNvSpPr/>
            <p:nvPr/>
          </p:nvSpPr>
          <p:spPr>
            <a:xfrm>
              <a:off x="386525" y="1179925"/>
              <a:ext cx="1389042" cy="498528"/>
            </a:xfrm>
            <a:prstGeom prst="flowChartTerminator">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a:ea typeface="Fira Sans"/>
                  <a:cs typeface="Fira Sans"/>
                  <a:sym typeface="Fira Sans"/>
                </a:rPr>
                <a:t>Type A ?</a:t>
              </a:r>
              <a:endParaRPr b="1" sz="2000">
                <a:solidFill>
                  <a:schemeClr val="lt1"/>
                </a:solidFill>
                <a:latin typeface="Fira Sans"/>
                <a:ea typeface="Fira Sans"/>
                <a:cs typeface="Fira Sans"/>
                <a:sym typeface="Fira Sans"/>
              </a:endParaRPr>
            </a:p>
          </p:txBody>
        </p:sp>
      </p:grpSp>
      <p:pic>
        <p:nvPicPr>
          <p:cNvPr id="361" name="Google Shape;361;p22"/>
          <p:cNvPicPr preferRelativeResize="0"/>
          <p:nvPr/>
        </p:nvPicPr>
        <p:blipFill rotWithShape="1">
          <a:blip r:embed="rId3">
            <a:alphaModFix/>
          </a:blip>
          <a:srcRect b="0" l="27046" r="22086" t="0"/>
          <a:stretch/>
        </p:blipFill>
        <p:spPr>
          <a:xfrm>
            <a:off x="5194100" y="987625"/>
            <a:ext cx="3492700" cy="2580450"/>
          </a:xfrm>
          <a:prstGeom prst="rect">
            <a:avLst/>
          </a:prstGeom>
          <a:noFill/>
          <a:ln>
            <a:noFill/>
          </a:ln>
        </p:spPr>
      </p:pic>
      <p:sp>
        <p:nvSpPr>
          <p:cNvPr id="362" name="Google Shape;362;p22"/>
          <p:cNvSpPr txBox="1"/>
          <p:nvPr/>
        </p:nvSpPr>
        <p:spPr>
          <a:xfrm>
            <a:off x="668775" y="1094350"/>
            <a:ext cx="3842400" cy="20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69E781"/>
                </a:solidFill>
                <a:latin typeface="Fira Sans"/>
                <a:ea typeface="Fira Sans"/>
                <a:cs typeface="Fira Sans"/>
                <a:sym typeface="Fira Sans"/>
              </a:rPr>
              <a:t>But :</a:t>
            </a:r>
            <a:endParaRPr b="1" sz="2800">
              <a:solidFill>
                <a:srgbClr val="69E781"/>
              </a:solidFill>
              <a:latin typeface="Fira Sans"/>
              <a:ea typeface="Fira Sans"/>
              <a:cs typeface="Fira Sans"/>
              <a:sym typeface="Fira Sans"/>
            </a:endParaRPr>
          </a:p>
          <a:p>
            <a:pPr indent="0" lvl="0" marL="0" rtl="0" algn="ctr">
              <a:spcBef>
                <a:spcPts val="0"/>
              </a:spcBef>
              <a:spcAft>
                <a:spcPts val="0"/>
              </a:spcAft>
              <a:buNone/>
            </a:pPr>
            <a:r>
              <a:t/>
            </a:r>
            <a:endParaRPr b="1">
              <a:solidFill>
                <a:srgbClr val="69E781"/>
              </a:solidFill>
              <a:latin typeface="Fira Sans"/>
              <a:ea typeface="Fira Sans"/>
              <a:cs typeface="Fira Sans"/>
              <a:sym typeface="Fira Sans"/>
            </a:endParaRPr>
          </a:p>
          <a:p>
            <a:pPr indent="0" lvl="0" marL="0" rtl="0" algn="ctr">
              <a:spcBef>
                <a:spcPts val="0"/>
              </a:spcBef>
              <a:spcAft>
                <a:spcPts val="0"/>
              </a:spcAft>
              <a:buNone/>
            </a:pPr>
            <a:r>
              <a:rPr lang="en" sz="2400">
                <a:solidFill>
                  <a:srgbClr val="69E781"/>
                </a:solidFill>
                <a:latin typeface="Fira Sans"/>
                <a:ea typeface="Fira Sans"/>
                <a:cs typeface="Fira Sans"/>
                <a:sym typeface="Fira Sans"/>
              </a:rPr>
              <a:t>Comprendre ce qu’il se passe ici</a:t>
            </a:r>
            <a:endParaRPr sz="2400">
              <a:solidFill>
                <a:srgbClr val="69E781"/>
              </a:solidFill>
              <a:latin typeface="Fira Sans"/>
              <a:ea typeface="Fira Sans"/>
              <a:cs typeface="Fira Sans"/>
              <a:sym typeface="Fira Sans"/>
            </a:endParaRPr>
          </a:p>
        </p:txBody>
      </p:sp>
      <p:sp>
        <p:nvSpPr>
          <p:cNvPr id="363" name="Google Shape;363;p22"/>
          <p:cNvSpPr txBox="1"/>
          <p:nvPr/>
        </p:nvSpPr>
        <p:spPr>
          <a:xfrm>
            <a:off x="4806950" y="4097975"/>
            <a:ext cx="40209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9E781"/>
                </a:solidFill>
                <a:latin typeface="Fira Sans"/>
                <a:ea typeface="Fira Sans"/>
                <a:cs typeface="Fira Sans"/>
                <a:sym typeface="Fira Sans"/>
              </a:rPr>
              <a:t>51CA2B6E9F7C5A23D69F5A4B8C953A32</a:t>
            </a:r>
            <a:endParaRPr sz="1800">
              <a:solidFill>
                <a:srgbClr val="69E781"/>
              </a:solidFill>
              <a:latin typeface="Fira Sans"/>
              <a:ea typeface="Fira Sans"/>
              <a:cs typeface="Fira Sans"/>
              <a:sym typeface="Fira Sans"/>
            </a:endParaRPr>
          </a:p>
        </p:txBody>
      </p:sp>
      <p:sp>
        <p:nvSpPr>
          <p:cNvPr id="364" name="Google Shape;364;p22"/>
          <p:cNvSpPr/>
          <p:nvPr/>
        </p:nvSpPr>
        <p:spPr>
          <a:xfrm>
            <a:off x="6894475" y="1678025"/>
            <a:ext cx="1792200" cy="1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365" name="Google Shape;365;p22"/>
          <p:cNvSpPr/>
          <p:nvPr/>
        </p:nvSpPr>
        <p:spPr>
          <a:xfrm>
            <a:off x="8645450" y="1787450"/>
            <a:ext cx="402800" cy="2322475"/>
          </a:xfrm>
          <a:custGeom>
            <a:rect b="b" l="l" r="r" t="t"/>
            <a:pathLst>
              <a:path extrusionOk="0" h="92899" w="16112">
                <a:moveTo>
                  <a:pt x="2919" y="0"/>
                </a:moveTo>
                <a:cubicBezTo>
                  <a:pt x="5108" y="6891"/>
                  <a:pt x="16538" y="25860"/>
                  <a:pt x="16051" y="41343"/>
                </a:cubicBezTo>
                <a:cubicBezTo>
                  <a:pt x="15565" y="56826"/>
                  <a:pt x="2675" y="84306"/>
                  <a:pt x="0" y="92899"/>
                </a:cubicBezTo>
              </a:path>
            </a:pathLst>
          </a:custGeom>
          <a:noFill/>
          <a:ln cap="flat" cmpd="sng" w="19050">
            <a:solidFill>
              <a:srgbClr val="FF0000"/>
            </a:solidFill>
            <a:prstDash val="solid"/>
            <a:round/>
            <a:headEnd len="med" w="med" type="none"/>
            <a:tailEnd len="med" w="med" type="stealth"/>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p:nvPr/>
        </p:nvSpPr>
        <p:spPr>
          <a:xfrm>
            <a:off x="2915775" y="3706800"/>
            <a:ext cx="38865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560051" y="3567773"/>
            <a:ext cx="980356" cy="980356"/>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dk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2915775" y="1240400"/>
            <a:ext cx="38865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6560051" y="1101373"/>
            <a:ext cx="980356" cy="980356"/>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dk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Nos manipulations</a:t>
            </a:r>
            <a:endParaRPr/>
          </a:p>
        </p:txBody>
      </p:sp>
      <p:grpSp>
        <p:nvGrpSpPr>
          <p:cNvPr id="375" name="Google Shape;375;p23"/>
          <p:cNvGrpSpPr/>
          <p:nvPr/>
        </p:nvGrpSpPr>
        <p:grpSpPr>
          <a:xfrm>
            <a:off x="6756748" y="1319289"/>
            <a:ext cx="586948" cy="496823"/>
            <a:chOff x="5772350" y="2701375"/>
            <a:chExt cx="935375" cy="791750"/>
          </a:xfrm>
        </p:grpSpPr>
        <p:sp>
          <p:nvSpPr>
            <p:cNvPr id="376" name="Google Shape;376;p23"/>
            <p:cNvSpPr/>
            <p:nvPr/>
          </p:nvSpPr>
          <p:spPr>
            <a:xfrm>
              <a:off x="5772350" y="2701375"/>
              <a:ext cx="935375" cy="791750"/>
            </a:xfrm>
            <a:custGeom>
              <a:rect b="b" l="l" r="r" t="t"/>
              <a:pathLst>
                <a:path extrusionOk="0" h="31670" w="37415">
                  <a:moveTo>
                    <a:pt x="18700" y="0"/>
                  </a:moveTo>
                  <a:cubicBezTo>
                    <a:pt x="17176" y="0"/>
                    <a:pt x="15655" y="754"/>
                    <a:pt x="14788" y="2261"/>
                  </a:cubicBezTo>
                  <a:lnTo>
                    <a:pt x="1733" y="24888"/>
                  </a:lnTo>
                  <a:cubicBezTo>
                    <a:pt x="0" y="27902"/>
                    <a:pt x="2166" y="31670"/>
                    <a:pt x="5652" y="31670"/>
                  </a:cubicBezTo>
                  <a:lnTo>
                    <a:pt x="31763" y="31670"/>
                  </a:lnTo>
                  <a:cubicBezTo>
                    <a:pt x="35248" y="31670"/>
                    <a:pt x="37415" y="27902"/>
                    <a:pt x="35682" y="24888"/>
                  </a:cubicBezTo>
                  <a:lnTo>
                    <a:pt x="22625" y="2261"/>
                  </a:lnTo>
                  <a:cubicBezTo>
                    <a:pt x="21750" y="754"/>
                    <a:pt x="20224" y="0"/>
                    <a:pt x="187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6173625" y="3270800"/>
              <a:ext cx="132825" cy="133300"/>
            </a:xfrm>
            <a:custGeom>
              <a:rect b="b" l="l" r="r" t="t"/>
              <a:pathLst>
                <a:path extrusionOk="0" h="5332" w="5313">
                  <a:moveTo>
                    <a:pt x="2656" y="1"/>
                  </a:moveTo>
                  <a:cubicBezTo>
                    <a:pt x="1186" y="1"/>
                    <a:pt x="0" y="1187"/>
                    <a:pt x="0" y="2676"/>
                  </a:cubicBezTo>
                  <a:cubicBezTo>
                    <a:pt x="0" y="4145"/>
                    <a:pt x="1186" y="5332"/>
                    <a:pt x="2656" y="5332"/>
                  </a:cubicBezTo>
                  <a:cubicBezTo>
                    <a:pt x="4125" y="5332"/>
                    <a:pt x="5313" y="4145"/>
                    <a:pt x="5313" y="2676"/>
                  </a:cubicBezTo>
                  <a:cubicBezTo>
                    <a:pt x="5313" y="1187"/>
                    <a:pt x="4125"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6116150" y="2838900"/>
              <a:ext cx="242575" cy="388600"/>
            </a:xfrm>
            <a:custGeom>
              <a:rect b="b" l="l" r="r" t="t"/>
              <a:pathLst>
                <a:path extrusionOk="0" h="15544" w="9703">
                  <a:moveTo>
                    <a:pt x="4861" y="0"/>
                  </a:moveTo>
                  <a:cubicBezTo>
                    <a:pt x="1" y="0"/>
                    <a:pt x="2148" y="15543"/>
                    <a:pt x="5087" y="15543"/>
                  </a:cubicBezTo>
                  <a:cubicBezTo>
                    <a:pt x="8044" y="15543"/>
                    <a:pt x="9702" y="0"/>
                    <a:pt x="48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23"/>
          <p:cNvSpPr/>
          <p:nvPr/>
        </p:nvSpPr>
        <p:spPr>
          <a:xfrm>
            <a:off x="3294550" y="1304450"/>
            <a:ext cx="3150600" cy="501900"/>
          </a:xfrm>
          <a:prstGeom prst="rect">
            <a:avLst/>
          </a:prstGeom>
          <a:noFill/>
          <a:ln>
            <a:noFill/>
          </a:ln>
        </p:spPr>
        <p:txBody>
          <a:bodyPr anchorCtr="0" anchor="ctr" bIns="91425" lIns="182875" spcFirstLastPara="1" rIns="182875" wrap="square" tIns="91425">
            <a:noAutofit/>
          </a:bodyPr>
          <a:lstStyle/>
          <a:p>
            <a:pPr indent="0" lvl="0" marL="0" marR="0" rtl="0" algn="ct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Premières tentatives</a:t>
            </a:r>
            <a:endParaRPr sz="1200">
              <a:solidFill>
                <a:schemeClr val="dk1"/>
              </a:solidFill>
              <a:latin typeface="Fira Sans"/>
              <a:ea typeface="Fira Sans"/>
              <a:cs typeface="Fira Sans"/>
              <a:sym typeface="Fira Sans"/>
            </a:endParaRPr>
          </a:p>
        </p:txBody>
      </p:sp>
      <p:sp>
        <p:nvSpPr>
          <p:cNvPr id="380" name="Google Shape;380;p23"/>
          <p:cNvSpPr/>
          <p:nvPr/>
        </p:nvSpPr>
        <p:spPr>
          <a:xfrm>
            <a:off x="2915775" y="2473600"/>
            <a:ext cx="3886500" cy="70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6560051" y="2334573"/>
            <a:ext cx="980356" cy="980356"/>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dk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286225" y="2573800"/>
            <a:ext cx="3150600" cy="5019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Pile corrompue</a:t>
            </a:r>
            <a:endParaRPr sz="1200">
              <a:solidFill>
                <a:schemeClr val="dk1"/>
              </a:solidFill>
              <a:latin typeface="Fira Sans"/>
              <a:ea typeface="Fira Sans"/>
              <a:cs typeface="Fira Sans"/>
              <a:sym typeface="Fira Sans"/>
            </a:endParaRPr>
          </a:p>
        </p:txBody>
      </p:sp>
      <p:sp>
        <p:nvSpPr>
          <p:cNvPr id="383" name="Google Shape;383;p23"/>
          <p:cNvSpPr/>
          <p:nvPr/>
        </p:nvSpPr>
        <p:spPr>
          <a:xfrm>
            <a:off x="3286225" y="3807000"/>
            <a:ext cx="3150600" cy="5019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Payload désactivée</a:t>
            </a:r>
            <a:endParaRPr sz="1200">
              <a:solidFill>
                <a:schemeClr val="dk1"/>
              </a:solidFill>
              <a:latin typeface="Fira Sans"/>
              <a:ea typeface="Fira Sans"/>
              <a:cs typeface="Fira Sans"/>
              <a:sym typeface="Fira Sans"/>
            </a:endParaRPr>
          </a:p>
        </p:txBody>
      </p:sp>
      <p:grpSp>
        <p:nvGrpSpPr>
          <p:cNvPr id="384" name="Google Shape;384;p23"/>
          <p:cNvGrpSpPr/>
          <p:nvPr/>
        </p:nvGrpSpPr>
        <p:grpSpPr>
          <a:xfrm>
            <a:off x="6756929" y="2532372"/>
            <a:ext cx="586909" cy="539530"/>
            <a:chOff x="1176475" y="2554075"/>
            <a:chExt cx="1031475" cy="947875"/>
          </a:xfrm>
        </p:grpSpPr>
        <p:sp>
          <p:nvSpPr>
            <p:cNvPr id="385" name="Google Shape;385;p23"/>
            <p:cNvSpPr/>
            <p:nvPr/>
          </p:nvSpPr>
          <p:spPr>
            <a:xfrm>
              <a:off x="1385600" y="2744250"/>
              <a:ext cx="606150" cy="564700"/>
            </a:xfrm>
            <a:custGeom>
              <a:rect b="b" l="l" r="r" t="t"/>
              <a:pathLst>
                <a:path extrusionOk="0" h="22588" w="24246">
                  <a:moveTo>
                    <a:pt x="18333" y="7696"/>
                  </a:moveTo>
                  <a:cubicBezTo>
                    <a:pt x="18551" y="7696"/>
                    <a:pt x="18746" y="7834"/>
                    <a:pt x="18820" y="8044"/>
                  </a:cubicBezTo>
                  <a:lnTo>
                    <a:pt x="19611" y="10342"/>
                  </a:lnTo>
                  <a:cubicBezTo>
                    <a:pt x="20158" y="11925"/>
                    <a:pt x="19310" y="13640"/>
                    <a:pt x="17709" y="14130"/>
                  </a:cubicBezTo>
                  <a:cubicBezTo>
                    <a:pt x="17427" y="14219"/>
                    <a:pt x="17141" y="14262"/>
                    <a:pt x="16860" y="14262"/>
                  </a:cubicBezTo>
                  <a:cubicBezTo>
                    <a:pt x="15602" y="14262"/>
                    <a:pt x="14428" y="13417"/>
                    <a:pt x="13997" y="12171"/>
                  </a:cubicBezTo>
                  <a:lnTo>
                    <a:pt x="13244" y="9985"/>
                  </a:lnTo>
                  <a:cubicBezTo>
                    <a:pt x="13150" y="9702"/>
                    <a:pt x="13281" y="9420"/>
                    <a:pt x="13565" y="9325"/>
                  </a:cubicBezTo>
                  <a:lnTo>
                    <a:pt x="18161" y="7724"/>
                  </a:lnTo>
                  <a:cubicBezTo>
                    <a:pt x="18219" y="7705"/>
                    <a:pt x="18277" y="7696"/>
                    <a:pt x="18333" y="7696"/>
                  </a:cubicBezTo>
                  <a:close/>
                  <a:moveTo>
                    <a:pt x="5922" y="7696"/>
                  </a:moveTo>
                  <a:cubicBezTo>
                    <a:pt x="5976" y="7696"/>
                    <a:pt x="6031" y="7705"/>
                    <a:pt x="6085" y="7724"/>
                  </a:cubicBezTo>
                  <a:lnTo>
                    <a:pt x="10701" y="9325"/>
                  </a:lnTo>
                  <a:cubicBezTo>
                    <a:pt x="10965" y="9420"/>
                    <a:pt x="11116" y="9702"/>
                    <a:pt x="11021" y="9985"/>
                  </a:cubicBezTo>
                  <a:lnTo>
                    <a:pt x="10229" y="12284"/>
                  </a:lnTo>
                  <a:cubicBezTo>
                    <a:pt x="9806" y="13498"/>
                    <a:pt x="8653" y="14268"/>
                    <a:pt x="7427" y="14268"/>
                  </a:cubicBezTo>
                  <a:cubicBezTo>
                    <a:pt x="7017" y="14268"/>
                    <a:pt x="6599" y="14181"/>
                    <a:pt x="6198" y="13997"/>
                  </a:cubicBezTo>
                  <a:cubicBezTo>
                    <a:pt x="4804" y="13357"/>
                    <a:pt x="4183" y="11681"/>
                    <a:pt x="4691" y="10229"/>
                  </a:cubicBezTo>
                  <a:lnTo>
                    <a:pt x="5444" y="8044"/>
                  </a:lnTo>
                  <a:cubicBezTo>
                    <a:pt x="5520" y="7834"/>
                    <a:pt x="5713" y="7696"/>
                    <a:pt x="5922" y="7696"/>
                  </a:cubicBezTo>
                  <a:close/>
                  <a:moveTo>
                    <a:pt x="12133" y="0"/>
                  </a:moveTo>
                  <a:cubicBezTo>
                    <a:pt x="5426" y="0"/>
                    <a:pt x="0" y="4032"/>
                    <a:pt x="0" y="9005"/>
                  </a:cubicBezTo>
                  <a:cubicBezTo>
                    <a:pt x="0" y="11040"/>
                    <a:pt x="905" y="12904"/>
                    <a:pt x="2430" y="14412"/>
                  </a:cubicBezTo>
                  <a:cubicBezTo>
                    <a:pt x="1940" y="14864"/>
                    <a:pt x="1639" y="15467"/>
                    <a:pt x="1639" y="16107"/>
                  </a:cubicBezTo>
                  <a:cubicBezTo>
                    <a:pt x="1639" y="17501"/>
                    <a:pt x="2995" y="18632"/>
                    <a:pt x="4653" y="18632"/>
                  </a:cubicBezTo>
                  <a:lnTo>
                    <a:pt x="4653" y="20271"/>
                  </a:lnTo>
                  <a:cubicBezTo>
                    <a:pt x="4653" y="21553"/>
                    <a:pt x="5690" y="22588"/>
                    <a:pt x="6971" y="22588"/>
                  </a:cubicBezTo>
                  <a:lnTo>
                    <a:pt x="7724" y="22588"/>
                  </a:lnTo>
                  <a:lnTo>
                    <a:pt x="7724" y="19611"/>
                  </a:lnTo>
                  <a:cubicBezTo>
                    <a:pt x="7724" y="19310"/>
                    <a:pt x="7969" y="19066"/>
                    <a:pt x="8270" y="19066"/>
                  </a:cubicBezTo>
                  <a:cubicBezTo>
                    <a:pt x="8571" y="19066"/>
                    <a:pt x="8817" y="19310"/>
                    <a:pt x="8817" y="19611"/>
                  </a:cubicBezTo>
                  <a:lnTo>
                    <a:pt x="8817" y="22588"/>
                  </a:lnTo>
                  <a:lnTo>
                    <a:pt x="11586" y="22588"/>
                  </a:lnTo>
                  <a:lnTo>
                    <a:pt x="11586" y="19611"/>
                  </a:lnTo>
                  <a:cubicBezTo>
                    <a:pt x="11586" y="19310"/>
                    <a:pt x="11831" y="19066"/>
                    <a:pt x="12133" y="19066"/>
                  </a:cubicBezTo>
                  <a:cubicBezTo>
                    <a:pt x="12434" y="19066"/>
                    <a:pt x="12678" y="19310"/>
                    <a:pt x="12678" y="19611"/>
                  </a:cubicBezTo>
                  <a:lnTo>
                    <a:pt x="12678" y="22588"/>
                  </a:lnTo>
                  <a:lnTo>
                    <a:pt x="15449" y="22588"/>
                  </a:lnTo>
                  <a:lnTo>
                    <a:pt x="15449" y="19611"/>
                  </a:lnTo>
                  <a:cubicBezTo>
                    <a:pt x="15449" y="19310"/>
                    <a:pt x="15693" y="19066"/>
                    <a:pt x="15976" y="19066"/>
                  </a:cubicBezTo>
                  <a:cubicBezTo>
                    <a:pt x="16278" y="19066"/>
                    <a:pt x="16522" y="19310"/>
                    <a:pt x="16522" y="19611"/>
                  </a:cubicBezTo>
                  <a:lnTo>
                    <a:pt x="16522" y="22588"/>
                  </a:lnTo>
                  <a:lnTo>
                    <a:pt x="17275" y="22588"/>
                  </a:lnTo>
                  <a:cubicBezTo>
                    <a:pt x="18556" y="22588"/>
                    <a:pt x="19593" y="21553"/>
                    <a:pt x="19593" y="20271"/>
                  </a:cubicBezTo>
                  <a:lnTo>
                    <a:pt x="19593" y="18632"/>
                  </a:lnTo>
                  <a:cubicBezTo>
                    <a:pt x="21269" y="18632"/>
                    <a:pt x="22608" y="17501"/>
                    <a:pt x="22608" y="16107"/>
                  </a:cubicBezTo>
                  <a:cubicBezTo>
                    <a:pt x="22608" y="15467"/>
                    <a:pt x="22306" y="14864"/>
                    <a:pt x="21816" y="14412"/>
                  </a:cubicBezTo>
                  <a:cubicBezTo>
                    <a:pt x="23342" y="12904"/>
                    <a:pt x="24246" y="11040"/>
                    <a:pt x="24246" y="9005"/>
                  </a:cubicBezTo>
                  <a:cubicBezTo>
                    <a:pt x="24246" y="4032"/>
                    <a:pt x="18820" y="0"/>
                    <a:pt x="121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1836800" y="2554075"/>
              <a:ext cx="371150" cy="314525"/>
            </a:xfrm>
            <a:custGeom>
              <a:rect b="b" l="l" r="r" t="t"/>
              <a:pathLst>
                <a:path extrusionOk="0" h="12581" w="14846">
                  <a:moveTo>
                    <a:pt x="5814" y="0"/>
                  </a:moveTo>
                  <a:cubicBezTo>
                    <a:pt x="5063" y="0"/>
                    <a:pt x="4314" y="288"/>
                    <a:pt x="3749" y="863"/>
                  </a:cubicBezTo>
                  <a:cubicBezTo>
                    <a:pt x="2600" y="2011"/>
                    <a:pt x="2600" y="3857"/>
                    <a:pt x="3749" y="5007"/>
                  </a:cubicBezTo>
                  <a:lnTo>
                    <a:pt x="0" y="8756"/>
                  </a:lnTo>
                  <a:cubicBezTo>
                    <a:pt x="2110" y="9622"/>
                    <a:pt x="3844" y="10961"/>
                    <a:pt x="4936" y="12581"/>
                  </a:cubicBezTo>
                  <a:lnTo>
                    <a:pt x="7197" y="10320"/>
                  </a:lnTo>
                  <a:cubicBezTo>
                    <a:pt x="8026" y="11139"/>
                    <a:pt x="9109" y="11549"/>
                    <a:pt x="10192" y="11549"/>
                  </a:cubicBezTo>
                  <a:cubicBezTo>
                    <a:pt x="11276" y="11549"/>
                    <a:pt x="12359" y="11139"/>
                    <a:pt x="13188" y="10320"/>
                  </a:cubicBezTo>
                  <a:cubicBezTo>
                    <a:pt x="14846" y="8662"/>
                    <a:pt x="14846" y="5967"/>
                    <a:pt x="13188" y="4329"/>
                  </a:cubicBezTo>
                  <a:cubicBezTo>
                    <a:pt x="12366" y="3494"/>
                    <a:pt x="11281" y="3079"/>
                    <a:pt x="10196" y="3079"/>
                  </a:cubicBezTo>
                  <a:cubicBezTo>
                    <a:pt x="9690" y="3079"/>
                    <a:pt x="9184" y="3170"/>
                    <a:pt x="8704" y="3350"/>
                  </a:cubicBezTo>
                  <a:cubicBezTo>
                    <a:pt x="8835" y="2463"/>
                    <a:pt x="8572" y="1541"/>
                    <a:pt x="7893" y="863"/>
                  </a:cubicBezTo>
                  <a:cubicBezTo>
                    <a:pt x="7319" y="288"/>
                    <a:pt x="6566" y="0"/>
                    <a:pt x="5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1176475" y="3175175"/>
              <a:ext cx="352325" cy="326775"/>
            </a:xfrm>
            <a:custGeom>
              <a:rect b="b" l="l" r="r" t="t"/>
              <a:pathLst>
                <a:path extrusionOk="0" h="13071" w="14093">
                  <a:moveTo>
                    <a:pt x="10325" y="1"/>
                  </a:moveTo>
                  <a:lnTo>
                    <a:pt x="7612" y="2713"/>
                  </a:lnTo>
                  <a:cubicBezTo>
                    <a:pt x="6788" y="1918"/>
                    <a:pt x="5717" y="1518"/>
                    <a:pt x="4647" y="1518"/>
                  </a:cubicBezTo>
                  <a:cubicBezTo>
                    <a:pt x="3564" y="1518"/>
                    <a:pt x="2482" y="1927"/>
                    <a:pt x="1658" y="2751"/>
                  </a:cubicBezTo>
                  <a:cubicBezTo>
                    <a:pt x="1" y="4409"/>
                    <a:pt x="1" y="7104"/>
                    <a:pt x="1658" y="8742"/>
                  </a:cubicBezTo>
                  <a:cubicBezTo>
                    <a:pt x="2493" y="9577"/>
                    <a:pt x="3573" y="9992"/>
                    <a:pt x="4660" y="9992"/>
                  </a:cubicBezTo>
                  <a:cubicBezTo>
                    <a:pt x="5167" y="9992"/>
                    <a:pt x="5675" y="9902"/>
                    <a:pt x="6160" y="9722"/>
                  </a:cubicBezTo>
                  <a:lnTo>
                    <a:pt x="6160" y="9722"/>
                  </a:lnTo>
                  <a:cubicBezTo>
                    <a:pt x="6029" y="10608"/>
                    <a:pt x="6293" y="11530"/>
                    <a:pt x="6971" y="12209"/>
                  </a:cubicBezTo>
                  <a:cubicBezTo>
                    <a:pt x="7545" y="12783"/>
                    <a:pt x="8294" y="13071"/>
                    <a:pt x="9043" y="13071"/>
                  </a:cubicBezTo>
                  <a:cubicBezTo>
                    <a:pt x="9792" y="13071"/>
                    <a:pt x="10541" y="12783"/>
                    <a:pt x="11116" y="12209"/>
                  </a:cubicBezTo>
                  <a:cubicBezTo>
                    <a:pt x="12246" y="11060"/>
                    <a:pt x="12246" y="9214"/>
                    <a:pt x="11116" y="8064"/>
                  </a:cubicBezTo>
                  <a:cubicBezTo>
                    <a:pt x="11096" y="8046"/>
                    <a:pt x="11078" y="8046"/>
                    <a:pt x="11059" y="8026"/>
                  </a:cubicBezTo>
                  <a:lnTo>
                    <a:pt x="14092" y="4974"/>
                  </a:lnTo>
                  <a:cubicBezTo>
                    <a:pt x="13452" y="4579"/>
                    <a:pt x="13018" y="3863"/>
                    <a:pt x="13018" y="3034"/>
                  </a:cubicBezTo>
                  <a:lnTo>
                    <a:pt x="13018" y="1395"/>
                  </a:lnTo>
                  <a:cubicBezTo>
                    <a:pt x="11832" y="1395"/>
                    <a:pt x="10814" y="829"/>
                    <a:pt x="103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1176475" y="2554075"/>
              <a:ext cx="369275" cy="310275"/>
            </a:xfrm>
            <a:custGeom>
              <a:rect b="b" l="l" r="r" t="t"/>
              <a:pathLst>
                <a:path extrusionOk="0" h="12411" w="14771">
                  <a:moveTo>
                    <a:pt x="9043" y="0"/>
                  </a:moveTo>
                  <a:cubicBezTo>
                    <a:pt x="8294" y="0"/>
                    <a:pt x="7545" y="288"/>
                    <a:pt x="6971" y="863"/>
                  </a:cubicBezTo>
                  <a:cubicBezTo>
                    <a:pt x="6293" y="1541"/>
                    <a:pt x="6029" y="2463"/>
                    <a:pt x="6160" y="3350"/>
                  </a:cubicBezTo>
                  <a:cubicBezTo>
                    <a:pt x="5675" y="3170"/>
                    <a:pt x="5167" y="3079"/>
                    <a:pt x="4660" y="3079"/>
                  </a:cubicBezTo>
                  <a:cubicBezTo>
                    <a:pt x="3573" y="3079"/>
                    <a:pt x="2493" y="3494"/>
                    <a:pt x="1658" y="4329"/>
                  </a:cubicBezTo>
                  <a:cubicBezTo>
                    <a:pt x="1" y="5967"/>
                    <a:pt x="1" y="8662"/>
                    <a:pt x="1658" y="10320"/>
                  </a:cubicBezTo>
                  <a:cubicBezTo>
                    <a:pt x="2487" y="11139"/>
                    <a:pt x="3575" y="11549"/>
                    <a:pt x="4661" y="11549"/>
                  </a:cubicBezTo>
                  <a:cubicBezTo>
                    <a:pt x="5746" y="11549"/>
                    <a:pt x="6830" y="11139"/>
                    <a:pt x="7649" y="10320"/>
                  </a:cubicBezTo>
                  <a:lnTo>
                    <a:pt x="9759" y="12411"/>
                  </a:lnTo>
                  <a:cubicBezTo>
                    <a:pt x="10890" y="10828"/>
                    <a:pt x="12641" y="9509"/>
                    <a:pt x="14771" y="8662"/>
                  </a:cubicBezTo>
                  <a:lnTo>
                    <a:pt x="11116" y="5007"/>
                  </a:lnTo>
                  <a:cubicBezTo>
                    <a:pt x="12246" y="3857"/>
                    <a:pt x="12246" y="2011"/>
                    <a:pt x="11116" y="863"/>
                  </a:cubicBezTo>
                  <a:cubicBezTo>
                    <a:pt x="10541" y="288"/>
                    <a:pt x="9792" y="0"/>
                    <a:pt x="9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1852800" y="3170475"/>
              <a:ext cx="355150" cy="331475"/>
            </a:xfrm>
            <a:custGeom>
              <a:rect b="b" l="l" r="r" t="t"/>
              <a:pathLst>
                <a:path extrusionOk="0" h="13259" w="14206">
                  <a:moveTo>
                    <a:pt x="3712" y="0"/>
                  </a:moveTo>
                  <a:cubicBezTo>
                    <a:pt x="3259" y="924"/>
                    <a:pt x="2186" y="1583"/>
                    <a:pt x="905" y="1583"/>
                  </a:cubicBezTo>
                  <a:lnTo>
                    <a:pt x="905" y="3222"/>
                  </a:lnTo>
                  <a:cubicBezTo>
                    <a:pt x="905" y="3976"/>
                    <a:pt x="547" y="4635"/>
                    <a:pt x="1" y="5049"/>
                  </a:cubicBezTo>
                  <a:lnTo>
                    <a:pt x="3146" y="8214"/>
                  </a:lnTo>
                  <a:cubicBezTo>
                    <a:pt x="3146" y="8234"/>
                    <a:pt x="3128" y="8234"/>
                    <a:pt x="3109" y="8252"/>
                  </a:cubicBezTo>
                  <a:cubicBezTo>
                    <a:pt x="1960" y="9402"/>
                    <a:pt x="1960" y="11248"/>
                    <a:pt x="3109" y="12397"/>
                  </a:cubicBezTo>
                  <a:cubicBezTo>
                    <a:pt x="3674" y="12971"/>
                    <a:pt x="4423" y="13259"/>
                    <a:pt x="5174" y="13259"/>
                  </a:cubicBezTo>
                  <a:cubicBezTo>
                    <a:pt x="5926" y="13259"/>
                    <a:pt x="6679" y="12971"/>
                    <a:pt x="7253" y="12397"/>
                  </a:cubicBezTo>
                  <a:cubicBezTo>
                    <a:pt x="7932" y="11718"/>
                    <a:pt x="8195" y="10796"/>
                    <a:pt x="8064" y="9910"/>
                  </a:cubicBezTo>
                  <a:lnTo>
                    <a:pt x="8064" y="9910"/>
                  </a:lnTo>
                  <a:cubicBezTo>
                    <a:pt x="8544" y="10090"/>
                    <a:pt x="9050" y="10180"/>
                    <a:pt x="9556" y="10180"/>
                  </a:cubicBezTo>
                  <a:cubicBezTo>
                    <a:pt x="10641" y="10180"/>
                    <a:pt x="11726" y="9765"/>
                    <a:pt x="12548" y="8930"/>
                  </a:cubicBezTo>
                  <a:cubicBezTo>
                    <a:pt x="14206" y="7292"/>
                    <a:pt x="14206" y="4597"/>
                    <a:pt x="12548" y="2939"/>
                  </a:cubicBezTo>
                  <a:cubicBezTo>
                    <a:pt x="11723" y="2115"/>
                    <a:pt x="10646" y="1706"/>
                    <a:pt x="9568" y="1706"/>
                  </a:cubicBezTo>
                  <a:cubicBezTo>
                    <a:pt x="8503" y="1706"/>
                    <a:pt x="7437" y="2106"/>
                    <a:pt x="6613" y="2901"/>
                  </a:cubicBezTo>
                  <a:lnTo>
                    <a:pt x="37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3"/>
          <p:cNvSpPr/>
          <p:nvPr/>
        </p:nvSpPr>
        <p:spPr>
          <a:xfrm>
            <a:off x="1687150" y="1340600"/>
            <a:ext cx="1492500" cy="4296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txBox="1"/>
          <p:nvPr/>
        </p:nvSpPr>
        <p:spPr>
          <a:xfrm>
            <a:off x="1751354" y="1340600"/>
            <a:ext cx="1364100" cy="429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Patch ?</a:t>
            </a:r>
            <a:endParaRPr b="1">
              <a:solidFill>
                <a:srgbClr val="FFFFFF"/>
              </a:solidFill>
              <a:latin typeface="Fira Sans"/>
              <a:ea typeface="Fira Sans"/>
              <a:cs typeface="Fira Sans"/>
              <a:sym typeface="Fira Sans"/>
            </a:endParaRPr>
          </a:p>
        </p:txBody>
      </p:sp>
      <p:sp>
        <p:nvSpPr>
          <p:cNvPr id="392" name="Google Shape;392;p23"/>
          <p:cNvSpPr/>
          <p:nvPr/>
        </p:nvSpPr>
        <p:spPr>
          <a:xfrm>
            <a:off x="1687150" y="2587338"/>
            <a:ext cx="1492500" cy="4296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txBox="1"/>
          <p:nvPr/>
        </p:nvSpPr>
        <p:spPr>
          <a:xfrm>
            <a:off x="1751354" y="2587338"/>
            <a:ext cx="1364100" cy="429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Ou pas…</a:t>
            </a:r>
            <a:endParaRPr b="1">
              <a:solidFill>
                <a:srgbClr val="FFFFFF"/>
              </a:solidFill>
              <a:latin typeface="Fira Sans"/>
              <a:ea typeface="Fira Sans"/>
              <a:cs typeface="Fira Sans"/>
              <a:sym typeface="Fira Sans"/>
            </a:endParaRPr>
          </a:p>
        </p:txBody>
      </p:sp>
      <p:sp>
        <p:nvSpPr>
          <p:cNvPr id="394" name="Google Shape;394;p23"/>
          <p:cNvSpPr/>
          <p:nvPr/>
        </p:nvSpPr>
        <p:spPr>
          <a:xfrm>
            <a:off x="1687150" y="3834088"/>
            <a:ext cx="1492500" cy="4296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txBox="1"/>
          <p:nvPr/>
        </p:nvSpPr>
        <p:spPr>
          <a:xfrm>
            <a:off x="1751354" y="3834088"/>
            <a:ext cx="1364100" cy="429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Succès !</a:t>
            </a:r>
            <a:endParaRPr b="1">
              <a:solidFill>
                <a:srgbClr val="FFFFFF"/>
              </a:solidFill>
              <a:latin typeface="Fira Sans"/>
              <a:ea typeface="Fira Sans"/>
              <a:cs typeface="Fira Sans"/>
              <a:sym typeface="Fira Sans"/>
            </a:endParaRPr>
          </a:p>
        </p:txBody>
      </p:sp>
      <p:sp>
        <p:nvSpPr>
          <p:cNvPr id="396" name="Google Shape;396;p23"/>
          <p:cNvSpPr/>
          <p:nvPr/>
        </p:nvSpPr>
        <p:spPr>
          <a:xfrm>
            <a:off x="6792087" y="3788187"/>
            <a:ext cx="516283" cy="539515"/>
          </a:xfrm>
          <a:custGeom>
            <a:rect b="b" l="l" r="r" t="t"/>
            <a:pathLst>
              <a:path extrusionOk="0" h="25731" w="24623">
                <a:moveTo>
                  <a:pt x="12302" y="1088"/>
                </a:moveTo>
                <a:cubicBezTo>
                  <a:pt x="12490" y="1088"/>
                  <a:pt x="12661" y="1126"/>
                  <a:pt x="12829" y="1201"/>
                </a:cubicBezTo>
                <a:lnTo>
                  <a:pt x="22382" y="5064"/>
                </a:lnTo>
                <a:cubicBezTo>
                  <a:pt x="23060" y="5346"/>
                  <a:pt x="23399" y="6081"/>
                  <a:pt x="23191" y="6760"/>
                </a:cubicBezTo>
                <a:lnTo>
                  <a:pt x="21345" y="12693"/>
                </a:lnTo>
                <a:lnTo>
                  <a:pt x="12302" y="12693"/>
                </a:lnTo>
                <a:lnTo>
                  <a:pt x="12302" y="24637"/>
                </a:lnTo>
                <a:cubicBezTo>
                  <a:pt x="12000" y="24637"/>
                  <a:pt x="11699" y="24544"/>
                  <a:pt x="11455" y="24336"/>
                </a:cubicBezTo>
                <a:lnTo>
                  <a:pt x="5728" y="19814"/>
                </a:lnTo>
                <a:cubicBezTo>
                  <a:pt x="5502" y="19626"/>
                  <a:pt x="5331" y="19400"/>
                  <a:pt x="5256" y="19136"/>
                </a:cubicBezTo>
                <a:lnTo>
                  <a:pt x="3259" y="12693"/>
                </a:lnTo>
                <a:lnTo>
                  <a:pt x="12302" y="12693"/>
                </a:lnTo>
                <a:lnTo>
                  <a:pt x="12302" y="1088"/>
                </a:lnTo>
                <a:close/>
                <a:moveTo>
                  <a:pt x="12312" y="1"/>
                </a:moveTo>
                <a:cubicBezTo>
                  <a:pt x="11996" y="1"/>
                  <a:pt x="11681" y="62"/>
                  <a:pt x="11379" y="184"/>
                </a:cubicBezTo>
                <a:lnTo>
                  <a:pt x="1827" y="4047"/>
                </a:lnTo>
                <a:cubicBezTo>
                  <a:pt x="621" y="4536"/>
                  <a:pt x="0" y="5855"/>
                  <a:pt x="395" y="7099"/>
                </a:cubicBezTo>
                <a:lnTo>
                  <a:pt x="4201" y="19457"/>
                </a:lnTo>
                <a:cubicBezTo>
                  <a:pt x="4352" y="19928"/>
                  <a:pt x="4653" y="20362"/>
                  <a:pt x="5049" y="20663"/>
                </a:cubicBezTo>
                <a:lnTo>
                  <a:pt x="10757" y="25203"/>
                </a:lnTo>
                <a:cubicBezTo>
                  <a:pt x="11229" y="25561"/>
                  <a:pt x="11756" y="25730"/>
                  <a:pt x="12302" y="25730"/>
                </a:cubicBezTo>
                <a:cubicBezTo>
                  <a:pt x="12849" y="25730"/>
                  <a:pt x="13395" y="25561"/>
                  <a:pt x="13847" y="25203"/>
                </a:cubicBezTo>
                <a:lnTo>
                  <a:pt x="19574" y="20663"/>
                </a:lnTo>
                <a:cubicBezTo>
                  <a:pt x="19970" y="20362"/>
                  <a:pt x="20252" y="19928"/>
                  <a:pt x="20403" y="19457"/>
                </a:cubicBezTo>
                <a:lnTo>
                  <a:pt x="24228" y="7099"/>
                </a:lnTo>
                <a:cubicBezTo>
                  <a:pt x="24623" y="5855"/>
                  <a:pt x="24002" y="4536"/>
                  <a:pt x="22796" y="4047"/>
                </a:cubicBezTo>
                <a:lnTo>
                  <a:pt x="13244" y="184"/>
                </a:lnTo>
                <a:cubicBezTo>
                  <a:pt x="12942" y="62"/>
                  <a:pt x="12627" y="1"/>
                  <a:pt x="12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txBox="1"/>
          <p:nvPr/>
        </p:nvSpPr>
        <p:spPr>
          <a:xfrm>
            <a:off x="4011625" y="1663175"/>
            <a:ext cx="1888200" cy="1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69E781"/>
              </a:solidFill>
              <a:latin typeface="Fira Sans"/>
              <a:ea typeface="Fira Sans"/>
              <a:cs typeface="Fira Sans"/>
              <a:sym typeface="Fira Sans"/>
            </a:endParaRPr>
          </a:p>
        </p:txBody>
      </p:sp>
      <p:sp>
        <p:nvSpPr>
          <p:cNvPr id="398" name="Google Shape;398;p23"/>
          <p:cNvSpPr/>
          <p:nvPr/>
        </p:nvSpPr>
        <p:spPr>
          <a:xfrm>
            <a:off x="3392900" y="1531500"/>
            <a:ext cx="3150600" cy="501900"/>
          </a:xfrm>
          <a:prstGeom prst="rect">
            <a:avLst/>
          </a:prstGeom>
          <a:noFill/>
          <a:ln>
            <a:noFill/>
          </a:ln>
        </p:spPr>
        <p:txBody>
          <a:bodyPr anchorCtr="0" anchor="ctr" bIns="91425" lIns="182875" spcFirstLastPara="1" rIns="182875" wrap="square" tIns="91425">
            <a:noAutofit/>
          </a:bodyPr>
          <a:lstStyle/>
          <a:p>
            <a:pPr indent="0" lvl="0" marL="0" marR="0" rtl="0" algn="ctr">
              <a:spcBef>
                <a:spcPts val="0"/>
              </a:spcBef>
              <a:spcAft>
                <a:spcPts val="0"/>
              </a:spcAft>
              <a:buClr>
                <a:schemeClr val="dk1"/>
              </a:buClr>
              <a:buSzPts val="1100"/>
              <a:buFont typeface="Arial"/>
              <a:buNone/>
            </a:pPr>
            <a:r>
              <a:rPr lang="en" sz="800">
                <a:solidFill>
                  <a:schemeClr val="dk1"/>
                </a:solidFill>
                <a:latin typeface="Fira Sans"/>
                <a:ea typeface="Fira Sans"/>
                <a:cs typeface="Fira Sans"/>
                <a:sym typeface="Fira Sans"/>
              </a:rPr>
              <a:t>Pourquoi faire simple quand on peut faire compliqué ?</a:t>
            </a:r>
            <a:endParaRPr sz="400">
              <a:solidFill>
                <a:schemeClr val="dk1"/>
              </a:solidFill>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4"/>
          <p:cNvSpPr/>
          <p:nvPr/>
        </p:nvSpPr>
        <p:spPr>
          <a:xfrm>
            <a:off x="907440" y="984574"/>
            <a:ext cx="1002460" cy="877877"/>
          </a:xfrm>
          <a:custGeom>
            <a:rect b="b" l="l" r="r" t="t"/>
            <a:pathLst>
              <a:path extrusionOk="0" h="31322" w="35767">
                <a:moveTo>
                  <a:pt x="17873" y="1"/>
                </a:moveTo>
                <a:cubicBezTo>
                  <a:pt x="15216" y="1"/>
                  <a:pt x="12524" y="678"/>
                  <a:pt x="10061" y="2101"/>
                </a:cubicBezTo>
                <a:cubicBezTo>
                  <a:pt x="2572" y="6423"/>
                  <a:pt x="1" y="15996"/>
                  <a:pt x="4323" y="23485"/>
                </a:cubicBezTo>
                <a:cubicBezTo>
                  <a:pt x="7223" y="28510"/>
                  <a:pt x="12492" y="31321"/>
                  <a:pt x="17908" y="31321"/>
                </a:cubicBezTo>
                <a:cubicBezTo>
                  <a:pt x="20564" y="31321"/>
                  <a:pt x="23254" y="30646"/>
                  <a:pt x="25718" y="29224"/>
                </a:cubicBezTo>
                <a:cubicBezTo>
                  <a:pt x="33195" y="24902"/>
                  <a:pt x="35767" y="15317"/>
                  <a:pt x="31445" y="7828"/>
                </a:cubicBezTo>
                <a:cubicBezTo>
                  <a:pt x="28547" y="2806"/>
                  <a:pt x="23282" y="1"/>
                  <a:pt x="178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txBox="1"/>
          <p:nvPr/>
        </p:nvSpPr>
        <p:spPr>
          <a:xfrm>
            <a:off x="760702" y="1981700"/>
            <a:ext cx="12960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Fira Sans"/>
                <a:ea typeface="Fira Sans"/>
                <a:cs typeface="Fira Sans"/>
                <a:sym typeface="Fira Sans"/>
              </a:rPr>
              <a:t>Patch ?</a:t>
            </a:r>
            <a:endParaRPr b="1">
              <a:solidFill>
                <a:schemeClr val="accent2"/>
              </a:solidFill>
              <a:latin typeface="Fira Sans"/>
              <a:ea typeface="Fira Sans"/>
              <a:cs typeface="Fira Sans"/>
              <a:sym typeface="Fira Sans"/>
            </a:endParaRPr>
          </a:p>
        </p:txBody>
      </p:sp>
      <p:sp>
        <p:nvSpPr>
          <p:cNvPr id="405" name="Google Shape;405;p2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manipulations</a:t>
            </a:r>
            <a:endParaRPr/>
          </a:p>
        </p:txBody>
      </p:sp>
      <p:sp>
        <p:nvSpPr>
          <p:cNvPr id="406" name="Google Shape;406;p24"/>
          <p:cNvSpPr/>
          <p:nvPr/>
        </p:nvSpPr>
        <p:spPr>
          <a:xfrm>
            <a:off x="1178250" y="1166975"/>
            <a:ext cx="460895" cy="513065"/>
          </a:xfrm>
          <a:custGeom>
            <a:rect b="b" l="l" r="r" t="t"/>
            <a:pathLst>
              <a:path extrusionOk="0" h="8907" w="6692">
                <a:moveTo>
                  <a:pt x="3334" y="1108"/>
                </a:moveTo>
                <a:cubicBezTo>
                  <a:pt x="4156" y="1108"/>
                  <a:pt x="4822" y="1786"/>
                  <a:pt x="4822" y="2596"/>
                </a:cubicBezTo>
                <a:lnTo>
                  <a:pt x="4822" y="3191"/>
                </a:lnTo>
                <a:lnTo>
                  <a:pt x="4822" y="3346"/>
                </a:lnTo>
                <a:lnTo>
                  <a:pt x="1846" y="3346"/>
                </a:lnTo>
                <a:lnTo>
                  <a:pt x="1846" y="3191"/>
                </a:lnTo>
                <a:lnTo>
                  <a:pt x="1846" y="2596"/>
                </a:lnTo>
                <a:cubicBezTo>
                  <a:pt x="1846" y="1786"/>
                  <a:pt x="2513" y="1108"/>
                  <a:pt x="3334" y="1108"/>
                </a:cubicBezTo>
                <a:close/>
                <a:moveTo>
                  <a:pt x="3346" y="4834"/>
                </a:moveTo>
                <a:cubicBezTo>
                  <a:pt x="3763" y="4834"/>
                  <a:pt x="4096" y="5156"/>
                  <a:pt x="4096" y="5572"/>
                </a:cubicBezTo>
                <a:cubicBezTo>
                  <a:pt x="4084" y="5811"/>
                  <a:pt x="3965" y="6025"/>
                  <a:pt x="3763" y="6168"/>
                </a:cubicBezTo>
                <a:lnTo>
                  <a:pt x="3882" y="7227"/>
                </a:lnTo>
                <a:cubicBezTo>
                  <a:pt x="3882" y="7287"/>
                  <a:pt x="3870" y="7335"/>
                  <a:pt x="3834" y="7382"/>
                </a:cubicBezTo>
                <a:cubicBezTo>
                  <a:pt x="3810" y="7418"/>
                  <a:pt x="3751" y="7442"/>
                  <a:pt x="3703" y="7442"/>
                </a:cubicBezTo>
                <a:lnTo>
                  <a:pt x="2965" y="7442"/>
                </a:lnTo>
                <a:cubicBezTo>
                  <a:pt x="2905" y="7442"/>
                  <a:pt x="2858" y="7406"/>
                  <a:pt x="2834" y="7382"/>
                </a:cubicBezTo>
                <a:cubicBezTo>
                  <a:pt x="2798" y="7335"/>
                  <a:pt x="2774" y="7287"/>
                  <a:pt x="2786" y="7227"/>
                </a:cubicBezTo>
                <a:lnTo>
                  <a:pt x="2905" y="6168"/>
                </a:lnTo>
                <a:cubicBezTo>
                  <a:pt x="2715" y="6037"/>
                  <a:pt x="2608" y="5811"/>
                  <a:pt x="2608" y="5572"/>
                </a:cubicBezTo>
                <a:cubicBezTo>
                  <a:pt x="2608" y="5156"/>
                  <a:pt x="2929" y="4834"/>
                  <a:pt x="3346" y="4834"/>
                </a:cubicBezTo>
                <a:close/>
                <a:moveTo>
                  <a:pt x="3334" y="0"/>
                </a:moveTo>
                <a:cubicBezTo>
                  <a:pt x="1893" y="0"/>
                  <a:pt x="727" y="1155"/>
                  <a:pt x="727" y="2596"/>
                </a:cubicBezTo>
                <a:lnTo>
                  <a:pt x="727" y="3191"/>
                </a:lnTo>
                <a:lnTo>
                  <a:pt x="727" y="3346"/>
                </a:lnTo>
                <a:lnTo>
                  <a:pt x="179" y="3346"/>
                </a:lnTo>
                <a:cubicBezTo>
                  <a:pt x="72" y="3346"/>
                  <a:pt x="0" y="3429"/>
                  <a:pt x="0" y="3525"/>
                </a:cubicBezTo>
                <a:lnTo>
                  <a:pt x="0" y="8168"/>
                </a:lnTo>
                <a:cubicBezTo>
                  <a:pt x="0" y="8585"/>
                  <a:pt x="322" y="8906"/>
                  <a:pt x="738" y="8906"/>
                </a:cubicBezTo>
                <a:lnTo>
                  <a:pt x="5953" y="8906"/>
                </a:lnTo>
                <a:cubicBezTo>
                  <a:pt x="6370" y="8906"/>
                  <a:pt x="6692" y="8585"/>
                  <a:pt x="6692" y="8168"/>
                </a:cubicBezTo>
                <a:lnTo>
                  <a:pt x="6692" y="3525"/>
                </a:lnTo>
                <a:cubicBezTo>
                  <a:pt x="6680" y="3417"/>
                  <a:pt x="6596" y="3346"/>
                  <a:pt x="6489" y="3346"/>
                </a:cubicBezTo>
                <a:lnTo>
                  <a:pt x="5942" y="3346"/>
                </a:lnTo>
                <a:lnTo>
                  <a:pt x="5942" y="3191"/>
                </a:lnTo>
                <a:lnTo>
                  <a:pt x="5942" y="2596"/>
                </a:lnTo>
                <a:cubicBezTo>
                  <a:pt x="5942" y="1167"/>
                  <a:pt x="4775" y="0"/>
                  <a:pt x="3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txBox="1"/>
          <p:nvPr/>
        </p:nvSpPr>
        <p:spPr>
          <a:xfrm>
            <a:off x="2056700" y="2074950"/>
            <a:ext cx="6668100" cy="9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69E781"/>
                </a:solidFill>
                <a:latin typeface="Fira Sans"/>
                <a:ea typeface="Fira Sans"/>
                <a:cs typeface="Fira Sans"/>
                <a:sym typeface="Fira Sans"/>
              </a:rPr>
              <a:t>Neutraliser les appels système</a:t>
            </a:r>
            <a:endParaRPr sz="4500">
              <a:solidFill>
                <a:srgbClr val="69E781"/>
              </a:solidFill>
              <a:latin typeface="Fira Sans"/>
              <a:ea typeface="Fira Sans"/>
              <a:cs typeface="Fira Sans"/>
              <a:sym typeface="Fira Sans"/>
            </a:endParaRPr>
          </a:p>
        </p:txBody>
      </p:sp>
      <p:sp>
        <p:nvSpPr>
          <p:cNvPr id="408" name="Google Shape;408;p24"/>
          <p:cNvSpPr txBox="1"/>
          <p:nvPr/>
        </p:nvSpPr>
        <p:spPr>
          <a:xfrm>
            <a:off x="2688850" y="3561450"/>
            <a:ext cx="4179300" cy="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9E781"/>
                </a:solidFill>
                <a:latin typeface="Fira Sans"/>
                <a:ea typeface="Fira Sans"/>
                <a:cs typeface="Fira Sans"/>
                <a:sym typeface="Fira Sans"/>
              </a:rPr>
              <a:t>Changer les paramètres des appels</a:t>
            </a:r>
            <a:endParaRPr sz="1800">
              <a:solidFill>
                <a:srgbClr val="69E781"/>
              </a:solidFill>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nvSpPr>
        <p:spPr>
          <a:xfrm>
            <a:off x="760702" y="3938025"/>
            <a:ext cx="12960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3"/>
                </a:solidFill>
                <a:latin typeface="Fira Sans"/>
                <a:ea typeface="Fira Sans"/>
                <a:cs typeface="Fira Sans"/>
                <a:sym typeface="Fira Sans"/>
              </a:rPr>
              <a:t>Ou pas…</a:t>
            </a:r>
            <a:endParaRPr b="1">
              <a:solidFill>
                <a:schemeClr val="accent3"/>
              </a:solidFill>
              <a:latin typeface="Fira Sans"/>
              <a:ea typeface="Fira Sans"/>
              <a:cs typeface="Fira Sans"/>
              <a:sym typeface="Fira Sans"/>
            </a:endParaRPr>
          </a:p>
        </p:txBody>
      </p:sp>
      <p:sp>
        <p:nvSpPr>
          <p:cNvPr id="414" name="Google Shape;414;p2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manipulations</a:t>
            </a:r>
            <a:endParaRPr/>
          </a:p>
        </p:txBody>
      </p:sp>
      <p:grpSp>
        <p:nvGrpSpPr>
          <p:cNvPr id="415" name="Google Shape;415;p25"/>
          <p:cNvGrpSpPr/>
          <p:nvPr/>
        </p:nvGrpSpPr>
        <p:grpSpPr>
          <a:xfrm>
            <a:off x="969997" y="2928201"/>
            <a:ext cx="877345" cy="877681"/>
            <a:chOff x="2711084" y="2623899"/>
            <a:chExt cx="877345" cy="877681"/>
          </a:xfrm>
        </p:grpSpPr>
        <p:sp>
          <p:nvSpPr>
            <p:cNvPr id="416" name="Google Shape;416;p25"/>
            <p:cNvSpPr/>
            <p:nvPr/>
          </p:nvSpPr>
          <p:spPr>
            <a:xfrm>
              <a:off x="2711084" y="2623899"/>
              <a:ext cx="877345" cy="877681"/>
            </a:xfrm>
            <a:custGeom>
              <a:rect b="b" l="l" r="r" t="t"/>
              <a:pathLst>
                <a:path extrusionOk="0" h="31315" w="31303">
                  <a:moveTo>
                    <a:pt x="15658" y="1"/>
                  </a:moveTo>
                  <a:cubicBezTo>
                    <a:pt x="7002" y="1"/>
                    <a:pt x="1" y="7013"/>
                    <a:pt x="1" y="15657"/>
                  </a:cubicBezTo>
                  <a:cubicBezTo>
                    <a:pt x="1" y="24313"/>
                    <a:pt x="7002" y="31314"/>
                    <a:pt x="15658" y="31314"/>
                  </a:cubicBezTo>
                  <a:cubicBezTo>
                    <a:pt x="24302" y="31314"/>
                    <a:pt x="31302" y="24313"/>
                    <a:pt x="31302" y="15657"/>
                  </a:cubicBezTo>
                  <a:cubicBezTo>
                    <a:pt x="31302" y="7013"/>
                    <a:pt x="24302" y="1"/>
                    <a:pt x="15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5"/>
            <p:cNvGrpSpPr/>
            <p:nvPr/>
          </p:nvGrpSpPr>
          <p:grpSpPr>
            <a:xfrm>
              <a:off x="2885611" y="2843813"/>
              <a:ext cx="528963" cy="388125"/>
              <a:chOff x="2885611" y="2843813"/>
              <a:chExt cx="528963" cy="388125"/>
            </a:xfrm>
          </p:grpSpPr>
          <p:sp>
            <p:nvSpPr>
              <p:cNvPr id="418" name="Google Shape;418;p25"/>
              <p:cNvSpPr/>
              <p:nvPr/>
            </p:nvSpPr>
            <p:spPr>
              <a:xfrm>
                <a:off x="2920674" y="2843813"/>
                <a:ext cx="211916" cy="211944"/>
              </a:xfrm>
              <a:custGeom>
                <a:rect b="b" l="l" r="r" t="t"/>
                <a:pathLst>
                  <a:path extrusionOk="0" h="7562" w="7561">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2885611" y="3055729"/>
                <a:ext cx="282013" cy="176209"/>
              </a:xfrm>
              <a:custGeom>
                <a:rect b="b" l="l" r="r" t="t"/>
                <a:pathLst>
                  <a:path extrusionOk="0" h="6287" w="10062">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2920674" y="2843813"/>
                <a:ext cx="211916" cy="211944"/>
              </a:xfrm>
              <a:custGeom>
                <a:rect b="b" l="l" r="r" t="t"/>
                <a:pathLst>
                  <a:path extrusionOk="0" h="7562" w="7561">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2885611" y="3055729"/>
                <a:ext cx="282013" cy="176209"/>
              </a:xfrm>
              <a:custGeom>
                <a:rect b="b" l="l" r="r" t="t"/>
                <a:pathLst>
                  <a:path extrusionOk="0" h="6287" w="10062">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2920674" y="2843813"/>
                <a:ext cx="211916" cy="211944"/>
              </a:xfrm>
              <a:custGeom>
                <a:rect b="b" l="l" r="r" t="t"/>
                <a:pathLst>
                  <a:path extrusionOk="0" fill="none" h="7562" w="7561">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2885611" y="3055729"/>
                <a:ext cx="282013" cy="176209"/>
              </a:xfrm>
              <a:custGeom>
                <a:rect b="b" l="l" r="r" t="t"/>
                <a:pathLst>
                  <a:path extrusionOk="0" fill="none" h="6287" w="10062">
                    <a:moveTo>
                      <a:pt x="10062" y="5037"/>
                    </a:moveTo>
                    <a:cubicBezTo>
                      <a:pt x="10062" y="2251"/>
                      <a:pt x="7811" y="0"/>
                      <a:pt x="5037" y="0"/>
                    </a:cubicBezTo>
                    <a:cubicBezTo>
                      <a:pt x="2251" y="0"/>
                      <a:pt x="1" y="2251"/>
                      <a:pt x="1" y="5037"/>
                    </a:cubicBezTo>
                    <a:lnTo>
                      <a:pt x="1" y="6287"/>
                    </a:lnTo>
                    <a:lnTo>
                      <a:pt x="10062" y="6287"/>
                    </a:lnTo>
                    <a:close/>
                  </a:path>
                </a:pathLst>
              </a:custGeom>
              <a:noFill/>
              <a:ln cap="rnd" cmpd="sng" w="113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2920674" y="2843813"/>
                <a:ext cx="211916" cy="211944"/>
              </a:xfrm>
              <a:custGeom>
                <a:rect b="b" l="l" r="r" t="t"/>
                <a:pathLst>
                  <a:path extrusionOk="0" fill="none" h="7562" w="7561">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2885611" y="3055729"/>
                <a:ext cx="282013" cy="176209"/>
              </a:xfrm>
              <a:custGeom>
                <a:rect b="b" l="l" r="r" t="t"/>
                <a:pathLst>
                  <a:path extrusionOk="0" fill="none" h="6287" w="10062">
                    <a:moveTo>
                      <a:pt x="10062" y="5037"/>
                    </a:moveTo>
                    <a:cubicBezTo>
                      <a:pt x="10062" y="2251"/>
                      <a:pt x="7811" y="0"/>
                      <a:pt x="5037" y="0"/>
                    </a:cubicBezTo>
                    <a:cubicBezTo>
                      <a:pt x="2251" y="0"/>
                      <a:pt x="1" y="2251"/>
                      <a:pt x="1" y="5037"/>
                    </a:cubicBezTo>
                    <a:lnTo>
                      <a:pt x="1" y="6287"/>
                    </a:lnTo>
                    <a:lnTo>
                      <a:pt x="10062" y="6287"/>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3167260" y="2843813"/>
                <a:ext cx="211944" cy="211944"/>
              </a:xfrm>
              <a:custGeom>
                <a:rect b="b" l="l" r="r" t="t"/>
                <a:pathLst>
                  <a:path extrusionOk="0" h="7562" w="7562">
                    <a:moveTo>
                      <a:pt x="3775" y="1"/>
                    </a:moveTo>
                    <a:cubicBezTo>
                      <a:pt x="1691" y="1"/>
                      <a:pt x="1" y="1692"/>
                      <a:pt x="1" y="3787"/>
                    </a:cubicBezTo>
                    <a:cubicBezTo>
                      <a:pt x="1" y="5871"/>
                      <a:pt x="1691" y="7561"/>
                      <a:pt x="3775" y="7561"/>
                    </a:cubicBezTo>
                    <a:cubicBezTo>
                      <a:pt x="5871" y="7561"/>
                      <a:pt x="7561" y="5871"/>
                      <a:pt x="7561" y="3787"/>
                    </a:cubicBezTo>
                    <a:cubicBezTo>
                      <a:pt x="7561" y="1692"/>
                      <a:pt x="5871" y="1"/>
                      <a:pt x="3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3132562" y="3055729"/>
                <a:ext cx="282013" cy="176209"/>
              </a:xfrm>
              <a:custGeom>
                <a:rect b="b" l="l" r="r" t="t"/>
                <a:pathLst>
                  <a:path extrusionOk="0" h="6287" w="10062">
                    <a:moveTo>
                      <a:pt x="5037" y="0"/>
                    </a:moveTo>
                    <a:cubicBezTo>
                      <a:pt x="2251" y="0"/>
                      <a:pt x="1" y="2251"/>
                      <a:pt x="1" y="5037"/>
                    </a:cubicBezTo>
                    <a:lnTo>
                      <a:pt x="1" y="6287"/>
                    </a:lnTo>
                    <a:lnTo>
                      <a:pt x="10061" y="6287"/>
                    </a:lnTo>
                    <a:lnTo>
                      <a:pt x="10061" y="5037"/>
                    </a:lnTo>
                    <a:cubicBezTo>
                      <a:pt x="10061" y="2251"/>
                      <a:pt x="7823" y="0"/>
                      <a:pt x="50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3177938" y="2903568"/>
                <a:ext cx="190923" cy="28"/>
              </a:xfrm>
              <a:custGeom>
                <a:rect b="b" l="l" r="r" t="t"/>
                <a:pathLst>
                  <a:path extrusionOk="0" fill="none" h="1" w="6812">
                    <a:moveTo>
                      <a:pt x="1" y="0"/>
                    </a:moveTo>
                    <a:lnTo>
                      <a:pt x="6811"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177938" y="2954270"/>
                <a:ext cx="190923" cy="28"/>
              </a:xfrm>
              <a:custGeom>
                <a:rect b="b" l="l" r="r" t="t"/>
                <a:pathLst>
                  <a:path extrusionOk="0" fill="none" h="1" w="6812">
                    <a:moveTo>
                      <a:pt x="1" y="1"/>
                    </a:moveTo>
                    <a:lnTo>
                      <a:pt x="6811"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133234" y="3184207"/>
                <a:ext cx="280667" cy="28"/>
              </a:xfrm>
              <a:custGeom>
                <a:rect b="b" l="l" r="r" t="t"/>
                <a:pathLst>
                  <a:path extrusionOk="0" fill="none" h="1" w="10014">
                    <a:moveTo>
                      <a:pt x="0" y="0"/>
                    </a:moveTo>
                    <a:lnTo>
                      <a:pt x="10013"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3156245" y="3117782"/>
                <a:ext cx="234310" cy="28"/>
              </a:xfrm>
              <a:custGeom>
                <a:rect b="b" l="l" r="r" t="t"/>
                <a:pathLst>
                  <a:path extrusionOk="0" fill="none" h="1" w="8360">
                    <a:moveTo>
                      <a:pt x="1" y="1"/>
                    </a:moveTo>
                    <a:lnTo>
                      <a:pt x="8359"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183292" y="3005000"/>
                <a:ext cx="180553" cy="28"/>
              </a:xfrm>
              <a:custGeom>
                <a:rect b="b" l="l" r="r" t="t"/>
                <a:pathLst>
                  <a:path extrusionOk="0" fill="none" h="1" w="6442">
                    <a:moveTo>
                      <a:pt x="0" y="1"/>
                    </a:moveTo>
                    <a:lnTo>
                      <a:pt x="6442"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167260" y="2843813"/>
                <a:ext cx="211944" cy="211944"/>
              </a:xfrm>
              <a:custGeom>
                <a:rect b="b" l="l" r="r" t="t"/>
                <a:pathLst>
                  <a:path extrusionOk="0" fill="none" h="7562" w="7562">
                    <a:moveTo>
                      <a:pt x="7561" y="3787"/>
                    </a:moveTo>
                    <a:cubicBezTo>
                      <a:pt x="7561" y="5871"/>
                      <a:pt x="5871" y="7561"/>
                      <a:pt x="3775" y="7561"/>
                    </a:cubicBezTo>
                    <a:cubicBezTo>
                      <a:pt x="1691" y="7561"/>
                      <a:pt x="1" y="5871"/>
                      <a:pt x="1" y="3787"/>
                    </a:cubicBezTo>
                    <a:cubicBezTo>
                      <a:pt x="1" y="1692"/>
                      <a:pt x="1691" y="1"/>
                      <a:pt x="3775" y="1"/>
                    </a:cubicBezTo>
                    <a:cubicBezTo>
                      <a:pt x="5871" y="1"/>
                      <a:pt x="7561" y="1692"/>
                      <a:pt x="7561" y="3787"/>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132562" y="3055729"/>
                <a:ext cx="282013" cy="176209"/>
              </a:xfrm>
              <a:custGeom>
                <a:rect b="b" l="l" r="r" t="t"/>
                <a:pathLst>
                  <a:path extrusionOk="0" fill="none" h="6287" w="10062">
                    <a:moveTo>
                      <a:pt x="10061" y="5037"/>
                    </a:moveTo>
                    <a:cubicBezTo>
                      <a:pt x="10061" y="2251"/>
                      <a:pt x="7823" y="0"/>
                      <a:pt x="5037" y="0"/>
                    </a:cubicBezTo>
                    <a:cubicBezTo>
                      <a:pt x="2251" y="0"/>
                      <a:pt x="1" y="2251"/>
                      <a:pt x="1" y="5037"/>
                    </a:cubicBezTo>
                    <a:lnTo>
                      <a:pt x="1" y="6287"/>
                    </a:lnTo>
                    <a:lnTo>
                      <a:pt x="10061" y="6287"/>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5" name="Google Shape;435;p25"/>
          <p:cNvSpPr txBox="1"/>
          <p:nvPr/>
        </p:nvSpPr>
        <p:spPr>
          <a:xfrm>
            <a:off x="3439200" y="1543825"/>
            <a:ext cx="4360800" cy="9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69E781"/>
                </a:solidFill>
                <a:latin typeface="Fira Sans"/>
                <a:ea typeface="Fira Sans"/>
                <a:cs typeface="Fira Sans"/>
                <a:sym typeface="Fira Sans"/>
              </a:rPr>
              <a:t>Pile corrompue</a:t>
            </a:r>
            <a:endParaRPr sz="4500">
              <a:solidFill>
                <a:srgbClr val="69E781"/>
              </a:solidFill>
              <a:latin typeface="Fira Sans"/>
              <a:ea typeface="Fira Sans"/>
              <a:cs typeface="Fira Sans"/>
              <a:sym typeface="Fira Sans"/>
            </a:endParaRPr>
          </a:p>
        </p:txBody>
      </p:sp>
      <p:sp>
        <p:nvSpPr>
          <p:cNvPr id="436" name="Google Shape;436;p25"/>
          <p:cNvSpPr txBox="1"/>
          <p:nvPr/>
        </p:nvSpPr>
        <p:spPr>
          <a:xfrm>
            <a:off x="2673575" y="2499125"/>
            <a:ext cx="5126400" cy="8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Accès à des addresses inaccessibles</a:t>
            </a:r>
            <a:endParaRPr sz="1800">
              <a:solidFill>
                <a:srgbClr val="69E781"/>
              </a:solidFill>
              <a:latin typeface="Fira Sans"/>
              <a:ea typeface="Fira Sans"/>
              <a:cs typeface="Fira Sans"/>
              <a:sym typeface="Fira Sans"/>
            </a:endParaRPr>
          </a:p>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Registres modifiés par les appels système</a:t>
            </a:r>
            <a:endParaRPr sz="1800">
              <a:solidFill>
                <a:srgbClr val="69E781"/>
              </a:solidFill>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pSp>
        <p:nvGrpSpPr>
          <p:cNvPr id="441" name="Google Shape;441;p26"/>
          <p:cNvGrpSpPr/>
          <p:nvPr/>
        </p:nvGrpSpPr>
        <p:grpSpPr>
          <a:xfrm>
            <a:off x="7081260" y="984630"/>
            <a:ext cx="1002460" cy="877765"/>
            <a:chOff x="7005061" y="1291125"/>
            <a:chExt cx="1002460" cy="877765"/>
          </a:xfrm>
        </p:grpSpPr>
        <p:sp>
          <p:nvSpPr>
            <p:cNvPr id="442" name="Google Shape;442;p26"/>
            <p:cNvSpPr/>
            <p:nvPr/>
          </p:nvSpPr>
          <p:spPr>
            <a:xfrm>
              <a:off x="7005061" y="1291125"/>
              <a:ext cx="1002460" cy="877765"/>
            </a:xfrm>
            <a:custGeom>
              <a:rect b="b" l="l" r="r" t="t"/>
              <a:pathLst>
                <a:path extrusionOk="0" h="31318" w="35767">
                  <a:moveTo>
                    <a:pt x="17889" y="0"/>
                  </a:moveTo>
                  <a:cubicBezTo>
                    <a:pt x="12480" y="0"/>
                    <a:pt x="7220" y="2811"/>
                    <a:pt x="4322" y="7833"/>
                  </a:cubicBezTo>
                  <a:cubicBezTo>
                    <a:pt x="0" y="15322"/>
                    <a:pt x="2560" y="24895"/>
                    <a:pt x="10049" y="29217"/>
                  </a:cubicBezTo>
                  <a:cubicBezTo>
                    <a:pt x="12516" y="30640"/>
                    <a:pt x="15210" y="31317"/>
                    <a:pt x="17869" y="31317"/>
                  </a:cubicBezTo>
                  <a:cubicBezTo>
                    <a:pt x="23281" y="31317"/>
                    <a:pt x="28546" y="28512"/>
                    <a:pt x="31444" y="23490"/>
                  </a:cubicBezTo>
                  <a:cubicBezTo>
                    <a:pt x="35766" y="16001"/>
                    <a:pt x="33195" y="6428"/>
                    <a:pt x="25706" y="2106"/>
                  </a:cubicBezTo>
                  <a:cubicBezTo>
                    <a:pt x="23239" y="678"/>
                    <a:pt x="20546" y="0"/>
                    <a:pt x="178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6"/>
            <p:cNvGrpSpPr/>
            <p:nvPr/>
          </p:nvGrpSpPr>
          <p:grpSpPr>
            <a:xfrm>
              <a:off x="7286571" y="1478312"/>
              <a:ext cx="439447" cy="503407"/>
              <a:chOff x="5100401" y="1599112"/>
              <a:chExt cx="373775" cy="428176"/>
            </a:xfrm>
          </p:grpSpPr>
          <p:sp>
            <p:nvSpPr>
              <p:cNvPr id="444" name="Google Shape;444;p26"/>
              <p:cNvSpPr/>
              <p:nvPr/>
            </p:nvSpPr>
            <p:spPr>
              <a:xfrm>
                <a:off x="5100401" y="1599112"/>
                <a:ext cx="373775" cy="428176"/>
              </a:xfrm>
              <a:custGeom>
                <a:rect b="b" l="l" r="r" t="t"/>
                <a:pathLst>
                  <a:path extrusionOk="0" h="15277" w="13336">
                    <a:moveTo>
                      <a:pt x="6668" y="1"/>
                    </a:moveTo>
                    <a:lnTo>
                      <a:pt x="1" y="3334"/>
                    </a:lnTo>
                    <a:cubicBezTo>
                      <a:pt x="1" y="3334"/>
                      <a:pt x="1" y="10823"/>
                      <a:pt x="6668" y="15276"/>
                    </a:cubicBezTo>
                    <a:cubicBezTo>
                      <a:pt x="13336" y="10823"/>
                      <a:pt x="13336" y="3334"/>
                      <a:pt x="13336" y="3334"/>
                    </a:cubicBezTo>
                    <a:lnTo>
                      <a:pt x="6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5149449" y="1651187"/>
                <a:ext cx="275342" cy="317692"/>
              </a:xfrm>
              <a:custGeom>
                <a:rect b="b" l="l" r="r" t="t"/>
                <a:pathLst>
                  <a:path extrusionOk="0" fill="none" h="11335" w="9824">
                    <a:moveTo>
                      <a:pt x="4918" y="11335"/>
                    </a:moveTo>
                    <a:cubicBezTo>
                      <a:pt x="1203" y="8370"/>
                      <a:pt x="251" y="4310"/>
                      <a:pt x="1" y="2465"/>
                    </a:cubicBezTo>
                    <a:lnTo>
                      <a:pt x="4918" y="0"/>
                    </a:lnTo>
                    <a:lnTo>
                      <a:pt x="9824" y="2465"/>
                    </a:lnTo>
                    <a:cubicBezTo>
                      <a:pt x="9585" y="4322"/>
                      <a:pt x="8645" y="8358"/>
                      <a:pt x="4918" y="11335"/>
                    </a:cubicBezTo>
                    <a:close/>
                  </a:path>
                </a:pathLst>
              </a:custGeom>
              <a:solidFill>
                <a:schemeClr val="dk2"/>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5233223" y="1751946"/>
                <a:ext cx="125507" cy="94144"/>
              </a:xfrm>
              <a:custGeom>
                <a:rect b="b" l="l" r="r" t="t"/>
                <a:pathLst>
                  <a:path extrusionOk="0" fill="none" h="3359" w="4478">
                    <a:moveTo>
                      <a:pt x="0" y="1965"/>
                    </a:moveTo>
                    <a:lnTo>
                      <a:pt x="1405" y="3358"/>
                    </a:lnTo>
                    <a:lnTo>
                      <a:pt x="4477" y="1"/>
                    </a:lnTo>
                  </a:path>
                </a:pathLst>
              </a:custGeom>
              <a:solidFill>
                <a:schemeClr val="dk2"/>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5100401" y="1599112"/>
                <a:ext cx="373775" cy="428176"/>
              </a:xfrm>
              <a:custGeom>
                <a:rect b="b" l="l" r="r" t="t"/>
                <a:pathLst>
                  <a:path extrusionOk="0" fill="none" h="15277" w="13336">
                    <a:moveTo>
                      <a:pt x="6668" y="15276"/>
                    </a:moveTo>
                    <a:cubicBezTo>
                      <a:pt x="1" y="10823"/>
                      <a:pt x="1" y="3334"/>
                      <a:pt x="1" y="3334"/>
                    </a:cubicBezTo>
                    <a:lnTo>
                      <a:pt x="6668" y="1"/>
                    </a:lnTo>
                    <a:lnTo>
                      <a:pt x="13336" y="3334"/>
                    </a:lnTo>
                    <a:cubicBezTo>
                      <a:pt x="13336" y="3334"/>
                      <a:pt x="13336" y="10823"/>
                      <a:pt x="6668" y="15276"/>
                    </a:cubicBezTo>
                    <a:close/>
                  </a:path>
                </a:pathLst>
              </a:custGeom>
              <a:solidFill>
                <a:schemeClr val="dk2"/>
              </a:solid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6"/>
          <p:cNvSpPr txBox="1"/>
          <p:nvPr/>
        </p:nvSpPr>
        <p:spPr>
          <a:xfrm>
            <a:off x="6934492" y="1981700"/>
            <a:ext cx="12960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6"/>
                </a:solidFill>
                <a:latin typeface="Fira Sans"/>
                <a:ea typeface="Fira Sans"/>
                <a:cs typeface="Fira Sans"/>
                <a:sym typeface="Fira Sans"/>
              </a:rPr>
              <a:t>Succès !</a:t>
            </a:r>
            <a:endParaRPr b="1">
              <a:solidFill>
                <a:schemeClr val="accent6"/>
              </a:solidFill>
              <a:latin typeface="Fira Sans"/>
              <a:ea typeface="Fira Sans"/>
              <a:cs typeface="Fira Sans"/>
              <a:sym typeface="Fira Sans"/>
            </a:endParaRPr>
          </a:p>
        </p:txBody>
      </p:sp>
      <p:sp>
        <p:nvSpPr>
          <p:cNvPr id="449" name="Google Shape;449;p2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manipulations</a:t>
            </a:r>
            <a:endParaRPr/>
          </a:p>
        </p:txBody>
      </p:sp>
      <p:sp>
        <p:nvSpPr>
          <p:cNvPr id="450" name="Google Shape;450;p26"/>
          <p:cNvSpPr txBox="1"/>
          <p:nvPr/>
        </p:nvSpPr>
        <p:spPr>
          <a:xfrm>
            <a:off x="596125" y="1654775"/>
            <a:ext cx="5059500" cy="9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300">
                <a:solidFill>
                  <a:srgbClr val="69E781"/>
                </a:solidFill>
                <a:latin typeface="Fira Sans"/>
                <a:ea typeface="Fira Sans"/>
                <a:cs typeface="Fira Sans"/>
                <a:sym typeface="Fira Sans"/>
              </a:rPr>
              <a:t>Éviter au lieu de neutraliser</a:t>
            </a:r>
            <a:endParaRPr sz="4300">
              <a:solidFill>
                <a:srgbClr val="69E781"/>
              </a:solidFill>
              <a:latin typeface="Fira Sans"/>
              <a:ea typeface="Fira Sans"/>
              <a:cs typeface="Fira Sans"/>
              <a:sym typeface="Fira Sans"/>
            </a:endParaRPr>
          </a:p>
        </p:txBody>
      </p:sp>
      <p:sp>
        <p:nvSpPr>
          <p:cNvPr id="451" name="Google Shape;451;p26"/>
          <p:cNvSpPr txBox="1"/>
          <p:nvPr/>
        </p:nvSpPr>
        <p:spPr>
          <a:xfrm>
            <a:off x="2681225" y="3309250"/>
            <a:ext cx="3994500" cy="8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Éviter la payload</a:t>
            </a:r>
            <a:endParaRPr sz="1800">
              <a:solidFill>
                <a:srgbClr val="69E781"/>
              </a:solidFill>
              <a:latin typeface="Fira Sans"/>
              <a:ea typeface="Fira Sans"/>
              <a:cs typeface="Fira Sans"/>
              <a:sym typeface="Fira Sans"/>
            </a:endParaRPr>
          </a:p>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Neutraliser les interruptions</a:t>
            </a:r>
            <a:endParaRPr sz="1800">
              <a:solidFill>
                <a:srgbClr val="69E781"/>
              </a:solidFill>
              <a:latin typeface="Fira Sans"/>
              <a:ea typeface="Fira Sans"/>
              <a:cs typeface="Fira Sans"/>
              <a:sym typeface="Fir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7"/>
          <p:cNvSpPr txBox="1"/>
          <p:nvPr/>
        </p:nvSpPr>
        <p:spPr>
          <a:xfrm>
            <a:off x="6934492" y="3938025"/>
            <a:ext cx="12960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DFDFDF"/>
                </a:solidFill>
                <a:latin typeface="Fira Sans"/>
                <a:ea typeface="Fira Sans"/>
                <a:cs typeface="Fira Sans"/>
                <a:sym typeface="Fira Sans"/>
              </a:rPr>
              <a:t>Type B ?</a:t>
            </a:r>
            <a:endParaRPr b="1">
              <a:solidFill>
                <a:srgbClr val="DFDFDF"/>
              </a:solidFill>
              <a:latin typeface="Fira Sans"/>
              <a:ea typeface="Fira Sans"/>
              <a:cs typeface="Fira Sans"/>
              <a:sym typeface="Fira Sans"/>
            </a:endParaRPr>
          </a:p>
        </p:txBody>
      </p:sp>
      <p:sp>
        <p:nvSpPr>
          <p:cNvPr id="457" name="Google Shape;457;p27"/>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manipulations</a:t>
            </a:r>
            <a:endParaRPr/>
          </a:p>
        </p:txBody>
      </p:sp>
      <p:grpSp>
        <p:nvGrpSpPr>
          <p:cNvPr id="458" name="Google Shape;458;p27"/>
          <p:cNvGrpSpPr/>
          <p:nvPr/>
        </p:nvGrpSpPr>
        <p:grpSpPr>
          <a:xfrm>
            <a:off x="7081260" y="2928117"/>
            <a:ext cx="1002460" cy="877849"/>
            <a:chOff x="4777384" y="3850011"/>
            <a:chExt cx="1002460" cy="877849"/>
          </a:xfrm>
        </p:grpSpPr>
        <p:sp>
          <p:nvSpPr>
            <p:cNvPr id="459" name="Google Shape;459;p27"/>
            <p:cNvSpPr/>
            <p:nvPr/>
          </p:nvSpPr>
          <p:spPr>
            <a:xfrm>
              <a:off x="4777384" y="3850011"/>
              <a:ext cx="1002460" cy="877849"/>
            </a:xfrm>
            <a:custGeom>
              <a:rect b="b" l="l" r="r" t="t"/>
              <a:pathLst>
                <a:path extrusionOk="0" h="31321" w="35767">
                  <a:moveTo>
                    <a:pt x="17878" y="0"/>
                  </a:moveTo>
                  <a:cubicBezTo>
                    <a:pt x="15221" y="0"/>
                    <a:pt x="12528" y="677"/>
                    <a:pt x="10061" y="2101"/>
                  </a:cubicBezTo>
                  <a:cubicBezTo>
                    <a:pt x="2572" y="6423"/>
                    <a:pt x="0" y="15996"/>
                    <a:pt x="4322" y="23485"/>
                  </a:cubicBezTo>
                  <a:cubicBezTo>
                    <a:pt x="7222" y="28510"/>
                    <a:pt x="12492" y="31321"/>
                    <a:pt x="17908" y="31321"/>
                  </a:cubicBezTo>
                  <a:cubicBezTo>
                    <a:pt x="20564" y="31321"/>
                    <a:pt x="23254" y="30645"/>
                    <a:pt x="25718" y="29223"/>
                  </a:cubicBezTo>
                  <a:cubicBezTo>
                    <a:pt x="33207" y="24889"/>
                    <a:pt x="35767" y="15317"/>
                    <a:pt x="31445" y="7828"/>
                  </a:cubicBezTo>
                  <a:cubicBezTo>
                    <a:pt x="28547" y="2806"/>
                    <a:pt x="23287" y="0"/>
                    <a:pt x="178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7"/>
            <p:cNvGrpSpPr/>
            <p:nvPr/>
          </p:nvGrpSpPr>
          <p:grpSpPr>
            <a:xfrm>
              <a:off x="5008975" y="4094877"/>
              <a:ext cx="539613" cy="388125"/>
              <a:chOff x="5008975" y="4094877"/>
              <a:chExt cx="539613" cy="388125"/>
            </a:xfrm>
          </p:grpSpPr>
          <p:sp>
            <p:nvSpPr>
              <p:cNvPr id="461" name="Google Shape;461;p27"/>
              <p:cNvSpPr/>
              <p:nvPr/>
            </p:nvSpPr>
            <p:spPr>
              <a:xfrm>
                <a:off x="5008975" y="4094877"/>
                <a:ext cx="539277" cy="388125"/>
              </a:xfrm>
              <a:custGeom>
                <a:rect b="b" l="l" r="r" t="t"/>
                <a:pathLst>
                  <a:path extrusionOk="0" h="13848" w="19241">
                    <a:moveTo>
                      <a:pt x="1381" y="0"/>
                    </a:moveTo>
                    <a:cubicBezTo>
                      <a:pt x="0" y="0"/>
                      <a:pt x="0" y="1381"/>
                      <a:pt x="0" y="1381"/>
                    </a:cubicBezTo>
                    <a:lnTo>
                      <a:pt x="0" y="12466"/>
                    </a:lnTo>
                    <a:cubicBezTo>
                      <a:pt x="0" y="13847"/>
                      <a:pt x="1381" y="13847"/>
                      <a:pt x="1381" y="13847"/>
                    </a:cubicBezTo>
                    <a:lnTo>
                      <a:pt x="17860" y="13847"/>
                    </a:lnTo>
                    <a:cubicBezTo>
                      <a:pt x="19241" y="13847"/>
                      <a:pt x="19241" y="12466"/>
                      <a:pt x="19241" y="12466"/>
                    </a:cubicBezTo>
                    <a:lnTo>
                      <a:pt x="19241" y="1381"/>
                    </a:lnTo>
                    <a:cubicBezTo>
                      <a:pt x="19241" y="0"/>
                      <a:pt x="17860" y="0"/>
                      <a:pt x="178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5008975" y="4094877"/>
                <a:ext cx="539277" cy="388125"/>
              </a:xfrm>
              <a:custGeom>
                <a:rect b="b" l="l" r="r" t="t"/>
                <a:pathLst>
                  <a:path extrusionOk="0" fill="none" h="13848" w="19241">
                    <a:moveTo>
                      <a:pt x="0" y="1381"/>
                    </a:moveTo>
                    <a:cubicBezTo>
                      <a:pt x="0" y="1381"/>
                      <a:pt x="0" y="0"/>
                      <a:pt x="1381" y="0"/>
                    </a:cubicBezTo>
                    <a:lnTo>
                      <a:pt x="17860" y="0"/>
                    </a:lnTo>
                    <a:cubicBezTo>
                      <a:pt x="17860" y="0"/>
                      <a:pt x="19241" y="0"/>
                      <a:pt x="19241" y="1381"/>
                    </a:cubicBezTo>
                    <a:lnTo>
                      <a:pt x="19241" y="12466"/>
                    </a:lnTo>
                    <a:cubicBezTo>
                      <a:pt x="19241" y="12466"/>
                      <a:pt x="19241" y="13847"/>
                      <a:pt x="17860" y="13847"/>
                    </a:cubicBezTo>
                    <a:lnTo>
                      <a:pt x="1381" y="13847"/>
                    </a:lnTo>
                    <a:cubicBezTo>
                      <a:pt x="1381" y="13847"/>
                      <a:pt x="0" y="13847"/>
                      <a:pt x="0" y="12466"/>
                    </a:cubicBez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5008975" y="4189638"/>
                <a:ext cx="539613" cy="28"/>
              </a:xfrm>
              <a:custGeom>
                <a:rect b="b" l="l" r="r" t="t"/>
                <a:pathLst>
                  <a:path extrusionOk="0" fill="none" h="1" w="19253">
                    <a:moveTo>
                      <a:pt x="0" y="1"/>
                    </a:moveTo>
                    <a:lnTo>
                      <a:pt x="19253" y="1"/>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5477483" y="4125231"/>
                <a:ext cx="31727" cy="31727"/>
              </a:xfrm>
              <a:custGeom>
                <a:rect b="b" l="l" r="r" t="t"/>
                <a:pathLst>
                  <a:path extrusionOk="0" h="1132" w="1132">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5430116" y="4125231"/>
                <a:ext cx="31727" cy="31727"/>
              </a:xfrm>
              <a:custGeom>
                <a:rect b="b" l="l" r="r" t="t"/>
                <a:pathLst>
                  <a:path extrusionOk="0" h="1132" w="1132">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5383058" y="4125231"/>
                <a:ext cx="31727" cy="31727"/>
              </a:xfrm>
              <a:custGeom>
                <a:rect b="b" l="l" r="r" t="t"/>
                <a:pathLst>
                  <a:path extrusionOk="0" h="1132" w="1132">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076045" y="4232352"/>
                <a:ext cx="405810" cy="192913"/>
              </a:xfrm>
              <a:custGeom>
                <a:rect b="b" l="l" r="r" t="t"/>
                <a:pathLst>
                  <a:path extrusionOk="0" fill="none" h="6883" w="14479">
                    <a:moveTo>
                      <a:pt x="1" y="1"/>
                    </a:moveTo>
                    <a:lnTo>
                      <a:pt x="14479" y="1"/>
                    </a:lnTo>
                    <a:lnTo>
                      <a:pt x="14479" y="6883"/>
                    </a:lnTo>
                    <a:lnTo>
                      <a:pt x="1" y="6883"/>
                    </a:lnTo>
                    <a:close/>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247573" y="4297432"/>
                <a:ext cx="62417" cy="62754"/>
              </a:xfrm>
              <a:custGeom>
                <a:rect b="b" l="l" r="r" t="t"/>
                <a:pathLst>
                  <a:path extrusionOk="0" fill="none" h="2239" w="2227">
                    <a:moveTo>
                      <a:pt x="0" y="0"/>
                    </a:moveTo>
                    <a:lnTo>
                      <a:pt x="2227" y="2239"/>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247573" y="4297432"/>
                <a:ext cx="62417" cy="62754"/>
              </a:xfrm>
              <a:custGeom>
                <a:rect b="b" l="l" r="r" t="t"/>
                <a:pathLst>
                  <a:path extrusionOk="0" fill="none" h="2239" w="2227">
                    <a:moveTo>
                      <a:pt x="0" y="2239"/>
                    </a:moveTo>
                    <a:lnTo>
                      <a:pt x="2227" y="0"/>
                    </a:lnTo>
                  </a:path>
                </a:pathLst>
              </a:custGeom>
              <a:noFill/>
              <a:ln cap="rnd" cmpd="sng" w="11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0" name="Google Shape;470;p27"/>
          <p:cNvSpPr txBox="1"/>
          <p:nvPr/>
        </p:nvSpPr>
        <p:spPr>
          <a:xfrm>
            <a:off x="1924950" y="2483725"/>
            <a:ext cx="4750800" cy="8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Fonction aux </a:t>
            </a:r>
            <a:r>
              <a:rPr lang="en" sz="1800">
                <a:solidFill>
                  <a:srgbClr val="69E781"/>
                </a:solidFill>
                <a:latin typeface="Fira Sans"/>
                <a:ea typeface="Fira Sans"/>
                <a:cs typeface="Fira Sans"/>
                <a:sym typeface="Fira Sans"/>
              </a:rPr>
              <a:t>traitements</a:t>
            </a:r>
            <a:r>
              <a:rPr lang="en" sz="1800">
                <a:solidFill>
                  <a:srgbClr val="69E781"/>
                </a:solidFill>
                <a:latin typeface="Fira Sans"/>
                <a:ea typeface="Fira Sans"/>
                <a:cs typeface="Fira Sans"/>
                <a:sym typeface="Fira Sans"/>
              </a:rPr>
              <a:t> prévisibles</a:t>
            </a:r>
            <a:endParaRPr sz="1800">
              <a:solidFill>
                <a:srgbClr val="69E781"/>
              </a:solidFill>
              <a:latin typeface="Fira Sans"/>
              <a:ea typeface="Fira Sans"/>
              <a:cs typeface="Fira Sans"/>
              <a:sym typeface="Fira Sans"/>
            </a:endParaRPr>
          </a:p>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Call d’une adresse inaccessible</a:t>
            </a:r>
            <a:endParaRPr sz="1800">
              <a:solidFill>
                <a:srgbClr val="69E781"/>
              </a:solidFill>
              <a:latin typeface="Fira Sans"/>
              <a:ea typeface="Fira Sans"/>
              <a:cs typeface="Fira Sans"/>
              <a:sym typeface="Fira Sans"/>
            </a:endParaRPr>
          </a:p>
          <a:p>
            <a:pPr indent="-342900" lvl="0" marL="457200" rtl="0" algn="l">
              <a:spcBef>
                <a:spcPts val="0"/>
              </a:spcBef>
              <a:spcAft>
                <a:spcPts val="0"/>
              </a:spcAft>
              <a:buClr>
                <a:srgbClr val="69E781"/>
              </a:buClr>
              <a:buSzPts val="1800"/>
              <a:buFont typeface="Fira Sans"/>
              <a:buChar char="●"/>
            </a:pPr>
            <a:r>
              <a:rPr lang="en" sz="1800">
                <a:solidFill>
                  <a:srgbClr val="69E781"/>
                </a:solidFill>
                <a:latin typeface="Fira Sans"/>
                <a:ea typeface="Fira Sans"/>
                <a:cs typeface="Fira Sans"/>
                <a:sym typeface="Fira Sans"/>
              </a:rPr>
              <a:t>La “clé” ne semble pas chiffrée</a:t>
            </a:r>
            <a:endParaRPr sz="1800">
              <a:solidFill>
                <a:srgbClr val="69E781"/>
              </a:solidFill>
              <a:latin typeface="Fira Sans"/>
              <a:ea typeface="Fira Sans"/>
              <a:cs typeface="Fira Sans"/>
              <a:sym typeface="Fira Sans"/>
            </a:endParaRPr>
          </a:p>
        </p:txBody>
      </p:sp>
      <p:sp>
        <p:nvSpPr>
          <p:cNvPr id="471" name="Google Shape;471;p27"/>
          <p:cNvSpPr txBox="1"/>
          <p:nvPr/>
        </p:nvSpPr>
        <p:spPr>
          <a:xfrm>
            <a:off x="2308075" y="1566750"/>
            <a:ext cx="3943500" cy="7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9E781"/>
                </a:solidFill>
                <a:latin typeface="Fira Sans"/>
                <a:ea typeface="Fira Sans"/>
                <a:cs typeface="Fira Sans"/>
                <a:sym typeface="Fira Sans"/>
              </a:rPr>
              <a:t>Conclusion</a:t>
            </a:r>
            <a:endParaRPr b="1" sz="2800">
              <a:solidFill>
                <a:srgbClr val="69E781"/>
              </a:solidFill>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8"/>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Merci !</a:t>
            </a:r>
            <a:endParaRPr/>
          </a:p>
        </p:txBody>
      </p:sp>
      <p:grpSp>
        <p:nvGrpSpPr>
          <p:cNvPr id="477" name="Google Shape;477;p28"/>
          <p:cNvGrpSpPr/>
          <p:nvPr/>
        </p:nvGrpSpPr>
        <p:grpSpPr>
          <a:xfrm>
            <a:off x="2998926" y="1062555"/>
            <a:ext cx="3146159" cy="3706295"/>
            <a:chOff x="2998926" y="1320905"/>
            <a:chExt cx="3146159" cy="3706295"/>
          </a:xfrm>
        </p:grpSpPr>
        <p:grpSp>
          <p:nvGrpSpPr>
            <p:cNvPr id="478" name="Google Shape;478;p28"/>
            <p:cNvGrpSpPr/>
            <p:nvPr/>
          </p:nvGrpSpPr>
          <p:grpSpPr>
            <a:xfrm>
              <a:off x="2998926" y="1320905"/>
              <a:ext cx="3146159" cy="3287777"/>
              <a:chOff x="1302850" y="238125"/>
              <a:chExt cx="5013000" cy="5238650"/>
            </a:xfrm>
          </p:grpSpPr>
          <p:sp>
            <p:nvSpPr>
              <p:cNvPr id="479" name="Google Shape;479;p28"/>
              <p:cNvSpPr/>
              <p:nvPr/>
            </p:nvSpPr>
            <p:spPr>
              <a:xfrm>
                <a:off x="1302850" y="238125"/>
                <a:ext cx="5013000" cy="5012700"/>
              </a:xfrm>
              <a:custGeom>
                <a:rect b="b" l="l" r="r" t="t"/>
                <a:pathLst>
                  <a:path extrusionOk="0" h="200508" w="20052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3802675" y="995550"/>
                <a:ext cx="4125" cy="650"/>
              </a:xfrm>
              <a:custGeom>
                <a:rect b="b" l="l" r="r" t="t"/>
                <a:pathLst>
                  <a:path extrusionOk="0" h="26" w="165">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3802675" y="1178275"/>
                <a:ext cx="1155675" cy="2189950"/>
              </a:xfrm>
              <a:custGeom>
                <a:rect b="b" l="l" r="r" t="t"/>
                <a:pathLst>
                  <a:path extrusionOk="0" h="87598" w="46227">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2620300" y="1178275"/>
                <a:ext cx="1190950" cy="2189950"/>
              </a:xfrm>
              <a:custGeom>
                <a:rect b="b" l="l" r="r" t="t"/>
                <a:pathLst>
                  <a:path extrusionOk="0" h="87598" w="47638">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3806775" y="995550"/>
                <a:ext cx="4475" cy="650"/>
              </a:xfrm>
              <a:custGeom>
                <a:rect b="b" l="l" r="r" t="t"/>
                <a:pathLst>
                  <a:path extrusionOk="0" h="26" w="179">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3579550" y="2963925"/>
                <a:ext cx="444350" cy="753300"/>
              </a:xfrm>
              <a:custGeom>
                <a:rect b="b" l="l" r="r" t="t"/>
                <a:pathLst>
                  <a:path extrusionOk="0" h="30132" w="17774">
                    <a:moveTo>
                      <a:pt x="0" y="0"/>
                    </a:moveTo>
                    <a:lnTo>
                      <a:pt x="0" y="30131"/>
                    </a:lnTo>
                    <a:lnTo>
                      <a:pt x="17774" y="30131"/>
                    </a:lnTo>
                    <a:lnTo>
                      <a:pt x="17774" y="0"/>
                    </a:lnTo>
                    <a:close/>
                  </a:path>
                </a:pathLst>
              </a:custGeom>
              <a:solidFill>
                <a:srgbClr val="F08A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3579550" y="3455625"/>
                <a:ext cx="445300" cy="167850"/>
              </a:xfrm>
              <a:custGeom>
                <a:rect b="b" l="l" r="r" t="t"/>
                <a:pathLst>
                  <a:path extrusionOk="0" h="6714" w="17812">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1915325" y="3087575"/>
                <a:ext cx="3780425" cy="2139650"/>
              </a:xfrm>
              <a:custGeom>
                <a:rect b="b" l="l" r="r" t="t"/>
                <a:pathLst>
                  <a:path extrusionOk="0" h="85586" w="151217">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3009975" y="2248125"/>
                <a:ext cx="380475" cy="369050"/>
              </a:xfrm>
              <a:custGeom>
                <a:rect b="b" l="l" r="r" t="t"/>
                <a:pathLst>
                  <a:path extrusionOk="0" h="14762" w="15219">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4253025" y="2248125"/>
                <a:ext cx="380500" cy="369050"/>
              </a:xfrm>
              <a:custGeom>
                <a:rect b="b" l="l" r="r" t="t"/>
                <a:pathLst>
                  <a:path extrusionOk="0" h="14762" w="1522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128850" y="1315275"/>
                <a:ext cx="1395650" cy="1865750"/>
              </a:xfrm>
              <a:custGeom>
                <a:rect b="b" l="l" r="r" t="t"/>
                <a:pathLst>
                  <a:path extrusionOk="0" h="74630" w="55826">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490" name="Google Shape;490;p28"/>
              <p:cNvSpPr/>
              <p:nvPr/>
            </p:nvSpPr>
            <p:spPr>
              <a:xfrm>
                <a:off x="3138375" y="2237025"/>
                <a:ext cx="1376575" cy="390450"/>
              </a:xfrm>
              <a:custGeom>
                <a:rect b="b" l="l" r="r" t="t"/>
                <a:pathLst>
                  <a:path extrusionOk="0" h="15618" w="55063">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2584375" y="1086750"/>
                <a:ext cx="2419200" cy="1488150"/>
              </a:xfrm>
              <a:custGeom>
                <a:rect b="b" l="l" r="r" t="t"/>
                <a:pathLst>
                  <a:path extrusionOk="0" h="59526" w="96768">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2588525" y="5194850"/>
                <a:ext cx="2392725" cy="240950"/>
              </a:xfrm>
              <a:custGeom>
                <a:rect b="b" l="l" r="r" t="t"/>
                <a:pathLst>
                  <a:path extrusionOk="0" h="9638" w="95709">
                    <a:moveTo>
                      <a:pt x="0" y="0"/>
                    </a:moveTo>
                    <a:lnTo>
                      <a:pt x="0" y="9637"/>
                    </a:lnTo>
                    <a:lnTo>
                      <a:pt x="95708" y="9637"/>
                    </a:lnTo>
                    <a:lnTo>
                      <a:pt x="95708"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2528125" y="3868500"/>
                <a:ext cx="2547825" cy="1481475"/>
              </a:xfrm>
              <a:custGeom>
                <a:rect b="b" l="l" r="r" t="t"/>
                <a:pathLst>
                  <a:path extrusionOk="0" h="59259" w="101913">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2528125" y="5394750"/>
                <a:ext cx="2547825" cy="82025"/>
              </a:xfrm>
              <a:custGeom>
                <a:rect b="b" l="l" r="r" t="t"/>
                <a:pathLst>
                  <a:path extrusionOk="0" h="3281" w="101913">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594150" y="4440600"/>
                <a:ext cx="413225" cy="413225"/>
              </a:xfrm>
              <a:custGeom>
                <a:rect b="b" l="l" r="r" t="t"/>
                <a:pathLst>
                  <a:path extrusionOk="0" h="16529" w="16529">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680275" y="4721275"/>
                <a:ext cx="240950" cy="165300"/>
              </a:xfrm>
              <a:custGeom>
                <a:rect b="b" l="l" r="r" t="t"/>
                <a:pathLst>
                  <a:path extrusionOk="0" h="6612" w="9638">
                    <a:moveTo>
                      <a:pt x="1" y="0"/>
                    </a:moveTo>
                    <a:lnTo>
                      <a:pt x="1" y="6611"/>
                    </a:lnTo>
                    <a:lnTo>
                      <a:pt x="9638" y="6611"/>
                    </a:lnTo>
                    <a:lnTo>
                      <a:pt x="9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659300" y="4592525"/>
                <a:ext cx="125900" cy="125900"/>
              </a:xfrm>
              <a:custGeom>
                <a:rect b="b" l="l" r="r" t="t"/>
                <a:pathLst>
                  <a:path extrusionOk="0" h="5036" w="5036">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819200" y="4592525"/>
                <a:ext cx="125875" cy="125900"/>
              </a:xfrm>
              <a:custGeom>
                <a:rect b="b" l="l" r="r" t="t"/>
                <a:pathLst>
                  <a:path extrusionOk="0" h="5036" w="5035">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768350" y="4766400"/>
                <a:ext cx="29900" cy="29900"/>
              </a:xfrm>
              <a:custGeom>
                <a:rect b="b" l="l" r="r" t="t"/>
                <a:pathLst>
                  <a:path extrusionOk="0" h="1196" w="1196">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806150" y="4766400"/>
                <a:ext cx="29900" cy="29900"/>
              </a:xfrm>
              <a:custGeom>
                <a:rect b="b" l="l" r="r" t="t"/>
                <a:pathLst>
                  <a:path extrusionOk="0" h="1196" w="1196">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714950" y="4846500"/>
                <a:ext cx="34350" cy="64525"/>
              </a:xfrm>
              <a:custGeom>
                <a:rect b="b" l="l" r="r" t="t"/>
                <a:pathLst>
                  <a:path extrusionOk="0" h="2581" w="1374">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3680275" y="4844900"/>
                <a:ext cx="34700" cy="64550"/>
              </a:xfrm>
              <a:custGeom>
                <a:rect b="b" l="l" r="r" t="t"/>
                <a:pathLst>
                  <a:path extrusionOk="0" h="2582" w="1388">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3783600" y="4846500"/>
                <a:ext cx="34650" cy="64525"/>
              </a:xfrm>
              <a:custGeom>
                <a:rect b="b" l="l" r="r" t="t"/>
                <a:pathLst>
                  <a:path extrusionOk="0" h="2581" w="1386">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749275" y="4844900"/>
                <a:ext cx="34350" cy="64550"/>
              </a:xfrm>
              <a:custGeom>
                <a:rect b="b" l="l" r="r" t="t"/>
                <a:pathLst>
                  <a:path extrusionOk="0" h="2582" w="1374">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852550" y="4846800"/>
                <a:ext cx="34675" cy="64550"/>
              </a:xfrm>
              <a:custGeom>
                <a:rect b="b" l="l" r="r" t="t"/>
                <a:pathLst>
                  <a:path extrusionOk="0" h="2582" w="1387">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3818225" y="4845225"/>
                <a:ext cx="34350" cy="64525"/>
              </a:xfrm>
              <a:custGeom>
                <a:rect b="b" l="l" r="r" t="t"/>
                <a:pathLst>
                  <a:path extrusionOk="0" h="2581" w="1374">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3887200" y="4845225"/>
                <a:ext cx="34350" cy="64525"/>
              </a:xfrm>
              <a:custGeom>
                <a:rect b="b" l="l" r="r" t="t"/>
                <a:pathLst>
                  <a:path extrusionOk="0" h="2581" w="1374">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8"/>
            <p:cNvSpPr txBox="1"/>
            <p:nvPr/>
          </p:nvSpPr>
          <p:spPr>
            <a:xfrm>
              <a:off x="3279400" y="3265600"/>
              <a:ext cx="2584800" cy="1761600"/>
            </a:xfrm>
            <a:prstGeom prst="rect">
              <a:avLst/>
            </a:prstGeom>
            <a:noFill/>
            <a:ln>
              <a:noFill/>
            </a:ln>
            <a:effectLst>
              <a:outerShdw blurRad="128588" rotWithShape="0" algn="bl" dir="2460000" dist="114300">
                <a:srgbClr val="000000"/>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i="1" lang="en" sz="7200">
                  <a:solidFill>
                    <a:srgbClr val="69E781"/>
                  </a:solidFill>
                  <a:latin typeface="Fira Sans"/>
                  <a:ea typeface="Fira Sans"/>
                  <a:cs typeface="Fira Sans"/>
                  <a:sym typeface="Fira Sans"/>
                </a:rPr>
                <a:t>Avast</a:t>
              </a:r>
              <a:endParaRPr b="1" i="1" sz="7200">
                <a:solidFill>
                  <a:srgbClr val="69E781"/>
                </a:solidFill>
                <a:latin typeface="Fira Sans"/>
                <a:ea typeface="Fira Sans"/>
                <a:cs typeface="Fira Sans"/>
                <a:sym typeface="Fira Sans"/>
              </a:endParaRPr>
            </a:p>
          </p:txBody>
        </p:sp>
      </p:grpSp>
      <p:sp>
        <p:nvSpPr>
          <p:cNvPr id="509" name="Google Shape;509;p28"/>
          <p:cNvSpPr txBox="1"/>
          <p:nvPr/>
        </p:nvSpPr>
        <p:spPr>
          <a:xfrm>
            <a:off x="3279600" y="865325"/>
            <a:ext cx="2584800" cy="1761600"/>
          </a:xfrm>
          <a:prstGeom prst="rect">
            <a:avLst/>
          </a:prstGeom>
          <a:noFill/>
          <a:ln>
            <a:noFill/>
          </a:ln>
          <a:effectLst>
            <a:outerShdw blurRad="128588" rotWithShape="0" algn="bl" dir="2460000" dist="11430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3400">
                <a:solidFill>
                  <a:srgbClr val="69E781"/>
                </a:solidFill>
                <a:latin typeface="Fira Sans"/>
                <a:ea typeface="Fira Sans"/>
                <a:cs typeface="Fira Sans"/>
                <a:sym typeface="Fira Sans"/>
              </a:rPr>
              <a:t>Space Pirates</a:t>
            </a:r>
            <a:endParaRPr b="1" i="1" sz="3400">
              <a:solidFill>
                <a:srgbClr val="69E781"/>
              </a:solidFill>
              <a:latin typeface="Fira Sans"/>
              <a:ea typeface="Fira Sans"/>
              <a:cs typeface="Fira Sans"/>
              <a:sym typeface="Fira Sans"/>
            </a:endParaRPr>
          </a:p>
        </p:txBody>
      </p:sp>
      <p:sp>
        <p:nvSpPr>
          <p:cNvPr id="510" name="Google Shape;510;p28"/>
          <p:cNvSpPr txBox="1"/>
          <p:nvPr/>
        </p:nvSpPr>
        <p:spPr>
          <a:xfrm>
            <a:off x="3279600" y="2331000"/>
            <a:ext cx="2584800" cy="1001400"/>
          </a:xfrm>
          <a:prstGeom prst="rect">
            <a:avLst/>
          </a:prstGeom>
          <a:noFill/>
          <a:ln>
            <a:noFill/>
          </a:ln>
          <a:effectLst>
            <a:outerShdw blurRad="128588" rotWithShape="0" algn="bl" dir="2460000" dist="11430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3800">
                <a:solidFill>
                  <a:srgbClr val="69E781"/>
                </a:solidFill>
                <a:latin typeface="Fira Sans"/>
                <a:ea typeface="Fira Sans"/>
                <a:cs typeface="Fira Sans"/>
                <a:sym typeface="Fira Sans"/>
              </a:rPr>
              <a:t>VS</a:t>
            </a:r>
            <a:endParaRPr b="1" i="1" sz="3800">
              <a:solidFill>
                <a:srgbClr val="69E781"/>
              </a:solidFill>
              <a:latin typeface="Fira Sans"/>
              <a:ea typeface="Fira Sans"/>
              <a:cs typeface="Fira Sans"/>
              <a:sym typeface="Fir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9"/>
          <p:cNvSpPr txBox="1"/>
          <p:nvPr>
            <p:ph type="title"/>
          </p:nvPr>
        </p:nvSpPr>
        <p:spPr>
          <a:xfrm>
            <a:off x="457200" y="22185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 DU DIAPO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Sommaire</a:t>
            </a:r>
            <a:endParaRPr/>
          </a:p>
        </p:txBody>
      </p:sp>
      <p:sp>
        <p:nvSpPr>
          <p:cNvPr id="136" name="Google Shape;136;p14"/>
          <p:cNvSpPr/>
          <p:nvPr/>
        </p:nvSpPr>
        <p:spPr>
          <a:xfrm>
            <a:off x="2805322" y="3069492"/>
            <a:ext cx="517886" cy="827417"/>
          </a:xfrm>
          <a:custGeom>
            <a:rect b="b" l="l" r="r" t="t"/>
            <a:pathLst>
              <a:path extrusionOk="0" h="40244" w="25189">
                <a:moveTo>
                  <a:pt x="1732" y="0"/>
                </a:moveTo>
                <a:cubicBezTo>
                  <a:pt x="1395" y="0"/>
                  <a:pt x="1080" y="228"/>
                  <a:pt x="998" y="567"/>
                </a:cubicBezTo>
                <a:cubicBezTo>
                  <a:pt x="1" y="4730"/>
                  <a:pt x="1262" y="9309"/>
                  <a:pt x="4221" y="12248"/>
                </a:cubicBezTo>
                <a:cubicBezTo>
                  <a:pt x="6575" y="14564"/>
                  <a:pt x="9740" y="15770"/>
                  <a:pt x="12528" y="16845"/>
                </a:cubicBezTo>
                <a:cubicBezTo>
                  <a:pt x="15203" y="17862"/>
                  <a:pt x="18218" y="19010"/>
                  <a:pt x="20328" y="21102"/>
                </a:cubicBezTo>
                <a:cubicBezTo>
                  <a:pt x="22193" y="22949"/>
                  <a:pt x="23455" y="26151"/>
                  <a:pt x="22212" y="28656"/>
                </a:cubicBezTo>
                <a:cubicBezTo>
                  <a:pt x="21251" y="30616"/>
                  <a:pt x="18915" y="31954"/>
                  <a:pt x="15316" y="32632"/>
                </a:cubicBezTo>
                <a:cubicBezTo>
                  <a:pt x="14206" y="32839"/>
                  <a:pt x="13075" y="33009"/>
                  <a:pt x="11963" y="33160"/>
                </a:cubicBezTo>
                <a:cubicBezTo>
                  <a:pt x="10664" y="33348"/>
                  <a:pt x="9307" y="33536"/>
                  <a:pt x="7969" y="33818"/>
                </a:cubicBezTo>
                <a:cubicBezTo>
                  <a:pt x="6632" y="34082"/>
                  <a:pt x="5105" y="34496"/>
                  <a:pt x="3806" y="35401"/>
                </a:cubicBezTo>
                <a:cubicBezTo>
                  <a:pt x="2337" y="36438"/>
                  <a:pt x="1470" y="37963"/>
                  <a:pt x="1470" y="39490"/>
                </a:cubicBezTo>
                <a:cubicBezTo>
                  <a:pt x="1470" y="39904"/>
                  <a:pt x="1809" y="40243"/>
                  <a:pt x="2224" y="40243"/>
                </a:cubicBezTo>
                <a:cubicBezTo>
                  <a:pt x="2638" y="40243"/>
                  <a:pt x="2977" y="39904"/>
                  <a:pt x="2977" y="39490"/>
                </a:cubicBezTo>
                <a:cubicBezTo>
                  <a:pt x="2977" y="38472"/>
                  <a:pt x="3618" y="37360"/>
                  <a:pt x="4673" y="36626"/>
                </a:cubicBezTo>
                <a:cubicBezTo>
                  <a:pt x="5746" y="35891"/>
                  <a:pt x="7084" y="35533"/>
                  <a:pt x="8270" y="35288"/>
                </a:cubicBezTo>
                <a:cubicBezTo>
                  <a:pt x="9551" y="35024"/>
                  <a:pt x="10890" y="34836"/>
                  <a:pt x="12189" y="34647"/>
                </a:cubicBezTo>
                <a:cubicBezTo>
                  <a:pt x="13301" y="34496"/>
                  <a:pt x="14450" y="34328"/>
                  <a:pt x="15600" y="34120"/>
                </a:cubicBezTo>
                <a:cubicBezTo>
                  <a:pt x="19744" y="33328"/>
                  <a:pt x="22362" y="31765"/>
                  <a:pt x="23568" y="29316"/>
                </a:cubicBezTo>
                <a:cubicBezTo>
                  <a:pt x="25188" y="26019"/>
                  <a:pt x="23568" y="22195"/>
                  <a:pt x="21383" y="20028"/>
                </a:cubicBezTo>
                <a:cubicBezTo>
                  <a:pt x="19047" y="17711"/>
                  <a:pt x="15863" y="16506"/>
                  <a:pt x="13075" y="15431"/>
                </a:cubicBezTo>
                <a:cubicBezTo>
                  <a:pt x="10418" y="14414"/>
                  <a:pt x="7404" y="13265"/>
                  <a:pt x="5294" y="11173"/>
                </a:cubicBezTo>
                <a:cubicBezTo>
                  <a:pt x="2694" y="8593"/>
                  <a:pt x="1583" y="4579"/>
                  <a:pt x="2468" y="925"/>
                </a:cubicBezTo>
                <a:cubicBezTo>
                  <a:pt x="2563" y="530"/>
                  <a:pt x="2317" y="115"/>
                  <a:pt x="1903" y="20"/>
                </a:cubicBezTo>
                <a:cubicBezTo>
                  <a:pt x="1846" y="7"/>
                  <a:pt x="1788" y="0"/>
                  <a:pt x="1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932532" y="1457032"/>
            <a:ext cx="2939134" cy="1670993"/>
          </a:xfrm>
          <a:custGeom>
            <a:rect b="b" l="l" r="r" t="t"/>
            <a:pathLst>
              <a:path extrusionOk="0" h="81274" w="142954">
                <a:moveTo>
                  <a:pt x="133" y="0"/>
                </a:moveTo>
                <a:cubicBezTo>
                  <a:pt x="58" y="0"/>
                  <a:pt x="1" y="57"/>
                  <a:pt x="1" y="133"/>
                </a:cubicBezTo>
                <a:lnTo>
                  <a:pt x="1" y="81123"/>
                </a:lnTo>
                <a:cubicBezTo>
                  <a:pt x="1" y="81198"/>
                  <a:pt x="58" y="81273"/>
                  <a:pt x="133" y="81273"/>
                </a:cubicBezTo>
                <a:lnTo>
                  <a:pt x="142823" y="81273"/>
                </a:lnTo>
                <a:cubicBezTo>
                  <a:pt x="142898" y="81273"/>
                  <a:pt x="142954" y="81198"/>
                  <a:pt x="142954" y="81123"/>
                </a:cubicBezTo>
                <a:lnTo>
                  <a:pt x="142954" y="133"/>
                </a:lnTo>
                <a:cubicBezTo>
                  <a:pt x="142954" y="57"/>
                  <a:pt x="142898" y="0"/>
                  <a:pt x="1428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194875" y="3128005"/>
            <a:ext cx="431883" cy="522142"/>
          </a:xfrm>
          <a:custGeom>
            <a:rect b="b" l="l" r="r" t="t"/>
            <a:pathLst>
              <a:path extrusionOk="0" h="25396" w="21006">
                <a:moveTo>
                  <a:pt x="4522" y="0"/>
                </a:moveTo>
                <a:lnTo>
                  <a:pt x="1" y="25396"/>
                </a:lnTo>
                <a:lnTo>
                  <a:pt x="21006" y="25396"/>
                </a:lnTo>
                <a:lnTo>
                  <a:pt x="164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194875" y="3128005"/>
            <a:ext cx="431883" cy="522142"/>
          </a:xfrm>
          <a:custGeom>
            <a:rect b="b" l="l" r="r" t="t"/>
            <a:pathLst>
              <a:path extrusionOk="0" h="25396" w="21006">
                <a:moveTo>
                  <a:pt x="4522" y="0"/>
                </a:moveTo>
                <a:lnTo>
                  <a:pt x="1" y="25396"/>
                </a:lnTo>
                <a:lnTo>
                  <a:pt x="21006" y="25396"/>
                </a:lnTo>
                <a:lnTo>
                  <a:pt x="20328" y="21610"/>
                </a:lnTo>
                <a:lnTo>
                  <a:pt x="12415" y="21610"/>
                </a:lnTo>
                <a:cubicBezTo>
                  <a:pt x="7913" y="21610"/>
                  <a:pt x="4522" y="17540"/>
                  <a:pt x="5294" y="13112"/>
                </a:cubicBezTo>
                <a:lnTo>
                  <a:pt x="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1935737" y="3650127"/>
            <a:ext cx="932725" cy="127472"/>
          </a:xfrm>
          <a:custGeom>
            <a:rect b="b" l="l" r="r" t="t"/>
            <a:pathLst>
              <a:path extrusionOk="0" h="6200" w="45366">
                <a:moveTo>
                  <a:pt x="3090" y="1"/>
                </a:moveTo>
                <a:cubicBezTo>
                  <a:pt x="1377" y="1"/>
                  <a:pt x="1" y="1395"/>
                  <a:pt x="1" y="3110"/>
                </a:cubicBezTo>
                <a:cubicBezTo>
                  <a:pt x="1" y="4806"/>
                  <a:pt x="1377" y="6200"/>
                  <a:pt x="3090" y="6200"/>
                </a:cubicBezTo>
                <a:lnTo>
                  <a:pt x="42276" y="6200"/>
                </a:lnTo>
                <a:cubicBezTo>
                  <a:pt x="43991" y="6200"/>
                  <a:pt x="45366" y="4806"/>
                  <a:pt x="45366" y="3110"/>
                </a:cubicBezTo>
                <a:cubicBezTo>
                  <a:pt x="45366" y="1395"/>
                  <a:pt x="43991" y="1"/>
                  <a:pt x="422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935737" y="3650127"/>
            <a:ext cx="932355" cy="127472"/>
          </a:xfrm>
          <a:custGeom>
            <a:rect b="b" l="l" r="r" t="t"/>
            <a:pathLst>
              <a:path extrusionOk="0" h="6200" w="45348">
                <a:moveTo>
                  <a:pt x="3090" y="1"/>
                </a:moveTo>
                <a:cubicBezTo>
                  <a:pt x="1377" y="1"/>
                  <a:pt x="1" y="1395"/>
                  <a:pt x="1" y="3110"/>
                </a:cubicBezTo>
                <a:cubicBezTo>
                  <a:pt x="1" y="4806"/>
                  <a:pt x="1377" y="6200"/>
                  <a:pt x="3090" y="6200"/>
                </a:cubicBezTo>
                <a:lnTo>
                  <a:pt x="42276" y="6200"/>
                </a:lnTo>
                <a:cubicBezTo>
                  <a:pt x="43859" y="6200"/>
                  <a:pt x="45159" y="5012"/>
                  <a:pt x="45348" y="3487"/>
                </a:cubicBezTo>
                <a:lnTo>
                  <a:pt x="6707" y="3487"/>
                </a:lnTo>
                <a:cubicBezTo>
                  <a:pt x="4994" y="3487"/>
                  <a:pt x="3600" y="2111"/>
                  <a:pt x="3600" y="397"/>
                </a:cubicBezTo>
                <a:cubicBezTo>
                  <a:pt x="3600" y="264"/>
                  <a:pt x="3618" y="133"/>
                  <a:pt x="3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1033646" y="1558126"/>
            <a:ext cx="2736947" cy="1468806"/>
          </a:xfrm>
          <a:custGeom>
            <a:rect b="b" l="l" r="r" t="t"/>
            <a:pathLst>
              <a:path extrusionOk="0" h="71440" w="133120">
                <a:moveTo>
                  <a:pt x="0" y="1"/>
                </a:moveTo>
                <a:lnTo>
                  <a:pt x="0" y="71440"/>
                </a:lnTo>
                <a:lnTo>
                  <a:pt x="133119" y="71440"/>
                </a:lnTo>
                <a:lnTo>
                  <a:pt x="133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1252878" y="4369439"/>
            <a:ext cx="2298485" cy="79033"/>
          </a:xfrm>
          <a:custGeom>
            <a:rect b="b" l="l" r="r" t="t"/>
            <a:pathLst>
              <a:path extrusionOk="0" h="3844" w="111794">
                <a:moveTo>
                  <a:pt x="1" y="0"/>
                </a:moveTo>
                <a:lnTo>
                  <a:pt x="1" y="3786"/>
                </a:lnTo>
                <a:cubicBezTo>
                  <a:pt x="1" y="3824"/>
                  <a:pt x="19" y="3844"/>
                  <a:pt x="56" y="3844"/>
                </a:cubicBezTo>
                <a:lnTo>
                  <a:pt x="111736" y="3844"/>
                </a:lnTo>
                <a:cubicBezTo>
                  <a:pt x="111756" y="3844"/>
                  <a:pt x="111793" y="3824"/>
                  <a:pt x="111793" y="3786"/>
                </a:cubicBezTo>
                <a:lnTo>
                  <a:pt x="1117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1243173" y="3860846"/>
            <a:ext cx="2317852" cy="532216"/>
          </a:xfrm>
          <a:custGeom>
            <a:rect b="b" l="l" r="r" t="t"/>
            <a:pathLst>
              <a:path extrusionOk="0" h="25886" w="112736">
                <a:moveTo>
                  <a:pt x="21761" y="0"/>
                </a:moveTo>
                <a:cubicBezTo>
                  <a:pt x="20480" y="20"/>
                  <a:pt x="18840" y="792"/>
                  <a:pt x="18106" y="1753"/>
                </a:cubicBezTo>
                <a:lnTo>
                  <a:pt x="736" y="24172"/>
                </a:lnTo>
                <a:cubicBezTo>
                  <a:pt x="1" y="25114"/>
                  <a:pt x="962" y="25886"/>
                  <a:pt x="2884" y="25886"/>
                </a:cubicBezTo>
                <a:lnTo>
                  <a:pt x="109816" y="25886"/>
                </a:lnTo>
                <a:cubicBezTo>
                  <a:pt x="111756" y="25886"/>
                  <a:pt x="112735" y="25094"/>
                  <a:pt x="112039" y="24134"/>
                </a:cubicBezTo>
                <a:lnTo>
                  <a:pt x="95875" y="1753"/>
                </a:lnTo>
                <a:cubicBezTo>
                  <a:pt x="95159" y="774"/>
                  <a:pt x="93557" y="0"/>
                  <a:pt x="92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615186" y="3907723"/>
            <a:ext cx="178029" cy="90279"/>
          </a:xfrm>
          <a:custGeom>
            <a:rect b="b" l="l" r="r" t="t"/>
            <a:pathLst>
              <a:path extrusionOk="0" h="4391" w="8659">
                <a:moveTo>
                  <a:pt x="7699" y="1"/>
                </a:moveTo>
                <a:lnTo>
                  <a:pt x="4006" y="38"/>
                </a:lnTo>
                <a:cubicBezTo>
                  <a:pt x="3346" y="38"/>
                  <a:pt x="2537" y="415"/>
                  <a:pt x="2198" y="905"/>
                </a:cubicBezTo>
                <a:lnTo>
                  <a:pt x="332" y="3543"/>
                </a:lnTo>
                <a:cubicBezTo>
                  <a:pt x="1" y="4002"/>
                  <a:pt x="299" y="4390"/>
                  <a:pt x="979" y="4390"/>
                </a:cubicBezTo>
                <a:cubicBezTo>
                  <a:pt x="996" y="4390"/>
                  <a:pt x="1012" y="4390"/>
                  <a:pt x="1029" y="4390"/>
                </a:cubicBezTo>
                <a:lnTo>
                  <a:pt x="5023" y="4371"/>
                </a:lnTo>
                <a:cubicBezTo>
                  <a:pt x="5739" y="4371"/>
                  <a:pt x="6549" y="3975"/>
                  <a:pt x="6832" y="3505"/>
                </a:cubicBezTo>
                <a:lnTo>
                  <a:pt x="8377" y="867"/>
                </a:lnTo>
                <a:cubicBezTo>
                  <a:pt x="8659" y="377"/>
                  <a:pt x="8357" y="1"/>
                  <a:pt x="7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796690" y="3906551"/>
            <a:ext cx="166577" cy="90649"/>
          </a:xfrm>
          <a:custGeom>
            <a:rect b="b" l="l" r="r" t="t"/>
            <a:pathLst>
              <a:path extrusionOk="0" h="4409" w="8102">
                <a:moveTo>
                  <a:pt x="7065" y="0"/>
                </a:moveTo>
                <a:lnTo>
                  <a:pt x="3372" y="38"/>
                </a:lnTo>
                <a:cubicBezTo>
                  <a:pt x="2714" y="38"/>
                  <a:pt x="1960" y="434"/>
                  <a:pt x="1715" y="905"/>
                </a:cubicBezTo>
                <a:lnTo>
                  <a:pt x="265" y="3562"/>
                </a:lnTo>
                <a:cubicBezTo>
                  <a:pt x="1" y="4032"/>
                  <a:pt x="378" y="4409"/>
                  <a:pt x="1094" y="4409"/>
                </a:cubicBezTo>
                <a:lnTo>
                  <a:pt x="5088" y="4391"/>
                </a:lnTo>
                <a:cubicBezTo>
                  <a:pt x="5804" y="4391"/>
                  <a:pt x="6537" y="3994"/>
                  <a:pt x="6745" y="3524"/>
                </a:cubicBezTo>
                <a:lnTo>
                  <a:pt x="7894" y="867"/>
                </a:lnTo>
                <a:cubicBezTo>
                  <a:pt x="8102" y="377"/>
                  <a:pt x="7725" y="0"/>
                  <a:pt x="7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977967" y="3905400"/>
            <a:ext cx="154961" cy="91040"/>
          </a:xfrm>
          <a:custGeom>
            <a:rect b="b" l="l" r="r" t="t"/>
            <a:pathLst>
              <a:path extrusionOk="0" h="4428" w="7537">
                <a:moveTo>
                  <a:pt x="6444" y="1"/>
                </a:moveTo>
                <a:lnTo>
                  <a:pt x="2751" y="38"/>
                </a:lnTo>
                <a:cubicBezTo>
                  <a:pt x="2091" y="38"/>
                  <a:pt x="1413" y="433"/>
                  <a:pt x="1225" y="905"/>
                </a:cubicBezTo>
                <a:lnTo>
                  <a:pt x="189" y="3561"/>
                </a:lnTo>
                <a:cubicBezTo>
                  <a:pt x="1" y="4032"/>
                  <a:pt x="433" y="4427"/>
                  <a:pt x="1149" y="4427"/>
                </a:cubicBezTo>
                <a:lnTo>
                  <a:pt x="5143" y="4409"/>
                </a:lnTo>
                <a:cubicBezTo>
                  <a:pt x="5859" y="4389"/>
                  <a:pt x="6557" y="4013"/>
                  <a:pt x="6688" y="3523"/>
                </a:cubicBezTo>
                <a:lnTo>
                  <a:pt x="7404" y="867"/>
                </a:lnTo>
                <a:cubicBezTo>
                  <a:pt x="7537" y="377"/>
                  <a:pt x="7102" y="1"/>
                  <a:pt x="64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159615" y="3904228"/>
            <a:ext cx="142974" cy="91060"/>
          </a:xfrm>
          <a:custGeom>
            <a:rect b="b" l="l" r="r" t="t"/>
            <a:pathLst>
              <a:path extrusionOk="0" h="4429" w="6954">
                <a:moveTo>
                  <a:pt x="5803" y="0"/>
                </a:moveTo>
                <a:lnTo>
                  <a:pt x="2130" y="38"/>
                </a:lnTo>
                <a:cubicBezTo>
                  <a:pt x="1452" y="38"/>
                  <a:pt x="830" y="434"/>
                  <a:pt x="717" y="905"/>
                </a:cubicBezTo>
                <a:lnTo>
                  <a:pt x="114" y="3580"/>
                </a:lnTo>
                <a:cubicBezTo>
                  <a:pt x="1" y="4052"/>
                  <a:pt x="491" y="4428"/>
                  <a:pt x="1206" y="4428"/>
                </a:cubicBezTo>
                <a:lnTo>
                  <a:pt x="5200" y="4409"/>
                </a:lnTo>
                <a:cubicBezTo>
                  <a:pt x="5916" y="4409"/>
                  <a:pt x="6539" y="4014"/>
                  <a:pt x="6594" y="3542"/>
                </a:cubicBezTo>
                <a:lnTo>
                  <a:pt x="6896" y="867"/>
                </a:lnTo>
                <a:cubicBezTo>
                  <a:pt x="6953" y="397"/>
                  <a:pt x="6463" y="0"/>
                  <a:pt x="58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340892" y="3903076"/>
            <a:ext cx="134812" cy="91430"/>
          </a:xfrm>
          <a:custGeom>
            <a:rect b="b" l="l" r="r" t="t"/>
            <a:pathLst>
              <a:path extrusionOk="0" h="4447" w="6557">
                <a:moveTo>
                  <a:pt x="5182" y="1"/>
                </a:moveTo>
                <a:lnTo>
                  <a:pt x="1508" y="38"/>
                </a:lnTo>
                <a:cubicBezTo>
                  <a:pt x="849" y="38"/>
                  <a:pt x="284" y="433"/>
                  <a:pt x="246" y="905"/>
                </a:cubicBezTo>
                <a:lnTo>
                  <a:pt x="38" y="3580"/>
                </a:lnTo>
                <a:cubicBezTo>
                  <a:pt x="1" y="4050"/>
                  <a:pt x="566" y="4447"/>
                  <a:pt x="1282" y="4447"/>
                </a:cubicBezTo>
                <a:lnTo>
                  <a:pt x="5276" y="4427"/>
                </a:lnTo>
                <a:cubicBezTo>
                  <a:pt x="5991" y="4427"/>
                  <a:pt x="6557" y="4032"/>
                  <a:pt x="6539" y="3542"/>
                </a:cubicBezTo>
                <a:lnTo>
                  <a:pt x="6426" y="867"/>
                </a:lnTo>
                <a:cubicBezTo>
                  <a:pt x="6406" y="396"/>
                  <a:pt x="5841" y="1"/>
                  <a:pt x="5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516372" y="3902295"/>
            <a:ext cx="140610" cy="91060"/>
          </a:xfrm>
          <a:custGeom>
            <a:rect b="b" l="l" r="r" t="t"/>
            <a:pathLst>
              <a:path extrusionOk="0" h="4429" w="6839">
                <a:moveTo>
                  <a:pt x="4890" y="0"/>
                </a:moveTo>
                <a:cubicBezTo>
                  <a:pt x="4874" y="0"/>
                  <a:pt x="4858" y="0"/>
                  <a:pt x="4841" y="1"/>
                </a:cubicBezTo>
                <a:lnTo>
                  <a:pt x="1169" y="19"/>
                </a:lnTo>
                <a:cubicBezTo>
                  <a:pt x="508" y="19"/>
                  <a:pt x="1" y="415"/>
                  <a:pt x="38" y="905"/>
                </a:cubicBezTo>
                <a:lnTo>
                  <a:pt x="264" y="3580"/>
                </a:lnTo>
                <a:cubicBezTo>
                  <a:pt x="301" y="4039"/>
                  <a:pt x="876" y="4428"/>
                  <a:pt x="1587" y="4428"/>
                </a:cubicBezTo>
                <a:cubicBezTo>
                  <a:pt x="1604" y="4428"/>
                  <a:pt x="1621" y="4428"/>
                  <a:pt x="1639" y="4427"/>
                </a:cubicBezTo>
                <a:lnTo>
                  <a:pt x="5615" y="4409"/>
                </a:lnTo>
                <a:cubicBezTo>
                  <a:pt x="6349" y="4409"/>
                  <a:pt x="6838" y="4013"/>
                  <a:pt x="6745" y="3543"/>
                </a:cubicBezTo>
                <a:lnTo>
                  <a:pt x="6217" y="848"/>
                </a:lnTo>
                <a:cubicBezTo>
                  <a:pt x="6125" y="389"/>
                  <a:pt x="5548" y="0"/>
                  <a:pt x="48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686033" y="3901123"/>
            <a:ext cx="152617" cy="91430"/>
          </a:xfrm>
          <a:custGeom>
            <a:rect b="b" l="l" r="r" t="t"/>
            <a:pathLst>
              <a:path extrusionOk="0" h="4447" w="7423">
                <a:moveTo>
                  <a:pt x="4847" y="0"/>
                </a:moveTo>
                <a:cubicBezTo>
                  <a:pt x="4833" y="0"/>
                  <a:pt x="4818" y="0"/>
                  <a:pt x="4803" y="1"/>
                </a:cubicBezTo>
                <a:lnTo>
                  <a:pt x="1111" y="20"/>
                </a:lnTo>
                <a:cubicBezTo>
                  <a:pt x="452" y="20"/>
                  <a:pt x="0" y="415"/>
                  <a:pt x="113" y="905"/>
                </a:cubicBezTo>
                <a:lnTo>
                  <a:pt x="754" y="3580"/>
                </a:lnTo>
                <a:cubicBezTo>
                  <a:pt x="867" y="4070"/>
                  <a:pt x="1545" y="4447"/>
                  <a:pt x="2261" y="4447"/>
                </a:cubicBezTo>
                <a:lnTo>
                  <a:pt x="6255" y="4429"/>
                </a:lnTo>
                <a:cubicBezTo>
                  <a:pt x="6971" y="4429"/>
                  <a:pt x="7423" y="4032"/>
                  <a:pt x="7253" y="3542"/>
                </a:cubicBezTo>
                <a:lnTo>
                  <a:pt x="6311" y="867"/>
                </a:lnTo>
                <a:cubicBezTo>
                  <a:pt x="6146" y="388"/>
                  <a:pt x="5493" y="0"/>
                  <a:pt x="4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2856044" y="3899972"/>
            <a:ext cx="163884" cy="91821"/>
          </a:xfrm>
          <a:custGeom>
            <a:rect b="b" l="l" r="r" t="t"/>
            <a:pathLst>
              <a:path extrusionOk="0" h="4466" w="7971">
                <a:moveTo>
                  <a:pt x="4777" y="0"/>
                </a:moveTo>
                <a:cubicBezTo>
                  <a:pt x="4762" y="0"/>
                  <a:pt x="4746" y="0"/>
                  <a:pt x="4730" y="1"/>
                </a:cubicBezTo>
                <a:lnTo>
                  <a:pt x="1038" y="19"/>
                </a:lnTo>
                <a:cubicBezTo>
                  <a:pt x="378" y="19"/>
                  <a:pt x="1" y="415"/>
                  <a:pt x="189" y="905"/>
                </a:cubicBezTo>
                <a:lnTo>
                  <a:pt x="1244" y="3598"/>
                </a:lnTo>
                <a:cubicBezTo>
                  <a:pt x="1433" y="4070"/>
                  <a:pt x="2168" y="4465"/>
                  <a:pt x="2884" y="4465"/>
                </a:cubicBezTo>
                <a:lnTo>
                  <a:pt x="6878" y="4447"/>
                </a:lnTo>
                <a:cubicBezTo>
                  <a:pt x="7594" y="4427"/>
                  <a:pt x="7971" y="4033"/>
                  <a:pt x="7725" y="3561"/>
                </a:cubicBezTo>
                <a:lnTo>
                  <a:pt x="6369" y="868"/>
                </a:lnTo>
                <a:cubicBezTo>
                  <a:pt x="6130" y="389"/>
                  <a:pt x="5424" y="0"/>
                  <a:pt x="4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025705" y="3898800"/>
            <a:ext cx="175870" cy="91842"/>
          </a:xfrm>
          <a:custGeom>
            <a:rect b="b" l="l" r="r" t="t"/>
            <a:pathLst>
              <a:path extrusionOk="0" h="4467" w="8554">
                <a:moveTo>
                  <a:pt x="4717" y="0"/>
                </a:moveTo>
                <a:cubicBezTo>
                  <a:pt x="4702" y="0"/>
                  <a:pt x="4687" y="0"/>
                  <a:pt x="4673" y="1"/>
                </a:cubicBezTo>
                <a:lnTo>
                  <a:pt x="980" y="20"/>
                </a:lnTo>
                <a:cubicBezTo>
                  <a:pt x="322" y="20"/>
                  <a:pt x="1" y="415"/>
                  <a:pt x="264" y="905"/>
                </a:cubicBezTo>
                <a:lnTo>
                  <a:pt x="1734" y="3600"/>
                </a:lnTo>
                <a:cubicBezTo>
                  <a:pt x="1997" y="4090"/>
                  <a:pt x="2808" y="4466"/>
                  <a:pt x="3524" y="4466"/>
                </a:cubicBezTo>
                <a:lnTo>
                  <a:pt x="7518" y="4447"/>
                </a:lnTo>
                <a:cubicBezTo>
                  <a:pt x="8234" y="4447"/>
                  <a:pt x="8554" y="4052"/>
                  <a:pt x="8234" y="3562"/>
                </a:cubicBezTo>
                <a:lnTo>
                  <a:pt x="6444" y="867"/>
                </a:lnTo>
                <a:cubicBezTo>
                  <a:pt x="6131" y="388"/>
                  <a:pt x="5368" y="0"/>
                  <a:pt x="47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532535" y="4025079"/>
            <a:ext cx="191743" cy="90279"/>
          </a:xfrm>
          <a:custGeom>
            <a:rect b="b" l="l" r="r" t="t"/>
            <a:pathLst>
              <a:path extrusionOk="0" h="4391" w="9326">
                <a:moveTo>
                  <a:pt x="8233" y="0"/>
                </a:moveTo>
                <a:lnTo>
                  <a:pt x="4145" y="20"/>
                </a:lnTo>
                <a:cubicBezTo>
                  <a:pt x="3410" y="20"/>
                  <a:pt x="2543" y="415"/>
                  <a:pt x="2204" y="886"/>
                </a:cubicBezTo>
                <a:lnTo>
                  <a:pt x="340" y="3542"/>
                </a:lnTo>
                <a:cubicBezTo>
                  <a:pt x="1" y="4014"/>
                  <a:pt x="358" y="4391"/>
                  <a:pt x="1149" y="4391"/>
                </a:cubicBezTo>
                <a:lnTo>
                  <a:pt x="5557" y="4371"/>
                </a:lnTo>
                <a:cubicBezTo>
                  <a:pt x="6349" y="4371"/>
                  <a:pt x="7215" y="3994"/>
                  <a:pt x="7499" y="3504"/>
                </a:cubicBezTo>
                <a:lnTo>
                  <a:pt x="9043" y="867"/>
                </a:lnTo>
                <a:cubicBezTo>
                  <a:pt x="9325" y="377"/>
                  <a:pt x="8968" y="0"/>
                  <a:pt x="82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1732399" y="4024298"/>
            <a:ext cx="180126" cy="90279"/>
          </a:xfrm>
          <a:custGeom>
            <a:rect b="b" l="l" r="r" t="t"/>
            <a:pathLst>
              <a:path extrusionOk="0" h="4391" w="8761">
                <a:moveTo>
                  <a:pt x="7592" y="1"/>
                </a:moveTo>
                <a:lnTo>
                  <a:pt x="3505" y="20"/>
                </a:lnTo>
                <a:cubicBezTo>
                  <a:pt x="2769" y="20"/>
                  <a:pt x="1978" y="415"/>
                  <a:pt x="1714" y="887"/>
                </a:cubicBezTo>
                <a:lnTo>
                  <a:pt x="264" y="3542"/>
                </a:lnTo>
                <a:cubicBezTo>
                  <a:pt x="1" y="4014"/>
                  <a:pt x="433" y="4391"/>
                  <a:pt x="1224" y="4391"/>
                </a:cubicBezTo>
                <a:lnTo>
                  <a:pt x="5615" y="4391"/>
                </a:lnTo>
                <a:cubicBezTo>
                  <a:pt x="6406" y="4371"/>
                  <a:pt x="7215" y="3995"/>
                  <a:pt x="7423" y="3505"/>
                </a:cubicBezTo>
                <a:lnTo>
                  <a:pt x="8554" y="867"/>
                </a:lnTo>
                <a:cubicBezTo>
                  <a:pt x="8760" y="377"/>
                  <a:pt x="8328" y="1"/>
                  <a:pt x="75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1932262" y="4023517"/>
            <a:ext cx="168510" cy="90670"/>
          </a:xfrm>
          <a:custGeom>
            <a:rect b="b" l="l" r="r" t="t"/>
            <a:pathLst>
              <a:path extrusionOk="0" h="4410" w="8196">
                <a:moveTo>
                  <a:pt x="6971" y="1"/>
                </a:moveTo>
                <a:lnTo>
                  <a:pt x="2882" y="21"/>
                </a:lnTo>
                <a:cubicBezTo>
                  <a:pt x="2148" y="21"/>
                  <a:pt x="1413" y="415"/>
                  <a:pt x="1225" y="887"/>
                </a:cubicBezTo>
                <a:lnTo>
                  <a:pt x="189" y="3543"/>
                </a:lnTo>
                <a:cubicBezTo>
                  <a:pt x="1" y="4014"/>
                  <a:pt x="491" y="4409"/>
                  <a:pt x="1282" y="4409"/>
                </a:cubicBezTo>
                <a:lnTo>
                  <a:pt x="5690" y="4391"/>
                </a:lnTo>
                <a:cubicBezTo>
                  <a:pt x="6482" y="4391"/>
                  <a:pt x="7215" y="3995"/>
                  <a:pt x="7348" y="3525"/>
                </a:cubicBezTo>
                <a:lnTo>
                  <a:pt x="8064" y="849"/>
                </a:lnTo>
                <a:cubicBezTo>
                  <a:pt x="8195" y="378"/>
                  <a:pt x="7705" y="1"/>
                  <a:pt x="69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2132496" y="4022386"/>
            <a:ext cx="156914" cy="91019"/>
          </a:xfrm>
          <a:custGeom>
            <a:rect b="b" l="l" r="r" t="t"/>
            <a:pathLst>
              <a:path extrusionOk="0" h="4427" w="7632">
                <a:moveTo>
                  <a:pt x="6331" y="0"/>
                </a:moveTo>
                <a:lnTo>
                  <a:pt x="2244" y="18"/>
                </a:lnTo>
                <a:cubicBezTo>
                  <a:pt x="1508" y="38"/>
                  <a:pt x="830" y="415"/>
                  <a:pt x="717" y="904"/>
                </a:cubicBezTo>
                <a:lnTo>
                  <a:pt x="96" y="3560"/>
                </a:lnTo>
                <a:cubicBezTo>
                  <a:pt x="1" y="4050"/>
                  <a:pt x="548" y="4427"/>
                  <a:pt x="1339" y="4427"/>
                </a:cubicBezTo>
                <a:lnTo>
                  <a:pt x="5728" y="4409"/>
                </a:lnTo>
                <a:cubicBezTo>
                  <a:pt x="6519" y="4409"/>
                  <a:pt x="7198" y="4012"/>
                  <a:pt x="7255" y="3542"/>
                </a:cubicBezTo>
                <a:lnTo>
                  <a:pt x="7574" y="867"/>
                </a:lnTo>
                <a:cubicBezTo>
                  <a:pt x="7632" y="395"/>
                  <a:pt x="7066" y="0"/>
                  <a:pt x="6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2332381" y="4021605"/>
            <a:ext cx="148382" cy="91019"/>
          </a:xfrm>
          <a:custGeom>
            <a:rect b="b" l="l" r="r" t="t"/>
            <a:pathLst>
              <a:path extrusionOk="0" h="4427" w="7217">
                <a:moveTo>
                  <a:pt x="5709" y="0"/>
                </a:moveTo>
                <a:lnTo>
                  <a:pt x="1620" y="19"/>
                </a:lnTo>
                <a:cubicBezTo>
                  <a:pt x="886" y="19"/>
                  <a:pt x="264" y="415"/>
                  <a:pt x="226" y="905"/>
                </a:cubicBezTo>
                <a:lnTo>
                  <a:pt x="38" y="3560"/>
                </a:lnTo>
                <a:cubicBezTo>
                  <a:pt x="0" y="4050"/>
                  <a:pt x="603" y="4427"/>
                  <a:pt x="1394" y="4427"/>
                </a:cubicBezTo>
                <a:lnTo>
                  <a:pt x="5803" y="4427"/>
                </a:lnTo>
                <a:cubicBezTo>
                  <a:pt x="6594" y="4409"/>
                  <a:pt x="7216" y="4032"/>
                  <a:pt x="7197" y="3542"/>
                </a:cubicBezTo>
                <a:lnTo>
                  <a:pt x="7084" y="867"/>
                </a:lnTo>
                <a:cubicBezTo>
                  <a:pt x="7066" y="395"/>
                  <a:pt x="6443" y="0"/>
                  <a:pt x="5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2526035" y="4020823"/>
            <a:ext cx="154591" cy="91430"/>
          </a:xfrm>
          <a:custGeom>
            <a:rect b="b" l="l" r="r" t="t"/>
            <a:pathLst>
              <a:path extrusionOk="0" h="4447" w="7519">
                <a:moveTo>
                  <a:pt x="5389" y="1"/>
                </a:moveTo>
                <a:lnTo>
                  <a:pt x="1301" y="19"/>
                </a:lnTo>
                <a:cubicBezTo>
                  <a:pt x="566" y="19"/>
                  <a:pt x="1" y="415"/>
                  <a:pt x="38" y="905"/>
                </a:cubicBezTo>
                <a:lnTo>
                  <a:pt x="264" y="3580"/>
                </a:lnTo>
                <a:cubicBezTo>
                  <a:pt x="302" y="4051"/>
                  <a:pt x="980" y="4447"/>
                  <a:pt x="1772" y="4447"/>
                </a:cubicBezTo>
                <a:lnTo>
                  <a:pt x="6162" y="4427"/>
                </a:lnTo>
                <a:cubicBezTo>
                  <a:pt x="6953" y="4427"/>
                  <a:pt x="7518" y="4032"/>
                  <a:pt x="7423" y="3543"/>
                </a:cubicBezTo>
                <a:lnTo>
                  <a:pt x="6896" y="867"/>
                </a:lnTo>
                <a:cubicBezTo>
                  <a:pt x="6803" y="378"/>
                  <a:pt x="6124" y="1"/>
                  <a:pt x="5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2714283" y="4020063"/>
            <a:ext cx="166207" cy="91430"/>
          </a:xfrm>
          <a:custGeom>
            <a:rect b="b" l="l" r="r" t="t"/>
            <a:pathLst>
              <a:path extrusionOk="0" h="4447" w="8084">
                <a:moveTo>
                  <a:pt x="5333" y="0"/>
                </a:moveTo>
                <a:lnTo>
                  <a:pt x="1244" y="18"/>
                </a:lnTo>
                <a:cubicBezTo>
                  <a:pt x="510" y="18"/>
                  <a:pt x="1" y="415"/>
                  <a:pt x="114" y="904"/>
                </a:cubicBezTo>
                <a:lnTo>
                  <a:pt x="754" y="3580"/>
                </a:lnTo>
                <a:cubicBezTo>
                  <a:pt x="867" y="4050"/>
                  <a:pt x="1603" y="4446"/>
                  <a:pt x="2394" y="4446"/>
                </a:cubicBezTo>
                <a:lnTo>
                  <a:pt x="6802" y="4427"/>
                </a:lnTo>
                <a:cubicBezTo>
                  <a:pt x="7594" y="4427"/>
                  <a:pt x="8084" y="4032"/>
                  <a:pt x="7913" y="3560"/>
                </a:cubicBezTo>
                <a:lnTo>
                  <a:pt x="6971" y="867"/>
                </a:lnTo>
                <a:cubicBezTo>
                  <a:pt x="6802" y="377"/>
                  <a:pt x="6067" y="0"/>
                  <a:pt x="5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2902530" y="4019261"/>
            <a:ext cx="177823" cy="91451"/>
          </a:xfrm>
          <a:custGeom>
            <a:rect b="b" l="l" r="r" t="t"/>
            <a:pathLst>
              <a:path extrusionOk="0" h="4448" w="8649">
                <a:moveTo>
                  <a:pt x="5328" y="1"/>
                </a:moveTo>
                <a:cubicBezTo>
                  <a:pt x="5311" y="1"/>
                  <a:pt x="5293" y="1"/>
                  <a:pt x="5276" y="1"/>
                </a:cubicBezTo>
                <a:lnTo>
                  <a:pt x="1188" y="20"/>
                </a:lnTo>
                <a:cubicBezTo>
                  <a:pt x="453" y="20"/>
                  <a:pt x="1" y="416"/>
                  <a:pt x="189" y="886"/>
                </a:cubicBezTo>
                <a:lnTo>
                  <a:pt x="1244" y="3581"/>
                </a:lnTo>
                <a:cubicBezTo>
                  <a:pt x="1432" y="4071"/>
                  <a:pt x="2243" y="4448"/>
                  <a:pt x="3034" y="4448"/>
                </a:cubicBezTo>
                <a:lnTo>
                  <a:pt x="7423" y="4448"/>
                </a:lnTo>
                <a:cubicBezTo>
                  <a:pt x="8215" y="4428"/>
                  <a:pt x="8649" y="4033"/>
                  <a:pt x="8403" y="3561"/>
                </a:cubicBezTo>
                <a:lnTo>
                  <a:pt x="7047" y="868"/>
                </a:lnTo>
                <a:cubicBezTo>
                  <a:pt x="6808" y="390"/>
                  <a:pt x="6048" y="1"/>
                  <a:pt x="53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3090777" y="4018109"/>
            <a:ext cx="189810" cy="92191"/>
          </a:xfrm>
          <a:custGeom>
            <a:rect b="b" l="l" r="r" t="t"/>
            <a:pathLst>
              <a:path extrusionOk="0" h="4484" w="9232">
                <a:moveTo>
                  <a:pt x="5220" y="0"/>
                </a:moveTo>
                <a:lnTo>
                  <a:pt x="1131" y="20"/>
                </a:lnTo>
                <a:cubicBezTo>
                  <a:pt x="397" y="38"/>
                  <a:pt x="1" y="434"/>
                  <a:pt x="284" y="904"/>
                </a:cubicBezTo>
                <a:lnTo>
                  <a:pt x="1753" y="3599"/>
                </a:lnTo>
                <a:cubicBezTo>
                  <a:pt x="2017" y="4089"/>
                  <a:pt x="2864" y="4484"/>
                  <a:pt x="3655" y="4484"/>
                </a:cubicBezTo>
                <a:lnTo>
                  <a:pt x="8046" y="4466"/>
                </a:lnTo>
                <a:cubicBezTo>
                  <a:pt x="8837" y="4466"/>
                  <a:pt x="9232" y="4069"/>
                  <a:pt x="8912" y="3580"/>
                </a:cubicBezTo>
                <a:lnTo>
                  <a:pt x="7122" y="886"/>
                </a:lnTo>
                <a:cubicBezTo>
                  <a:pt x="6802" y="397"/>
                  <a:pt x="5954" y="0"/>
                  <a:pt x="5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1445360" y="4148254"/>
            <a:ext cx="414099" cy="90649"/>
          </a:xfrm>
          <a:custGeom>
            <a:rect b="b" l="l" r="r" t="t"/>
            <a:pathLst>
              <a:path extrusionOk="0" h="4409" w="20141">
                <a:moveTo>
                  <a:pt x="18840" y="0"/>
                </a:moveTo>
                <a:lnTo>
                  <a:pt x="4278" y="38"/>
                </a:lnTo>
                <a:cubicBezTo>
                  <a:pt x="3467" y="38"/>
                  <a:pt x="2525" y="434"/>
                  <a:pt x="2206" y="905"/>
                </a:cubicBezTo>
                <a:lnTo>
                  <a:pt x="340" y="3562"/>
                </a:lnTo>
                <a:cubicBezTo>
                  <a:pt x="1" y="4032"/>
                  <a:pt x="435" y="4409"/>
                  <a:pt x="1302" y="4409"/>
                </a:cubicBezTo>
                <a:lnTo>
                  <a:pt x="16843" y="4391"/>
                </a:lnTo>
                <a:cubicBezTo>
                  <a:pt x="17710" y="4391"/>
                  <a:pt x="18596" y="3994"/>
                  <a:pt x="18785" y="3524"/>
                </a:cubicBezTo>
                <a:lnTo>
                  <a:pt x="19933" y="867"/>
                </a:lnTo>
                <a:cubicBezTo>
                  <a:pt x="20141" y="377"/>
                  <a:pt x="19651" y="0"/>
                  <a:pt x="18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1884234" y="4147884"/>
            <a:ext cx="182840" cy="90238"/>
          </a:xfrm>
          <a:custGeom>
            <a:rect b="b" l="l" r="r" t="t"/>
            <a:pathLst>
              <a:path extrusionOk="0" h="4389" w="8893">
                <a:moveTo>
                  <a:pt x="3015" y="0"/>
                </a:moveTo>
                <a:cubicBezTo>
                  <a:pt x="2204" y="0"/>
                  <a:pt x="1395" y="395"/>
                  <a:pt x="1206" y="867"/>
                </a:cubicBezTo>
                <a:lnTo>
                  <a:pt x="189" y="3542"/>
                </a:lnTo>
                <a:cubicBezTo>
                  <a:pt x="1" y="4012"/>
                  <a:pt x="546" y="4389"/>
                  <a:pt x="1413" y="4389"/>
                </a:cubicBezTo>
                <a:lnTo>
                  <a:pt x="6236" y="4389"/>
                </a:lnTo>
                <a:cubicBezTo>
                  <a:pt x="7102" y="4389"/>
                  <a:pt x="7913" y="3994"/>
                  <a:pt x="8044" y="3522"/>
                </a:cubicBezTo>
                <a:lnTo>
                  <a:pt x="8760" y="847"/>
                </a:lnTo>
                <a:cubicBezTo>
                  <a:pt x="8893" y="377"/>
                  <a:pt x="8346" y="0"/>
                  <a:pt x="7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1837357" y="4267543"/>
            <a:ext cx="1130677" cy="91430"/>
          </a:xfrm>
          <a:custGeom>
            <a:rect b="b" l="l" r="r" t="t"/>
            <a:pathLst>
              <a:path extrusionOk="0" h="4447" w="54994">
                <a:moveTo>
                  <a:pt x="51959" y="1"/>
                </a:moveTo>
                <a:lnTo>
                  <a:pt x="3147" y="58"/>
                </a:lnTo>
                <a:cubicBezTo>
                  <a:pt x="2261" y="58"/>
                  <a:pt x="1394" y="453"/>
                  <a:pt x="1206" y="925"/>
                </a:cubicBezTo>
                <a:lnTo>
                  <a:pt x="189" y="3580"/>
                </a:lnTo>
                <a:cubicBezTo>
                  <a:pt x="0" y="4070"/>
                  <a:pt x="603" y="4447"/>
                  <a:pt x="1545" y="4447"/>
                </a:cubicBezTo>
                <a:lnTo>
                  <a:pt x="53411" y="4429"/>
                </a:lnTo>
                <a:cubicBezTo>
                  <a:pt x="54353" y="4429"/>
                  <a:pt x="54993" y="4052"/>
                  <a:pt x="54823" y="3562"/>
                </a:cubicBezTo>
                <a:lnTo>
                  <a:pt x="53863" y="867"/>
                </a:lnTo>
                <a:cubicBezTo>
                  <a:pt x="53693" y="397"/>
                  <a:pt x="52846" y="1"/>
                  <a:pt x="51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2103466" y="4147103"/>
            <a:ext cx="171594" cy="90649"/>
          </a:xfrm>
          <a:custGeom>
            <a:rect b="b" l="l" r="r" t="t"/>
            <a:pathLst>
              <a:path extrusionOk="0" h="4409" w="8346">
                <a:moveTo>
                  <a:pt x="6914" y="0"/>
                </a:moveTo>
                <a:lnTo>
                  <a:pt x="2412" y="19"/>
                </a:lnTo>
                <a:cubicBezTo>
                  <a:pt x="1583" y="19"/>
                  <a:pt x="848" y="415"/>
                  <a:pt x="735" y="885"/>
                </a:cubicBezTo>
                <a:lnTo>
                  <a:pt x="114" y="3542"/>
                </a:lnTo>
                <a:cubicBezTo>
                  <a:pt x="1" y="4032"/>
                  <a:pt x="622" y="4409"/>
                  <a:pt x="1488" y="4409"/>
                </a:cubicBezTo>
                <a:lnTo>
                  <a:pt x="6311" y="4409"/>
                </a:lnTo>
                <a:cubicBezTo>
                  <a:pt x="7178" y="4409"/>
                  <a:pt x="7931" y="4013"/>
                  <a:pt x="7989" y="3542"/>
                </a:cubicBezTo>
                <a:lnTo>
                  <a:pt x="8290" y="867"/>
                </a:lnTo>
                <a:cubicBezTo>
                  <a:pt x="8346" y="395"/>
                  <a:pt x="7725" y="0"/>
                  <a:pt x="69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2323087" y="4146692"/>
            <a:ext cx="162691" cy="90670"/>
          </a:xfrm>
          <a:custGeom>
            <a:rect b="b" l="l" r="r" t="t"/>
            <a:pathLst>
              <a:path extrusionOk="0" h="4410" w="7913">
                <a:moveTo>
                  <a:pt x="1771" y="1"/>
                </a:moveTo>
                <a:cubicBezTo>
                  <a:pt x="961" y="20"/>
                  <a:pt x="264" y="397"/>
                  <a:pt x="226" y="887"/>
                </a:cubicBezTo>
                <a:lnTo>
                  <a:pt x="38" y="3543"/>
                </a:lnTo>
                <a:cubicBezTo>
                  <a:pt x="1" y="4021"/>
                  <a:pt x="646" y="4410"/>
                  <a:pt x="1483" y="4410"/>
                </a:cubicBezTo>
                <a:cubicBezTo>
                  <a:pt x="1504" y="4410"/>
                  <a:pt x="1524" y="4410"/>
                  <a:pt x="1545" y="4409"/>
                </a:cubicBezTo>
                <a:lnTo>
                  <a:pt x="6368" y="4409"/>
                </a:lnTo>
                <a:cubicBezTo>
                  <a:pt x="7234" y="4409"/>
                  <a:pt x="7912" y="4014"/>
                  <a:pt x="7894" y="3543"/>
                </a:cubicBezTo>
                <a:lnTo>
                  <a:pt x="7781" y="867"/>
                </a:lnTo>
                <a:cubicBezTo>
                  <a:pt x="7762" y="378"/>
                  <a:pt x="7084" y="1"/>
                  <a:pt x="6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2536521" y="4145931"/>
            <a:ext cx="168900" cy="91060"/>
          </a:xfrm>
          <a:custGeom>
            <a:rect b="b" l="l" r="r" t="t"/>
            <a:pathLst>
              <a:path extrusionOk="0" h="4429" w="8215">
                <a:moveTo>
                  <a:pt x="5953" y="0"/>
                </a:moveTo>
                <a:lnTo>
                  <a:pt x="1432" y="20"/>
                </a:lnTo>
                <a:cubicBezTo>
                  <a:pt x="621" y="20"/>
                  <a:pt x="0" y="415"/>
                  <a:pt x="38" y="886"/>
                </a:cubicBezTo>
                <a:lnTo>
                  <a:pt x="244" y="3562"/>
                </a:lnTo>
                <a:cubicBezTo>
                  <a:pt x="300" y="4041"/>
                  <a:pt x="1003" y="4429"/>
                  <a:pt x="1845" y="4429"/>
                </a:cubicBezTo>
                <a:cubicBezTo>
                  <a:pt x="1864" y="4429"/>
                  <a:pt x="1883" y="4429"/>
                  <a:pt x="1902" y="4428"/>
                </a:cubicBezTo>
                <a:lnTo>
                  <a:pt x="6725" y="4428"/>
                </a:lnTo>
                <a:cubicBezTo>
                  <a:pt x="7592" y="4428"/>
                  <a:pt x="8214" y="4032"/>
                  <a:pt x="8119" y="3562"/>
                </a:cubicBezTo>
                <a:lnTo>
                  <a:pt x="7592" y="867"/>
                </a:lnTo>
                <a:cubicBezTo>
                  <a:pt x="7498" y="397"/>
                  <a:pt x="6763" y="0"/>
                  <a:pt x="59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2744136" y="4145561"/>
            <a:ext cx="180517" cy="91430"/>
          </a:xfrm>
          <a:custGeom>
            <a:rect b="b" l="l" r="r" t="t"/>
            <a:pathLst>
              <a:path extrusionOk="0" h="4447" w="8780">
                <a:moveTo>
                  <a:pt x="1375" y="0"/>
                </a:moveTo>
                <a:cubicBezTo>
                  <a:pt x="565" y="18"/>
                  <a:pt x="0" y="395"/>
                  <a:pt x="113" y="885"/>
                </a:cubicBezTo>
                <a:lnTo>
                  <a:pt x="754" y="3560"/>
                </a:lnTo>
                <a:cubicBezTo>
                  <a:pt x="867" y="4050"/>
                  <a:pt x="1658" y="4446"/>
                  <a:pt x="2525" y="4446"/>
                </a:cubicBezTo>
                <a:lnTo>
                  <a:pt x="7347" y="4427"/>
                </a:lnTo>
                <a:cubicBezTo>
                  <a:pt x="8214" y="4427"/>
                  <a:pt x="8779" y="4032"/>
                  <a:pt x="8609" y="3560"/>
                </a:cubicBezTo>
                <a:lnTo>
                  <a:pt x="7667" y="867"/>
                </a:lnTo>
                <a:cubicBezTo>
                  <a:pt x="7498" y="377"/>
                  <a:pt x="6707"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2952121" y="4144368"/>
            <a:ext cx="411776" cy="92212"/>
          </a:xfrm>
          <a:custGeom>
            <a:rect b="b" l="l" r="r" t="t"/>
            <a:pathLst>
              <a:path extrusionOk="0" h="4485" w="20028">
                <a:moveTo>
                  <a:pt x="15863" y="1"/>
                </a:moveTo>
                <a:lnTo>
                  <a:pt x="1301" y="39"/>
                </a:lnTo>
                <a:cubicBezTo>
                  <a:pt x="490" y="39"/>
                  <a:pt x="0" y="435"/>
                  <a:pt x="188" y="925"/>
                </a:cubicBezTo>
                <a:lnTo>
                  <a:pt x="1243" y="3600"/>
                </a:lnTo>
                <a:cubicBezTo>
                  <a:pt x="1432" y="4090"/>
                  <a:pt x="2280" y="4485"/>
                  <a:pt x="3147" y="4485"/>
                </a:cubicBezTo>
                <a:lnTo>
                  <a:pt x="18708" y="4447"/>
                </a:lnTo>
                <a:cubicBezTo>
                  <a:pt x="19575" y="4447"/>
                  <a:pt x="20027" y="4052"/>
                  <a:pt x="19706" y="3562"/>
                </a:cubicBezTo>
                <a:lnTo>
                  <a:pt x="17917" y="867"/>
                </a:lnTo>
                <a:cubicBezTo>
                  <a:pt x="17596" y="378"/>
                  <a:pt x="16674" y="1"/>
                  <a:pt x="158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1360550" y="4269497"/>
            <a:ext cx="220403" cy="89888"/>
          </a:xfrm>
          <a:custGeom>
            <a:rect b="b" l="l" r="r" t="t"/>
            <a:pathLst>
              <a:path extrusionOk="0" h="4372" w="10720">
                <a:moveTo>
                  <a:pt x="4409" y="1"/>
                </a:moveTo>
                <a:cubicBezTo>
                  <a:pt x="3523" y="1"/>
                  <a:pt x="2525" y="378"/>
                  <a:pt x="2186" y="867"/>
                </a:cubicBezTo>
                <a:lnTo>
                  <a:pt x="320" y="3505"/>
                </a:lnTo>
                <a:cubicBezTo>
                  <a:pt x="1" y="3975"/>
                  <a:pt x="491" y="4371"/>
                  <a:pt x="1433" y="4371"/>
                </a:cubicBezTo>
                <a:lnTo>
                  <a:pt x="6670" y="4371"/>
                </a:lnTo>
                <a:cubicBezTo>
                  <a:pt x="7612" y="4371"/>
                  <a:pt x="8592" y="3975"/>
                  <a:pt x="8873" y="3505"/>
                </a:cubicBezTo>
                <a:lnTo>
                  <a:pt x="10438" y="848"/>
                </a:lnTo>
                <a:cubicBezTo>
                  <a:pt x="10720" y="378"/>
                  <a:pt x="10212" y="1"/>
                  <a:pt x="9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598759" y="4269106"/>
            <a:ext cx="208807" cy="90279"/>
          </a:xfrm>
          <a:custGeom>
            <a:rect b="b" l="l" r="r" t="t"/>
            <a:pathLst>
              <a:path extrusionOk="0" h="4391" w="10156">
                <a:moveTo>
                  <a:pt x="3788" y="0"/>
                </a:moveTo>
                <a:cubicBezTo>
                  <a:pt x="2902" y="0"/>
                  <a:pt x="1979" y="397"/>
                  <a:pt x="1715" y="867"/>
                </a:cubicBezTo>
                <a:lnTo>
                  <a:pt x="264" y="3524"/>
                </a:lnTo>
                <a:cubicBezTo>
                  <a:pt x="0" y="3994"/>
                  <a:pt x="547" y="4390"/>
                  <a:pt x="1489" y="4390"/>
                </a:cubicBezTo>
                <a:lnTo>
                  <a:pt x="6727" y="4371"/>
                </a:lnTo>
                <a:cubicBezTo>
                  <a:pt x="7669" y="4371"/>
                  <a:pt x="8611" y="3994"/>
                  <a:pt x="8817" y="3524"/>
                </a:cubicBezTo>
                <a:lnTo>
                  <a:pt x="9948" y="867"/>
                </a:lnTo>
                <a:cubicBezTo>
                  <a:pt x="10155" y="377"/>
                  <a:pt x="9608" y="0"/>
                  <a:pt x="8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2999779" y="4267173"/>
            <a:ext cx="206443" cy="91430"/>
          </a:xfrm>
          <a:custGeom>
            <a:rect b="b" l="l" r="r" t="t"/>
            <a:pathLst>
              <a:path extrusionOk="0" h="4447" w="10041">
                <a:moveTo>
                  <a:pt x="6386" y="1"/>
                </a:moveTo>
                <a:lnTo>
                  <a:pt x="1450" y="19"/>
                </a:lnTo>
                <a:cubicBezTo>
                  <a:pt x="565" y="19"/>
                  <a:pt x="0" y="415"/>
                  <a:pt x="188" y="885"/>
                </a:cubicBezTo>
                <a:lnTo>
                  <a:pt x="1243" y="3580"/>
                </a:lnTo>
                <a:cubicBezTo>
                  <a:pt x="1450" y="4070"/>
                  <a:pt x="2354" y="4447"/>
                  <a:pt x="3296" y="4447"/>
                </a:cubicBezTo>
                <a:lnTo>
                  <a:pt x="8533" y="4447"/>
                </a:lnTo>
                <a:cubicBezTo>
                  <a:pt x="9475" y="4447"/>
                  <a:pt x="10041" y="4050"/>
                  <a:pt x="9796" y="3580"/>
                </a:cubicBezTo>
                <a:lnTo>
                  <a:pt x="8440" y="885"/>
                </a:lnTo>
                <a:cubicBezTo>
                  <a:pt x="8194" y="396"/>
                  <a:pt x="7272" y="1"/>
                  <a:pt x="63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3226741" y="4267173"/>
            <a:ext cx="218080" cy="91430"/>
          </a:xfrm>
          <a:custGeom>
            <a:rect b="b" l="l" r="r" t="t"/>
            <a:pathLst>
              <a:path extrusionOk="0" h="4447" w="10607">
                <a:moveTo>
                  <a:pt x="1395" y="1"/>
                </a:moveTo>
                <a:cubicBezTo>
                  <a:pt x="509" y="1"/>
                  <a:pt x="1" y="396"/>
                  <a:pt x="265" y="885"/>
                </a:cubicBezTo>
                <a:lnTo>
                  <a:pt x="1734" y="3580"/>
                </a:lnTo>
                <a:cubicBezTo>
                  <a:pt x="1998" y="4050"/>
                  <a:pt x="2978" y="4447"/>
                  <a:pt x="3919" y="4447"/>
                </a:cubicBezTo>
                <a:lnTo>
                  <a:pt x="9157" y="4447"/>
                </a:lnTo>
                <a:cubicBezTo>
                  <a:pt x="10099" y="4447"/>
                  <a:pt x="10607" y="4050"/>
                  <a:pt x="10287" y="3561"/>
                </a:cubicBezTo>
                <a:lnTo>
                  <a:pt x="8497" y="867"/>
                </a:lnTo>
                <a:cubicBezTo>
                  <a:pt x="8177" y="377"/>
                  <a:pt x="7198" y="1"/>
                  <a:pt x="63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txBox="1"/>
          <p:nvPr/>
        </p:nvSpPr>
        <p:spPr>
          <a:xfrm>
            <a:off x="5988045" y="1426625"/>
            <a:ext cx="29391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800">
                <a:solidFill>
                  <a:srgbClr val="69E781"/>
                </a:solidFill>
                <a:latin typeface="Fira Sans"/>
                <a:ea typeface="Fira Sans"/>
                <a:cs typeface="Fira Sans"/>
                <a:sym typeface="Fira Sans"/>
              </a:rPr>
              <a:t>Nos observations</a:t>
            </a:r>
            <a:endParaRPr b="1" sz="1800">
              <a:solidFill>
                <a:srgbClr val="69E781"/>
              </a:solidFill>
              <a:latin typeface="Fira Sans"/>
              <a:ea typeface="Fira Sans"/>
              <a:cs typeface="Fira Sans"/>
              <a:sym typeface="Fira Sans"/>
            </a:endParaRPr>
          </a:p>
        </p:txBody>
      </p:sp>
      <p:sp>
        <p:nvSpPr>
          <p:cNvPr id="176" name="Google Shape;176;p14"/>
          <p:cNvSpPr txBox="1"/>
          <p:nvPr/>
        </p:nvSpPr>
        <p:spPr>
          <a:xfrm>
            <a:off x="5988130" y="3804125"/>
            <a:ext cx="27369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800">
                <a:solidFill>
                  <a:srgbClr val="69E781"/>
                </a:solidFill>
                <a:latin typeface="Fira Sans"/>
                <a:ea typeface="Fira Sans"/>
                <a:cs typeface="Fira Sans"/>
                <a:sym typeface="Fira Sans"/>
              </a:rPr>
              <a:t>Nos tentatives</a:t>
            </a:r>
            <a:endParaRPr b="1" sz="1800">
              <a:solidFill>
                <a:srgbClr val="69E781"/>
              </a:solidFill>
              <a:latin typeface="Fira Sans"/>
              <a:ea typeface="Fira Sans"/>
              <a:cs typeface="Fira Sans"/>
              <a:sym typeface="Fira Sans"/>
            </a:endParaRPr>
          </a:p>
        </p:txBody>
      </p:sp>
      <p:sp>
        <p:nvSpPr>
          <p:cNvPr id="177" name="Google Shape;177;p14"/>
          <p:cNvSpPr txBox="1"/>
          <p:nvPr/>
        </p:nvSpPr>
        <p:spPr>
          <a:xfrm>
            <a:off x="5988067" y="2629325"/>
            <a:ext cx="27369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sz="1800">
                <a:solidFill>
                  <a:srgbClr val="69E781"/>
                </a:solidFill>
                <a:latin typeface="Fira Sans"/>
                <a:ea typeface="Fira Sans"/>
                <a:cs typeface="Fira Sans"/>
                <a:sym typeface="Fira Sans"/>
              </a:rPr>
              <a:t>Nos hypothèses</a:t>
            </a:r>
            <a:endParaRPr b="1" sz="1800">
              <a:solidFill>
                <a:srgbClr val="69E781"/>
              </a:solidFill>
              <a:latin typeface="Fira Sans"/>
              <a:ea typeface="Fira Sans"/>
              <a:cs typeface="Fira Sans"/>
              <a:sym typeface="Fira Sans"/>
            </a:endParaRPr>
          </a:p>
        </p:txBody>
      </p:sp>
      <p:cxnSp>
        <p:nvCxnSpPr>
          <p:cNvPr id="178" name="Google Shape;178;p14"/>
          <p:cNvCxnSpPr/>
          <p:nvPr/>
        </p:nvCxnSpPr>
        <p:spPr>
          <a:xfrm>
            <a:off x="4011050" y="2953550"/>
            <a:ext cx="1125000" cy="978900"/>
          </a:xfrm>
          <a:prstGeom prst="bentConnector3">
            <a:avLst>
              <a:gd fmla="val 50000" name="adj1"/>
            </a:avLst>
          </a:prstGeom>
          <a:noFill/>
          <a:ln cap="flat" cmpd="sng" w="9525">
            <a:solidFill>
              <a:srgbClr val="69E781"/>
            </a:solidFill>
            <a:prstDash val="solid"/>
            <a:round/>
            <a:headEnd len="med" w="med" type="none"/>
            <a:tailEnd len="med" w="med" type="oval"/>
          </a:ln>
        </p:spPr>
      </p:cxnSp>
      <p:cxnSp>
        <p:nvCxnSpPr>
          <p:cNvPr id="179" name="Google Shape;179;p14"/>
          <p:cNvCxnSpPr/>
          <p:nvPr/>
        </p:nvCxnSpPr>
        <p:spPr>
          <a:xfrm flipH="1" rot="10800000">
            <a:off x="4011050" y="1498700"/>
            <a:ext cx="1125000" cy="978900"/>
          </a:xfrm>
          <a:prstGeom prst="bentConnector3">
            <a:avLst>
              <a:gd fmla="val 50000" name="adj1"/>
            </a:avLst>
          </a:prstGeom>
          <a:noFill/>
          <a:ln cap="flat" cmpd="sng" w="9525">
            <a:solidFill>
              <a:srgbClr val="69E781"/>
            </a:solidFill>
            <a:prstDash val="solid"/>
            <a:round/>
            <a:headEnd len="med" w="med" type="none"/>
            <a:tailEnd len="med" w="med" type="oval"/>
          </a:ln>
        </p:spPr>
      </p:cxnSp>
      <p:sp>
        <p:nvSpPr>
          <p:cNvPr id="180" name="Google Shape;180;p14"/>
          <p:cNvSpPr/>
          <p:nvPr/>
        </p:nvSpPr>
        <p:spPr>
          <a:xfrm>
            <a:off x="5322720" y="1287138"/>
            <a:ext cx="475964" cy="475964"/>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5324007" y="2477588"/>
            <a:ext cx="475964" cy="475964"/>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5324007" y="3668038"/>
            <a:ext cx="475964" cy="475964"/>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14"/>
          <p:cNvCxnSpPr/>
          <p:nvPr/>
        </p:nvCxnSpPr>
        <p:spPr>
          <a:xfrm>
            <a:off x="4029638" y="2715575"/>
            <a:ext cx="1136400" cy="0"/>
          </a:xfrm>
          <a:prstGeom prst="straightConnector1">
            <a:avLst/>
          </a:prstGeom>
          <a:noFill/>
          <a:ln cap="flat" cmpd="sng" w="9525">
            <a:solidFill>
              <a:srgbClr val="69E781"/>
            </a:solidFill>
            <a:prstDash val="solid"/>
            <a:round/>
            <a:headEnd len="med" w="med" type="none"/>
            <a:tailEnd len="med" w="med" type="oval"/>
          </a:ln>
        </p:spPr>
      </p:cxnSp>
      <p:sp>
        <p:nvSpPr>
          <p:cNvPr id="184" name="Google Shape;184;p14"/>
          <p:cNvSpPr txBox="1"/>
          <p:nvPr/>
        </p:nvSpPr>
        <p:spPr>
          <a:xfrm>
            <a:off x="5324000" y="1424925"/>
            <a:ext cx="4761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1</a:t>
            </a:r>
            <a:endParaRPr b="1">
              <a:solidFill>
                <a:srgbClr val="FFFFFF"/>
              </a:solidFill>
              <a:latin typeface="Fira Sans"/>
              <a:ea typeface="Fira Sans"/>
              <a:cs typeface="Fira Sans"/>
              <a:sym typeface="Fira Sans"/>
            </a:endParaRPr>
          </a:p>
        </p:txBody>
      </p:sp>
      <p:sp>
        <p:nvSpPr>
          <p:cNvPr id="185" name="Google Shape;185;p14"/>
          <p:cNvSpPr txBox="1"/>
          <p:nvPr/>
        </p:nvSpPr>
        <p:spPr>
          <a:xfrm>
            <a:off x="5323937" y="2615375"/>
            <a:ext cx="4761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2</a:t>
            </a:r>
            <a:endParaRPr b="1">
              <a:solidFill>
                <a:srgbClr val="FFFFFF"/>
              </a:solidFill>
              <a:latin typeface="Fira Sans"/>
              <a:ea typeface="Fira Sans"/>
              <a:cs typeface="Fira Sans"/>
              <a:sym typeface="Fira Sans"/>
            </a:endParaRPr>
          </a:p>
        </p:txBody>
      </p:sp>
      <p:sp>
        <p:nvSpPr>
          <p:cNvPr id="186" name="Google Shape;186;p14"/>
          <p:cNvSpPr txBox="1"/>
          <p:nvPr/>
        </p:nvSpPr>
        <p:spPr>
          <a:xfrm>
            <a:off x="5323950" y="3805813"/>
            <a:ext cx="4761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3</a:t>
            </a:r>
            <a:endParaRPr b="1">
              <a:solidFill>
                <a:srgbClr val="FFFFFF"/>
              </a:solidFill>
              <a:latin typeface="Fira Sans"/>
              <a:ea typeface="Fira Sans"/>
              <a:cs typeface="Fira Sans"/>
              <a:sym typeface="Fira Sans"/>
            </a:endParaRPr>
          </a:p>
        </p:txBody>
      </p:sp>
      <p:pic>
        <p:nvPicPr>
          <p:cNvPr id="187" name="Google Shape;187;p14"/>
          <p:cNvPicPr preferRelativeResize="0"/>
          <p:nvPr/>
        </p:nvPicPr>
        <p:blipFill>
          <a:blip r:embed="rId3">
            <a:alphaModFix/>
          </a:blip>
          <a:stretch>
            <a:fillRect/>
          </a:stretch>
        </p:blipFill>
        <p:spPr>
          <a:xfrm>
            <a:off x="1469000" y="1816272"/>
            <a:ext cx="1865825" cy="88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p:nvPr/>
        </p:nvSpPr>
        <p:spPr>
          <a:xfrm>
            <a:off x="5306725" y="2542500"/>
            <a:ext cx="2999100" cy="78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5036675" y="3689025"/>
            <a:ext cx="2999100" cy="78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5036675" y="1395975"/>
            <a:ext cx="2999100" cy="78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observations</a:t>
            </a:r>
            <a:endParaRPr/>
          </a:p>
        </p:txBody>
      </p:sp>
      <p:grpSp>
        <p:nvGrpSpPr>
          <p:cNvPr id="196" name="Google Shape;196;p15"/>
          <p:cNvGrpSpPr/>
          <p:nvPr/>
        </p:nvGrpSpPr>
        <p:grpSpPr>
          <a:xfrm>
            <a:off x="5454597" y="1455232"/>
            <a:ext cx="2476014" cy="666258"/>
            <a:chOff x="7405297" y="1296675"/>
            <a:chExt cx="1296003" cy="666258"/>
          </a:xfrm>
        </p:grpSpPr>
        <p:sp>
          <p:nvSpPr>
            <p:cNvPr id="197" name="Google Shape;197;p15"/>
            <p:cNvSpPr txBox="1"/>
            <p:nvPr/>
          </p:nvSpPr>
          <p:spPr>
            <a:xfrm>
              <a:off x="7405301" y="1296675"/>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Autodéfense</a:t>
              </a:r>
              <a:endParaRPr b="1">
                <a:solidFill>
                  <a:schemeClr val="dk1"/>
                </a:solidFill>
                <a:latin typeface="Fira Sans"/>
                <a:ea typeface="Fira Sans"/>
                <a:cs typeface="Fira Sans"/>
                <a:sym typeface="Fira Sans"/>
              </a:endParaRPr>
            </a:p>
          </p:txBody>
        </p:sp>
        <p:sp>
          <p:nvSpPr>
            <p:cNvPr id="198" name="Google Shape;198;p15"/>
            <p:cNvSpPr txBox="1"/>
            <p:nvPr/>
          </p:nvSpPr>
          <p:spPr>
            <a:xfrm>
              <a:off x="7405297" y="1520733"/>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Protection contre le debug ou les </a:t>
              </a:r>
              <a:r>
                <a:rPr lang="en" sz="1200">
                  <a:solidFill>
                    <a:schemeClr val="dk1"/>
                  </a:solidFill>
                  <a:latin typeface="Fira Sans"/>
                  <a:ea typeface="Fira Sans"/>
                  <a:cs typeface="Fira Sans"/>
                  <a:sym typeface="Fira Sans"/>
                </a:rPr>
                <a:t>chaînes</a:t>
              </a:r>
              <a:r>
                <a:rPr lang="en" sz="1200">
                  <a:solidFill>
                    <a:schemeClr val="dk1"/>
                  </a:solidFill>
                  <a:latin typeface="Fira Sans"/>
                  <a:ea typeface="Fira Sans"/>
                  <a:cs typeface="Fira Sans"/>
                  <a:sym typeface="Fira Sans"/>
                </a:rPr>
                <a:t> non conformes</a:t>
              </a:r>
              <a:endParaRPr sz="1200">
                <a:solidFill>
                  <a:schemeClr val="dk1"/>
                </a:solidFill>
                <a:latin typeface="Fira Sans"/>
                <a:ea typeface="Fira Sans"/>
                <a:cs typeface="Fira Sans"/>
                <a:sym typeface="Fira Sans"/>
              </a:endParaRPr>
            </a:p>
          </p:txBody>
        </p:sp>
      </p:grpSp>
      <p:grpSp>
        <p:nvGrpSpPr>
          <p:cNvPr id="199" name="Google Shape;199;p15"/>
          <p:cNvGrpSpPr/>
          <p:nvPr/>
        </p:nvGrpSpPr>
        <p:grpSpPr>
          <a:xfrm>
            <a:off x="5454597" y="3751310"/>
            <a:ext cx="2476014" cy="666264"/>
            <a:chOff x="7405297" y="4014224"/>
            <a:chExt cx="1296003" cy="666264"/>
          </a:xfrm>
        </p:grpSpPr>
        <p:sp>
          <p:nvSpPr>
            <p:cNvPr id="200" name="Google Shape;200;p15"/>
            <p:cNvSpPr txBox="1"/>
            <p:nvPr/>
          </p:nvSpPr>
          <p:spPr>
            <a:xfrm>
              <a:off x="7405301" y="4014224"/>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Fira Sans"/>
                  <a:ea typeface="Fira Sans"/>
                  <a:cs typeface="Fira Sans"/>
                  <a:sym typeface="Fira Sans"/>
                </a:rPr>
                <a:t>Chaînes de caractères</a:t>
              </a:r>
              <a:endParaRPr b="1">
                <a:solidFill>
                  <a:schemeClr val="dk1"/>
                </a:solidFill>
                <a:latin typeface="Fira Sans"/>
                <a:ea typeface="Fira Sans"/>
                <a:cs typeface="Fira Sans"/>
                <a:sym typeface="Fira Sans"/>
              </a:endParaRPr>
            </a:p>
          </p:txBody>
        </p:sp>
        <p:sp>
          <p:nvSpPr>
            <p:cNvPr id="201" name="Google Shape;201;p15"/>
            <p:cNvSpPr txBox="1"/>
            <p:nvPr/>
          </p:nvSpPr>
          <p:spPr>
            <a:xfrm>
              <a:off x="7405297" y="4238289"/>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Plusieurs chaînes spéciales visibles dans IDA</a:t>
              </a:r>
              <a:endParaRPr sz="1200">
                <a:solidFill>
                  <a:schemeClr val="dk1"/>
                </a:solidFill>
                <a:latin typeface="Fira Sans"/>
                <a:ea typeface="Fira Sans"/>
                <a:cs typeface="Fira Sans"/>
                <a:sym typeface="Fira Sans"/>
              </a:endParaRPr>
            </a:p>
          </p:txBody>
        </p:sp>
      </p:grpSp>
      <p:grpSp>
        <p:nvGrpSpPr>
          <p:cNvPr id="202" name="Google Shape;202;p15"/>
          <p:cNvGrpSpPr/>
          <p:nvPr/>
        </p:nvGrpSpPr>
        <p:grpSpPr>
          <a:xfrm>
            <a:off x="5742791" y="2624806"/>
            <a:ext cx="2476014" cy="666255"/>
            <a:chOff x="7405297" y="2651772"/>
            <a:chExt cx="1296003" cy="666255"/>
          </a:xfrm>
        </p:grpSpPr>
        <p:sp>
          <p:nvSpPr>
            <p:cNvPr id="203" name="Google Shape;203;p15"/>
            <p:cNvSpPr txBox="1"/>
            <p:nvPr/>
          </p:nvSpPr>
          <p:spPr>
            <a:xfrm>
              <a:off x="7405301" y="2651772"/>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Malware considérable</a:t>
              </a:r>
              <a:endParaRPr b="1">
                <a:solidFill>
                  <a:schemeClr val="dk1"/>
                </a:solidFill>
                <a:latin typeface="Fira Sans"/>
                <a:ea typeface="Fira Sans"/>
                <a:cs typeface="Fira Sans"/>
                <a:sym typeface="Fira Sans"/>
              </a:endParaRPr>
            </a:p>
          </p:txBody>
        </p:sp>
        <p:sp>
          <p:nvSpPr>
            <p:cNvPr id="204" name="Google Shape;204;p15"/>
            <p:cNvSpPr txBox="1"/>
            <p:nvPr/>
          </p:nvSpPr>
          <p:spPr>
            <a:xfrm>
              <a:off x="7405297" y="2875827"/>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Une aiguille dans une botte de foin</a:t>
              </a:r>
              <a:endParaRPr sz="1200">
                <a:solidFill>
                  <a:schemeClr val="dk1"/>
                </a:solidFill>
                <a:latin typeface="Fira Sans"/>
                <a:ea typeface="Fira Sans"/>
                <a:cs typeface="Fira Sans"/>
                <a:sym typeface="Fira Sans"/>
              </a:endParaRPr>
            </a:p>
          </p:txBody>
        </p:sp>
      </p:grpSp>
      <p:sp>
        <p:nvSpPr>
          <p:cNvPr id="205" name="Google Shape;205;p15"/>
          <p:cNvSpPr/>
          <p:nvPr/>
        </p:nvSpPr>
        <p:spPr>
          <a:xfrm>
            <a:off x="4636244" y="1435749"/>
            <a:ext cx="708232" cy="708232"/>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4936171" y="2602166"/>
            <a:ext cx="708232" cy="708232"/>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4636285" y="3728793"/>
            <a:ext cx="708232" cy="708232"/>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txBox="1"/>
          <p:nvPr/>
        </p:nvSpPr>
        <p:spPr>
          <a:xfrm>
            <a:off x="4638149" y="1640776"/>
            <a:ext cx="708300" cy="298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1</a:t>
            </a:r>
            <a:endParaRPr b="1">
              <a:solidFill>
                <a:srgbClr val="FFFFFF"/>
              </a:solidFill>
              <a:latin typeface="Fira Sans"/>
              <a:ea typeface="Fira Sans"/>
              <a:cs typeface="Fira Sans"/>
              <a:sym typeface="Fira Sans"/>
            </a:endParaRPr>
          </a:p>
        </p:txBody>
      </p:sp>
      <p:sp>
        <p:nvSpPr>
          <p:cNvPr id="209" name="Google Shape;209;p15"/>
          <p:cNvSpPr txBox="1"/>
          <p:nvPr/>
        </p:nvSpPr>
        <p:spPr>
          <a:xfrm>
            <a:off x="4936067" y="2807192"/>
            <a:ext cx="708300" cy="298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2</a:t>
            </a:r>
            <a:endParaRPr b="1">
              <a:solidFill>
                <a:srgbClr val="FFFFFF"/>
              </a:solidFill>
              <a:latin typeface="Fira Sans"/>
              <a:ea typeface="Fira Sans"/>
              <a:cs typeface="Fira Sans"/>
              <a:sym typeface="Fira Sans"/>
            </a:endParaRPr>
          </a:p>
        </p:txBody>
      </p:sp>
      <p:sp>
        <p:nvSpPr>
          <p:cNvPr id="210" name="Google Shape;210;p15"/>
          <p:cNvSpPr txBox="1"/>
          <p:nvPr/>
        </p:nvSpPr>
        <p:spPr>
          <a:xfrm>
            <a:off x="4636199" y="3933801"/>
            <a:ext cx="708300" cy="298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3</a:t>
            </a:r>
            <a:endParaRPr b="1">
              <a:solidFill>
                <a:srgbClr val="FFFFFF"/>
              </a:solidFill>
              <a:latin typeface="Fira Sans"/>
              <a:ea typeface="Fira Sans"/>
              <a:cs typeface="Fira Sans"/>
              <a:sym typeface="Fira Sans"/>
            </a:endParaRPr>
          </a:p>
        </p:txBody>
      </p:sp>
      <p:sp>
        <p:nvSpPr>
          <p:cNvPr id="211" name="Google Shape;211;p15"/>
          <p:cNvSpPr/>
          <p:nvPr/>
        </p:nvSpPr>
        <p:spPr>
          <a:xfrm>
            <a:off x="789312" y="1362893"/>
            <a:ext cx="3230254" cy="3230254"/>
          </a:xfrm>
          <a:custGeom>
            <a:rect b="b" l="l" r="r" t="t"/>
            <a:pathLst>
              <a:path extrusionOk="0" fill="none" h="83642" w="83642">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1727345" y="4110319"/>
            <a:ext cx="1381322"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970477" y="2674736"/>
            <a:ext cx="2887231"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1849190" y="2743712"/>
            <a:ext cx="112982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1703439" y="1215287"/>
            <a:ext cx="1421332"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1874485" y="1695797"/>
            <a:ext cx="1078772"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1950798" y="1632808"/>
            <a:ext cx="909115"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1947592" y="1543596"/>
            <a:ext cx="933021"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1963427" y="1879898"/>
            <a:ext cx="890770"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050668" y="1939489"/>
            <a:ext cx="285981"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476373" y="1939489"/>
            <a:ext cx="28644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205533" y="2441163"/>
            <a:ext cx="420804"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205533" y="2506894"/>
            <a:ext cx="420804"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1482264" y="3298720"/>
            <a:ext cx="1840668"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1482264" y="3380092"/>
            <a:ext cx="1840668"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216115" y="3611387"/>
            <a:ext cx="398249"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259330" y="2293557"/>
            <a:ext cx="29571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330584" y="2346930"/>
            <a:ext cx="154943"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2314518" y="2157460"/>
            <a:ext cx="180742"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1874949" y="2070990"/>
            <a:ext cx="144400"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1874485" y="2128032"/>
            <a:ext cx="103038"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623977" y="2743248"/>
            <a:ext cx="5935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159576" y="2743248"/>
            <a:ext cx="5935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653405" y="2773140"/>
            <a:ext cx="39"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653405" y="2773140"/>
            <a:ext cx="39" cy="381681"/>
          </a:xfrm>
          <a:custGeom>
            <a:rect b="b" l="l" r="r" t="t"/>
            <a:pathLst>
              <a:path extrusionOk="0" fill="none" h="9883" w="1">
                <a:moveTo>
                  <a:pt x="1" y="1"/>
                </a:moveTo>
                <a:lnTo>
                  <a:pt x="1"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2189467" y="2773140"/>
            <a:ext cx="39"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189467" y="2773140"/>
            <a:ext cx="39" cy="381681"/>
          </a:xfrm>
          <a:custGeom>
            <a:rect b="b" l="l" r="r" t="t"/>
            <a:pathLst>
              <a:path extrusionOk="0" fill="none" h="9883" w="1">
                <a:moveTo>
                  <a:pt x="0" y="1"/>
                </a:moveTo>
                <a:lnTo>
                  <a:pt x="0"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627182" y="3146055"/>
            <a:ext cx="52948"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162781" y="3146055"/>
            <a:ext cx="52909"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p:nvPr/>
        </p:nvSpPr>
        <p:spPr>
          <a:xfrm>
            <a:off x="5036675" y="1395975"/>
            <a:ext cx="2999100" cy="78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observations</a:t>
            </a:r>
            <a:endParaRPr/>
          </a:p>
        </p:txBody>
      </p:sp>
      <p:grpSp>
        <p:nvGrpSpPr>
          <p:cNvPr id="246" name="Google Shape;246;p16"/>
          <p:cNvGrpSpPr/>
          <p:nvPr/>
        </p:nvGrpSpPr>
        <p:grpSpPr>
          <a:xfrm>
            <a:off x="5454597" y="1455232"/>
            <a:ext cx="2476014" cy="666258"/>
            <a:chOff x="7405297" y="1296675"/>
            <a:chExt cx="1296003" cy="666258"/>
          </a:xfrm>
        </p:grpSpPr>
        <p:sp>
          <p:nvSpPr>
            <p:cNvPr id="247" name="Google Shape;247;p16"/>
            <p:cNvSpPr txBox="1"/>
            <p:nvPr/>
          </p:nvSpPr>
          <p:spPr>
            <a:xfrm>
              <a:off x="7405301" y="1296675"/>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Autodéfense</a:t>
              </a:r>
              <a:endParaRPr b="1">
                <a:solidFill>
                  <a:schemeClr val="dk1"/>
                </a:solidFill>
                <a:latin typeface="Fira Sans"/>
                <a:ea typeface="Fira Sans"/>
                <a:cs typeface="Fira Sans"/>
                <a:sym typeface="Fira Sans"/>
              </a:endParaRPr>
            </a:p>
          </p:txBody>
        </p:sp>
        <p:sp>
          <p:nvSpPr>
            <p:cNvPr id="248" name="Google Shape;248;p16"/>
            <p:cNvSpPr txBox="1"/>
            <p:nvPr/>
          </p:nvSpPr>
          <p:spPr>
            <a:xfrm>
              <a:off x="7405297" y="1520733"/>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Protection contre le debug ou les chaînes non conformes</a:t>
              </a:r>
              <a:endParaRPr sz="1200">
                <a:solidFill>
                  <a:schemeClr val="dk1"/>
                </a:solidFill>
                <a:latin typeface="Fira Sans"/>
                <a:ea typeface="Fira Sans"/>
                <a:cs typeface="Fira Sans"/>
                <a:sym typeface="Fira Sans"/>
              </a:endParaRPr>
            </a:p>
          </p:txBody>
        </p:sp>
      </p:grpSp>
      <p:sp>
        <p:nvSpPr>
          <p:cNvPr id="249" name="Google Shape;249;p16"/>
          <p:cNvSpPr/>
          <p:nvPr/>
        </p:nvSpPr>
        <p:spPr>
          <a:xfrm>
            <a:off x="4636244" y="1435749"/>
            <a:ext cx="708232" cy="708232"/>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txBox="1"/>
          <p:nvPr/>
        </p:nvSpPr>
        <p:spPr>
          <a:xfrm>
            <a:off x="4638149" y="1640776"/>
            <a:ext cx="708300" cy="298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1</a:t>
            </a:r>
            <a:endParaRPr b="1">
              <a:solidFill>
                <a:srgbClr val="FFFFFF"/>
              </a:solidFill>
              <a:latin typeface="Fira Sans"/>
              <a:ea typeface="Fira Sans"/>
              <a:cs typeface="Fira Sans"/>
              <a:sym typeface="Fira Sans"/>
            </a:endParaRPr>
          </a:p>
        </p:txBody>
      </p:sp>
      <p:pic>
        <p:nvPicPr>
          <p:cNvPr id="251" name="Google Shape;251;p16"/>
          <p:cNvPicPr preferRelativeResize="0"/>
          <p:nvPr/>
        </p:nvPicPr>
        <p:blipFill>
          <a:blip r:embed="rId3">
            <a:alphaModFix/>
          </a:blip>
          <a:stretch>
            <a:fillRect/>
          </a:stretch>
        </p:blipFill>
        <p:spPr>
          <a:xfrm>
            <a:off x="152400" y="2336175"/>
            <a:ext cx="3713182" cy="2654925"/>
          </a:xfrm>
          <a:prstGeom prst="rect">
            <a:avLst/>
          </a:prstGeom>
          <a:noFill/>
          <a:ln>
            <a:noFill/>
          </a:ln>
        </p:spPr>
      </p:pic>
      <p:pic>
        <p:nvPicPr>
          <p:cNvPr id="252" name="Google Shape;252;p16"/>
          <p:cNvPicPr preferRelativeResize="0"/>
          <p:nvPr/>
        </p:nvPicPr>
        <p:blipFill>
          <a:blip r:embed="rId4">
            <a:alphaModFix/>
          </a:blip>
          <a:stretch>
            <a:fillRect/>
          </a:stretch>
        </p:blipFill>
        <p:spPr>
          <a:xfrm>
            <a:off x="5801126" y="2828561"/>
            <a:ext cx="3198099" cy="1670150"/>
          </a:xfrm>
          <a:prstGeom prst="rect">
            <a:avLst/>
          </a:prstGeom>
          <a:noFill/>
          <a:ln>
            <a:noFill/>
          </a:ln>
        </p:spPr>
      </p:pic>
      <p:cxnSp>
        <p:nvCxnSpPr>
          <p:cNvPr id="253" name="Google Shape;253;p16"/>
          <p:cNvCxnSpPr/>
          <p:nvPr/>
        </p:nvCxnSpPr>
        <p:spPr>
          <a:xfrm>
            <a:off x="4050600" y="3637900"/>
            <a:ext cx="1513200" cy="0"/>
          </a:xfrm>
          <a:prstGeom prst="straightConnector1">
            <a:avLst/>
          </a:prstGeom>
          <a:noFill/>
          <a:ln cap="flat" cmpd="sng" w="76200">
            <a:solidFill>
              <a:srgbClr val="EC3A3B"/>
            </a:solidFill>
            <a:prstDash val="solid"/>
            <a:round/>
            <a:headEnd len="med" w="med" type="none"/>
            <a:tailEnd len="med" w="med" type="triangle"/>
          </a:ln>
        </p:spPr>
      </p:cxnSp>
      <p:pic>
        <p:nvPicPr>
          <p:cNvPr id="254" name="Google Shape;254;p16"/>
          <p:cNvPicPr preferRelativeResize="0"/>
          <p:nvPr/>
        </p:nvPicPr>
        <p:blipFill>
          <a:blip r:embed="rId5">
            <a:alphaModFix/>
          </a:blip>
          <a:stretch>
            <a:fillRect/>
          </a:stretch>
        </p:blipFill>
        <p:spPr>
          <a:xfrm>
            <a:off x="713225" y="162675"/>
            <a:ext cx="1044850" cy="1044850"/>
          </a:xfrm>
          <a:prstGeom prst="rect">
            <a:avLst/>
          </a:prstGeom>
          <a:noFill/>
          <a:ln>
            <a:noFill/>
          </a:ln>
        </p:spPr>
      </p:pic>
      <p:sp>
        <p:nvSpPr>
          <p:cNvPr id="255" name="Google Shape;255;p16"/>
          <p:cNvSpPr txBox="1"/>
          <p:nvPr/>
        </p:nvSpPr>
        <p:spPr>
          <a:xfrm>
            <a:off x="298050" y="1207525"/>
            <a:ext cx="204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9E781"/>
                </a:solidFill>
                <a:latin typeface="Fira Sans"/>
                <a:ea typeface="Fira Sans"/>
                <a:cs typeface="Fira Sans"/>
                <a:sym typeface="Fira Sans"/>
              </a:rPr>
              <a:t>Exécution lente (environ 1 min)</a:t>
            </a:r>
            <a:endParaRPr sz="1800">
              <a:solidFill>
                <a:srgbClr val="69E781"/>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p:nvPr/>
        </p:nvSpPr>
        <p:spPr>
          <a:xfrm>
            <a:off x="5306725" y="2542500"/>
            <a:ext cx="2999100" cy="78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observations</a:t>
            </a:r>
            <a:endParaRPr/>
          </a:p>
        </p:txBody>
      </p:sp>
      <p:grpSp>
        <p:nvGrpSpPr>
          <p:cNvPr id="262" name="Google Shape;262;p17"/>
          <p:cNvGrpSpPr/>
          <p:nvPr/>
        </p:nvGrpSpPr>
        <p:grpSpPr>
          <a:xfrm>
            <a:off x="5742791" y="2624806"/>
            <a:ext cx="2476014" cy="666255"/>
            <a:chOff x="7405297" y="2651772"/>
            <a:chExt cx="1296003" cy="666255"/>
          </a:xfrm>
        </p:grpSpPr>
        <p:sp>
          <p:nvSpPr>
            <p:cNvPr id="263" name="Google Shape;263;p17"/>
            <p:cNvSpPr txBox="1"/>
            <p:nvPr/>
          </p:nvSpPr>
          <p:spPr>
            <a:xfrm>
              <a:off x="7405301" y="2651772"/>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Malware considérable</a:t>
              </a:r>
              <a:endParaRPr b="1">
                <a:solidFill>
                  <a:schemeClr val="dk1"/>
                </a:solidFill>
                <a:latin typeface="Fira Sans"/>
                <a:ea typeface="Fira Sans"/>
                <a:cs typeface="Fira Sans"/>
                <a:sym typeface="Fira Sans"/>
              </a:endParaRPr>
            </a:p>
          </p:txBody>
        </p:sp>
        <p:sp>
          <p:nvSpPr>
            <p:cNvPr id="264" name="Google Shape;264;p17"/>
            <p:cNvSpPr txBox="1"/>
            <p:nvPr/>
          </p:nvSpPr>
          <p:spPr>
            <a:xfrm>
              <a:off x="7405297" y="2875827"/>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Une aiguille dans une botte de foin</a:t>
              </a:r>
              <a:endParaRPr sz="1200">
                <a:solidFill>
                  <a:schemeClr val="dk1"/>
                </a:solidFill>
                <a:latin typeface="Fira Sans"/>
                <a:ea typeface="Fira Sans"/>
                <a:cs typeface="Fira Sans"/>
                <a:sym typeface="Fira Sans"/>
              </a:endParaRPr>
            </a:p>
          </p:txBody>
        </p:sp>
      </p:grpSp>
      <p:sp>
        <p:nvSpPr>
          <p:cNvPr id="265" name="Google Shape;265;p17"/>
          <p:cNvSpPr/>
          <p:nvPr/>
        </p:nvSpPr>
        <p:spPr>
          <a:xfrm>
            <a:off x="4936171" y="2602166"/>
            <a:ext cx="708232" cy="708232"/>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txBox="1"/>
          <p:nvPr/>
        </p:nvSpPr>
        <p:spPr>
          <a:xfrm>
            <a:off x="4936067" y="2807192"/>
            <a:ext cx="708300" cy="298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2</a:t>
            </a:r>
            <a:endParaRPr b="1">
              <a:solidFill>
                <a:srgbClr val="FFFFFF"/>
              </a:solidFill>
              <a:latin typeface="Fira Sans"/>
              <a:ea typeface="Fira Sans"/>
              <a:cs typeface="Fira Sans"/>
              <a:sym typeface="Fira Sans"/>
            </a:endParaRPr>
          </a:p>
        </p:txBody>
      </p:sp>
      <p:pic>
        <p:nvPicPr>
          <p:cNvPr id="267" name="Google Shape;267;p17"/>
          <p:cNvPicPr preferRelativeResize="0"/>
          <p:nvPr/>
        </p:nvPicPr>
        <p:blipFill>
          <a:blip r:embed="rId3">
            <a:alphaModFix/>
          </a:blip>
          <a:stretch>
            <a:fillRect/>
          </a:stretch>
        </p:blipFill>
        <p:spPr>
          <a:xfrm>
            <a:off x="152400" y="975925"/>
            <a:ext cx="8839200" cy="1363424"/>
          </a:xfrm>
          <a:prstGeom prst="rect">
            <a:avLst/>
          </a:prstGeom>
          <a:noFill/>
          <a:ln>
            <a:noFill/>
          </a:ln>
        </p:spPr>
      </p:pic>
      <p:pic>
        <p:nvPicPr>
          <p:cNvPr id="268" name="Google Shape;268;p17"/>
          <p:cNvPicPr preferRelativeResize="0"/>
          <p:nvPr/>
        </p:nvPicPr>
        <p:blipFill>
          <a:blip r:embed="rId4">
            <a:alphaModFix/>
          </a:blip>
          <a:stretch>
            <a:fillRect/>
          </a:stretch>
        </p:blipFill>
        <p:spPr>
          <a:xfrm>
            <a:off x="1506501" y="3469751"/>
            <a:ext cx="4449849" cy="1486650"/>
          </a:xfrm>
          <a:prstGeom prst="rect">
            <a:avLst/>
          </a:prstGeom>
          <a:noFill/>
          <a:ln>
            <a:noFill/>
          </a:ln>
        </p:spPr>
      </p:pic>
      <p:sp>
        <p:nvSpPr>
          <p:cNvPr id="269" name="Google Shape;269;p17"/>
          <p:cNvSpPr/>
          <p:nvPr/>
        </p:nvSpPr>
        <p:spPr>
          <a:xfrm>
            <a:off x="4142325" y="1490300"/>
            <a:ext cx="429600" cy="23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cxnSp>
        <p:nvCxnSpPr>
          <p:cNvPr id="270" name="Google Shape;270;p17"/>
          <p:cNvCxnSpPr>
            <a:stCxn id="269" idx="2"/>
          </p:cNvCxnSpPr>
          <p:nvPr/>
        </p:nvCxnSpPr>
        <p:spPr>
          <a:xfrm flipH="1">
            <a:off x="3859425" y="1727300"/>
            <a:ext cx="497700" cy="1658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p:nvPr/>
        </p:nvSpPr>
        <p:spPr>
          <a:xfrm>
            <a:off x="5036675" y="3689025"/>
            <a:ext cx="2999100" cy="78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a:t>
            </a:r>
            <a:r>
              <a:rPr lang="en"/>
              <a:t>observations</a:t>
            </a:r>
            <a:endParaRPr/>
          </a:p>
        </p:txBody>
      </p:sp>
      <p:grpSp>
        <p:nvGrpSpPr>
          <p:cNvPr id="277" name="Google Shape;277;p18"/>
          <p:cNvGrpSpPr/>
          <p:nvPr/>
        </p:nvGrpSpPr>
        <p:grpSpPr>
          <a:xfrm>
            <a:off x="5454597" y="3751310"/>
            <a:ext cx="2476014" cy="666264"/>
            <a:chOff x="7405297" y="4014224"/>
            <a:chExt cx="1296003" cy="666264"/>
          </a:xfrm>
        </p:grpSpPr>
        <p:sp>
          <p:nvSpPr>
            <p:cNvPr id="278" name="Google Shape;278;p18"/>
            <p:cNvSpPr txBox="1"/>
            <p:nvPr/>
          </p:nvSpPr>
          <p:spPr>
            <a:xfrm>
              <a:off x="7405301" y="4014224"/>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Chaînes de caractères</a:t>
              </a:r>
              <a:endParaRPr b="1">
                <a:solidFill>
                  <a:schemeClr val="dk1"/>
                </a:solidFill>
                <a:latin typeface="Fira Sans"/>
                <a:ea typeface="Fira Sans"/>
                <a:cs typeface="Fira Sans"/>
                <a:sym typeface="Fira Sans"/>
              </a:endParaRPr>
            </a:p>
          </p:txBody>
        </p:sp>
        <p:sp>
          <p:nvSpPr>
            <p:cNvPr id="279" name="Google Shape;279;p18"/>
            <p:cNvSpPr txBox="1"/>
            <p:nvPr/>
          </p:nvSpPr>
          <p:spPr>
            <a:xfrm>
              <a:off x="7405297" y="4238289"/>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Plusieurs chaînes spéciales visibles dans IDA</a:t>
              </a:r>
              <a:endParaRPr sz="1200">
                <a:solidFill>
                  <a:schemeClr val="dk1"/>
                </a:solidFill>
                <a:latin typeface="Fira Sans"/>
                <a:ea typeface="Fira Sans"/>
                <a:cs typeface="Fira Sans"/>
                <a:sym typeface="Fira Sans"/>
              </a:endParaRPr>
            </a:p>
          </p:txBody>
        </p:sp>
      </p:grpSp>
      <p:sp>
        <p:nvSpPr>
          <p:cNvPr id="280" name="Google Shape;280;p18"/>
          <p:cNvSpPr/>
          <p:nvPr/>
        </p:nvSpPr>
        <p:spPr>
          <a:xfrm>
            <a:off x="4636285" y="3728793"/>
            <a:ext cx="708232" cy="708232"/>
          </a:xfrm>
          <a:custGeom>
            <a:rect b="b" l="l" r="r" t="t"/>
            <a:pathLst>
              <a:path extrusionOk="0" h="14467" w="14467">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txBox="1"/>
          <p:nvPr/>
        </p:nvSpPr>
        <p:spPr>
          <a:xfrm>
            <a:off x="4636199" y="3933801"/>
            <a:ext cx="708300" cy="298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3</a:t>
            </a:r>
            <a:endParaRPr b="1">
              <a:solidFill>
                <a:srgbClr val="FFFFFF"/>
              </a:solidFill>
              <a:latin typeface="Fira Sans"/>
              <a:ea typeface="Fira Sans"/>
              <a:cs typeface="Fira Sans"/>
              <a:sym typeface="Fira Sans"/>
            </a:endParaRPr>
          </a:p>
        </p:txBody>
      </p:sp>
      <p:pic>
        <p:nvPicPr>
          <p:cNvPr id="282" name="Google Shape;282;p18"/>
          <p:cNvPicPr preferRelativeResize="0"/>
          <p:nvPr/>
        </p:nvPicPr>
        <p:blipFill>
          <a:blip r:embed="rId3">
            <a:alphaModFix/>
          </a:blip>
          <a:stretch>
            <a:fillRect/>
          </a:stretch>
        </p:blipFill>
        <p:spPr>
          <a:xfrm>
            <a:off x="152400" y="925350"/>
            <a:ext cx="4199376" cy="2700462"/>
          </a:xfrm>
          <a:prstGeom prst="rect">
            <a:avLst/>
          </a:prstGeom>
          <a:noFill/>
          <a:ln>
            <a:noFill/>
          </a:ln>
        </p:spPr>
      </p:pic>
      <p:sp>
        <p:nvSpPr>
          <p:cNvPr id="283" name="Google Shape;283;p18"/>
          <p:cNvSpPr txBox="1"/>
          <p:nvPr/>
        </p:nvSpPr>
        <p:spPr>
          <a:xfrm>
            <a:off x="152400" y="3625800"/>
            <a:ext cx="31794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69E781"/>
                </a:solidFill>
                <a:latin typeface="Fira Sans"/>
                <a:ea typeface="Fira Sans"/>
                <a:cs typeface="Fira Sans"/>
                <a:sym typeface="Fira Sans"/>
              </a:rPr>
              <a:t>Calendrier ?</a:t>
            </a:r>
            <a:endParaRPr i="1" sz="1600">
              <a:solidFill>
                <a:srgbClr val="69E781"/>
              </a:solidFill>
              <a:latin typeface="Fira Sans"/>
              <a:ea typeface="Fira Sans"/>
              <a:cs typeface="Fira Sans"/>
              <a:sym typeface="Fira Sans"/>
            </a:endParaRPr>
          </a:p>
        </p:txBody>
      </p:sp>
      <p:pic>
        <p:nvPicPr>
          <p:cNvPr id="284" name="Google Shape;284;p18"/>
          <p:cNvPicPr preferRelativeResize="0"/>
          <p:nvPr/>
        </p:nvPicPr>
        <p:blipFill rotWithShape="1">
          <a:blip r:embed="rId4">
            <a:alphaModFix/>
          </a:blip>
          <a:srcRect b="0" l="34619" r="0" t="0"/>
          <a:stretch/>
        </p:blipFill>
        <p:spPr>
          <a:xfrm>
            <a:off x="4442446" y="1151125"/>
            <a:ext cx="4627176" cy="866775"/>
          </a:xfrm>
          <a:prstGeom prst="rect">
            <a:avLst/>
          </a:prstGeom>
          <a:noFill/>
          <a:ln>
            <a:noFill/>
          </a:ln>
        </p:spPr>
      </p:pic>
      <p:sp>
        <p:nvSpPr>
          <p:cNvPr id="285" name="Google Shape;285;p18"/>
          <p:cNvSpPr txBox="1"/>
          <p:nvPr/>
        </p:nvSpPr>
        <p:spPr>
          <a:xfrm>
            <a:off x="4442450" y="2017900"/>
            <a:ext cx="31794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9E781"/>
                </a:solidFill>
                <a:latin typeface="Fira Sans"/>
                <a:ea typeface="Fira Sans"/>
                <a:cs typeface="Fira Sans"/>
                <a:sym typeface="Fira Sans"/>
              </a:rPr>
              <a:t>“</a:t>
            </a:r>
            <a:r>
              <a:rPr i="1" lang="en" sz="1600">
                <a:solidFill>
                  <a:srgbClr val="69E781"/>
                </a:solidFill>
                <a:latin typeface="Fira Sans"/>
                <a:ea typeface="Fira Sans"/>
                <a:cs typeface="Fira Sans"/>
                <a:sym typeface="Fira Sans"/>
              </a:rPr>
              <a:t>Victory</a:t>
            </a:r>
            <a:r>
              <a:rPr lang="en" sz="1600">
                <a:solidFill>
                  <a:srgbClr val="69E781"/>
                </a:solidFill>
                <a:latin typeface="Fira Sans"/>
                <a:ea typeface="Fira Sans"/>
                <a:cs typeface="Fira Sans"/>
                <a:sym typeface="Fira Sans"/>
              </a:rPr>
              <a:t>” </a:t>
            </a:r>
            <a:r>
              <a:rPr lang="en" sz="1600">
                <a:solidFill>
                  <a:srgbClr val="69E781"/>
                </a:solidFill>
                <a:latin typeface="Fira Sans"/>
                <a:ea typeface="Fira Sans"/>
                <a:cs typeface="Fira Sans"/>
                <a:sym typeface="Fira Sans"/>
              </a:rPr>
              <a:t>?</a:t>
            </a:r>
            <a:endParaRPr sz="1600">
              <a:solidFill>
                <a:srgbClr val="69E781"/>
              </a:solidFill>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hypothèses</a:t>
            </a:r>
            <a:endParaRPr/>
          </a:p>
        </p:txBody>
      </p:sp>
      <p:grpSp>
        <p:nvGrpSpPr>
          <p:cNvPr id="291" name="Google Shape;291;p19"/>
          <p:cNvGrpSpPr/>
          <p:nvPr/>
        </p:nvGrpSpPr>
        <p:grpSpPr>
          <a:xfrm>
            <a:off x="7763399" y="48910"/>
            <a:ext cx="1334767" cy="1386847"/>
            <a:chOff x="970477" y="1215287"/>
            <a:chExt cx="2887231" cy="2999885"/>
          </a:xfrm>
        </p:grpSpPr>
        <p:sp>
          <p:nvSpPr>
            <p:cNvPr id="292" name="Google Shape;292;p19"/>
            <p:cNvSpPr/>
            <p:nvPr/>
          </p:nvSpPr>
          <p:spPr>
            <a:xfrm>
              <a:off x="1727345" y="4110319"/>
              <a:ext cx="1381322"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970477" y="2674736"/>
              <a:ext cx="2887231"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1849190" y="2743712"/>
              <a:ext cx="112982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1703439" y="1215287"/>
              <a:ext cx="1421332"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1874485" y="1695797"/>
              <a:ext cx="1078772"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1950798" y="1632808"/>
              <a:ext cx="909115"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1947592" y="1543596"/>
              <a:ext cx="933021"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1963427" y="1879898"/>
              <a:ext cx="890770"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2050668" y="1939489"/>
              <a:ext cx="285981"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2476373" y="1939489"/>
              <a:ext cx="28644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2205533" y="2441163"/>
              <a:ext cx="420804"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205533" y="2506894"/>
              <a:ext cx="420804"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1482264" y="3298720"/>
              <a:ext cx="1840668"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1482264" y="3380092"/>
              <a:ext cx="1840668"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2216115" y="3611387"/>
              <a:ext cx="398249"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2259330" y="2293557"/>
              <a:ext cx="29571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2330584" y="2346930"/>
              <a:ext cx="154943"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2314518" y="2157460"/>
              <a:ext cx="180742"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1874949" y="2070990"/>
              <a:ext cx="144400"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1874485" y="2128032"/>
              <a:ext cx="103038"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2623977" y="2743248"/>
              <a:ext cx="5935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2159576" y="2743248"/>
              <a:ext cx="5935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2653405" y="2773140"/>
              <a:ext cx="39"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2653405" y="2773140"/>
              <a:ext cx="39" cy="381681"/>
            </a:xfrm>
            <a:custGeom>
              <a:rect b="b" l="l" r="r" t="t"/>
              <a:pathLst>
                <a:path extrusionOk="0" fill="none" h="9883" w="1">
                  <a:moveTo>
                    <a:pt x="1" y="1"/>
                  </a:moveTo>
                  <a:lnTo>
                    <a:pt x="1"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2189467" y="2773140"/>
              <a:ext cx="39"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2189467" y="2773140"/>
              <a:ext cx="39" cy="381681"/>
            </a:xfrm>
            <a:custGeom>
              <a:rect b="b" l="l" r="r" t="t"/>
              <a:pathLst>
                <a:path extrusionOk="0" fill="none" h="9883" w="1">
                  <a:moveTo>
                    <a:pt x="0" y="1"/>
                  </a:moveTo>
                  <a:lnTo>
                    <a:pt x="0"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2627182" y="3146055"/>
              <a:ext cx="52948"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2162781" y="3146055"/>
              <a:ext cx="52909"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9"/>
          <p:cNvGrpSpPr/>
          <p:nvPr/>
        </p:nvGrpSpPr>
        <p:grpSpPr>
          <a:xfrm>
            <a:off x="81725" y="875125"/>
            <a:ext cx="4185450" cy="1602950"/>
            <a:chOff x="386525" y="1179925"/>
            <a:chExt cx="4185450" cy="1602950"/>
          </a:xfrm>
        </p:grpSpPr>
        <p:sp>
          <p:nvSpPr>
            <p:cNvPr id="321" name="Google Shape;321;p19"/>
            <p:cNvSpPr/>
            <p:nvPr/>
          </p:nvSpPr>
          <p:spPr>
            <a:xfrm>
              <a:off x="769475" y="1395975"/>
              <a:ext cx="3802500" cy="138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Objectifs de certaines fonctions</a:t>
              </a:r>
              <a:endParaRPr/>
            </a:p>
          </p:txBody>
        </p:sp>
        <p:sp>
          <p:nvSpPr>
            <p:cNvPr id="322" name="Google Shape;322;p19"/>
            <p:cNvSpPr/>
            <p:nvPr/>
          </p:nvSpPr>
          <p:spPr>
            <a:xfrm>
              <a:off x="386525" y="1179925"/>
              <a:ext cx="1821312" cy="498528"/>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a:ea typeface="Fira Sans"/>
                  <a:cs typeface="Fira Sans"/>
                  <a:sym typeface="Fira Sans"/>
                </a:rPr>
                <a:t>Code lisible</a:t>
              </a:r>
              <a:endParaRPr b="1" sz="2000">
                <a:solidFill>
                  <a:schemeClr val="lt1"/>
                </a:solidFill>
                <a:latin typeface="Fira Sans"/>
                <a:ea typeface="Fira Sans"/>
                <a:cs typeface="Fira Sans"/>
                <a:sym typeface="Fira Sans"/>
              </a:endParaRPr>
            </a:p>
          </p:txBody>
        </p:sp>
      </p:grpSp>
      <p:grpSp>
        <p:nvGrpSpPr>
          <p:cNvPr id="323" name="Google Shape;323;p19"/>
          <p:cNvGrpSpPr/>
          <p:nvPr/>
        </p:nvGrpSpPr>
        <p:grpSpPr>
          <a:xfrm>
            <a:off x="81725" y="3359550"/>
            <a:ext cx="4185450" cy="1602950"/>
            <a:chOff x="386525" y="1179925"/>
            <a:chExt cx="4185450" cy="1602950"/>
          </a:xfrm>
        </p:grpSpPr>
        <p:sp>
          <p:nvSpPr>
            <p:cNvPr id="324" name="Google Shape;324;p19"/>
            <p:cNvSpPr/>
            <p:nvPr/>
          </p:nvSpPr>
          <p:spPr>
            <a:xfrm>
              <a:off x="769475" y="1395975"/>
              <a:ext cx="3802500" cy="138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Lecture de code assembleur.</a:t>
              </a:r>
              <a:endParaRPr>
                <a:solidFill>
                  <a:schemeClr val="dk1"/>
                </a:solidFill>
              </a:endParaRPr>
            </a:p>
            <a:p>
              <a:pPr indent="0" lvl="0" marL="0" rtl="0" algn="l">
                <a:spcBef>
                  <a:spcPts val="0"/>
                </a:spcBef>
                <a:spcAft>
                  <a:spcPts val="0"/>
                </a:spcAft>
                <a:buNone/>
              </a:pPr>
              <a:r>
                <a:rPr lang="en"/>
                <a:t>Suivons les traces du petit poucet…</a:t>
              </a:r>
              <a:endParaRPr/>
            </a:p>
          </p:txBody>
        </p:sp>
        <p:sp>
          <p:nvSpPr>
            <p:cNvPr id="325" name="Google Shape;325;p19"/>
            <p:cNvSpPr/>
            <p:nvPr/>
          </p:nvSpPr>
          <p:spPr>
            <a:xfrm>
              <a:off x="386525" y="1179925"/>
              <a:ext cx="1389042" cy="498528"/>
            </a:xfrm>
            <a:prstGeom prst="flowChartTerminator">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a:ea typeface="Fira Sans"/>
                  <a:cs typeface="Fira Sans"/>
                  <a:sym typeface="Fira Sans"/>
                </a:rPr>
                <a:t>Type A ?</a:t>
              </a:r>
              <a:endParaRPr b="1" sz="2000">
                <a:solidFill>
                  <a:schemeClr val="lt1"/>
                </a:solidFill>
                <a:latin typeface="Fira Sans"/>
                <a:ea typeface="Fira Sans"/>
                <a:cs typeface="Fira Sans"/>
                <a:sym typeface="Fira Sans"/>
              </a:endParaRPr>
            </a:p>
          </p:txBody>
        </p:sp>
      </p:grpSp>
      <p:grpSp>
        <p:nvGrpSpPr>
          <p:cNvPr id="326" name="Google Shape;326;p19"/>
          <p:cNvGrpSpPr/>
          <p:nvPr/>
        </p:nvGrpSpPr>
        <p:grpSpPr>
          <a:xfrm flipH="1">
            <a:off x="4876775" y="2096600"/>
            <a:ext cx="4185450" cy="1602950"/>
            <a:chOff x="386525" y="1179925"/>
            <a:chExt cx="4185450" cy="1602950"/>
          </a:xfrm>
        </p:grpSpPr>
        <p:sp>
          <p:nvSpPr>
            <p:cNvPr id="327" name="Google Shape;327;p19"/>
            <p:cNvSpPr/>
            <p:nvPr/>
          </p:nvSpPr>
          <p:spPr>
            <a:xfrm>
              <a:off x="769475" y="1395975"/>
              <a:ext cx="3802500" cy="138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Appels de fonctions cachés: </a:t>
              </a:r>
              <a:endParaRPr/>
            </a:p>
            <a:p>
              <a:pPr indent="0" lvl="0" marL="0" rtl="0" algn="l">
                <a:spcBef>
                  <a:spcPts val="0"/>
                </a:spcBef>
                <a:spcAft>
                  <a:spcPts val="0"/>
                </a:spcAft>
                <a:buNone/>
              </a:pPr>
              <a:r>
                <a:rPr lang="en"/>
                <a:t>Buffer overflow ?</a:t>
              </a:r>
              <a:endParaRPr/>
            </a:p>
          </p:txBody>
        </p:sp>
        <p:sp>
          <p:nvSpPr>
            <p:cNvPr id="328" name="Google Shape;328;p19"/>
            <p:cNvSpPr/>
            <p:nvPr/>
          </p:nvSpPr>
          <p:spPr>
            <a:xfrm>
              <a:off x="386525" y="1179925"/>
              <a:ext cx="2053944" cy="498528"/>
            </a:xfrm>
            <a:prstGeom prst="flowChartTerminator">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a:ea typeface="Fira Sans"/>
                  <a:cs typeface="Fira Sans"/>
                  <a:sym typeface="Fira Sans"/>
                </a:rPr>
                <a:t>Dissimulation</a:t>
              </a:r>
              <a:endParaRPr b="1" sz="2000">
                <a:solidFill>
                  <a:schemeClr val="lt1"/>
                </a:solidFill>
                <a:latin typeface="Fira Sans"/>
                <a:ea typeface="Fira Sans"/>
                <a:cs typeface="Fira Sans"/>
                <a:sym typeface="Fira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hypothèses</a:t>
            </a:r>
            <a:endParaRPr/>
          </a:p>
        </p:txBody>
      </p:sp>
      <p:grpSp>
        <p:nvGrpSpPr>
          <p:cNvPr id="334" name="Google Shape;334;p20"/>
          <p:cNvGrpSpPr/>
          <p:nvPr/>
        </p:nvGrpSpPr>
        <p:grpSpPr>
          <a:xfrm>
            <a:off x="81722" y="875100"/>
            <a:ext cx="3181792" cy="1440575"/>
            <a:chOff x="386508" y="1179921"/>
            <a:chExt cx="4185467" cy="1602954"/>
          </a:xfrm>
        </p:grpSpPr>
        <p:sp>
          <p:nvSpPr>
            <p:cNvPr id="335" name="Google Shape;335;p20"/>
            <p:cNvSpPr/>
            <p:nvPr/>
          </p:nvSpPr>
          <p:spPr>
            <a:xfrm>
              <a:off x="769475" y="1395975"/>
              <a:ext cx="3802500" cy="138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Objectifs de certaines fonctions</a:t>
              </a:r>
              <a:endParaRPr/>
            </a:p>
          </p:txBody>
        </p:sp>
        <p:sp>
          <p:nvSpPr>
            <p:cNvPr id="336" name="Google Shape;336;p20"/>
            <p:cNvSpPr/>
            <p:nvPr/>
          </p:nvSpPr>
          <p:spPr>
            <a:xfrm>
              <a:off x="386508" y="1179921"/>
              <a:ext cx="2405862" cy="498528"/>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a:ea typeface="Fira Sans"/>
                  <a:cs typeface="Fira Sans"/>
                  <a:sym typeface="Fira Sans"/>
                </a:rPr>
                <a:t>Code lisible</a:t>
              </a:r>
              <a:endParaRPr b="1" sz="2000">
                <a:solidFill>
                  <a:schemeClr val="lt1"/>
                </a:solidFill>
                <a:latin typeface="Fira Sans"/>
                <a:ea typeface="Fira Sans"/>
                <a:cs typeface="Fira Sans"/>
                <a:sym typeface="Fira Sans"/>
              </a:endParaRPr>
            </a:p>
          </p:txBody>
        </p:sp>
      </p:grpSp>
      <p:pic>
        <p:nvPicPr>
          <p:cNvPr id="337" name="Google Shape;337;p20"/>
          <p:cNvPicPr preferRelativeResize="0"/>
          <p:nvPr/>
        </p:nvPicPr>
        <p:blipFill>
          <a:blip r:embed="rId3">
            <a:alphaModFix/>
          </a:blip>
          <a:stretch>
            <a:fillRect/>
          </a:stretch>
        </p:blipFill>
        <p:spPr>
          <a:xfrm>
            <a:off x="3476950" y="1001675"/>
            <a:ext cx="5470500" cy="2055825"/>
          </a:xfrm>
          <a:prstGeom prst="rect">
            <a:avLst/>
          </a:prstGeom>
          <a:noFill/>
          <a:ln>
            <a:noFill/>
          </a:ln>
        </p:spPr>
      </p:pic>
      <p:sp>
        <p:nvSpPr>
          <p:cNvPr id="338" name="Google Shape;338;p20"/>
          <p:cNvSpPr/>
          <p:nvPr/>
        </p:nvSpPr>
        <p:spPr>
          <a:xfrm>
            <a:off x="5258125" y="1345125"/>
            <a:ext cx="603900" cy="12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pic>
        <p:nvPicPr>
          <p:cNvPr id="339" name="Google Shape;339;p20"/>
          <p:cNvPicPr preferRelativeResize="0"/>
          <p:nvPr/>
        </p:nvPicPr>
        <p:blipFill>
          <a:blip r:embed="rId4">
            <a:alphaModFix/>
          </a:blip>
          <a:stretch>
            <a:fillRect/>
          </a:stretch>
        </p:blipFill>
        <p:spPr>
          <a:xfrm>
            <a:off x="4355850" y="3225175"/>
            <a:ext cx="3620325" cy="1781200"/>
          </a:xfrm>
          <a:prstGeom prst="rect">
            <a:avLst/>
          </a:prstGeom>
          <a:noFill/>
          <a:ln>
            <a:noFill/>
          </a:ln>
        </p:spPr>
      </p:pic>
      <p:cxnSp>
        <p:nvCxnSpPr>
          <p:cNvPr id="340" name="Google Shape;340;p20"/>
          <p:cNvCxnSpPr>
            <a:stCxn id="338" idx="2"/>
          </p:cNvCxnSpPr>
          <p:nvPr/>
        </p:nvCxnSpPr>
        <p:spPr>
          <a:xfrm flipH="1">
            <a:off x="5173975" y="1467225"/>
            <a:ext cx="386100" cy="2055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Nos hypothèses</a:t>
            </a:r>
            <a:endParaRPr/>
          </a:p>
        </p:txBody>
      </p:sp>
      <p:grpSp>
        <p:nvGrpSpPr>
          <p:cNvPr id="346" name="Google Shape;346;p21"/>
          <p:cNvGrpSpPr/>
          <p:nvPr/>
        </p:nvGrpSpPr>
        <p:grpSpPr>
          <a:xfrm flipH="1">
            <a:off x="4876775" y="2096600"/>
            <a:ext cx="4185450" cy="1602950"/>
            <a:chOff x="386525" y="1179925"/>
            <a:chExt cx="4185450" cy="1602950"/>
          </a:xfrm>
        </p:grpSpPr>
        <p:sp>
          <p:nvSpPr>
            <p:cNvPr id="347" name="Google Shape;347;p21"/>
            <p:cNvSpPr/>
            <p:nvPr/>
          </p:nvSpPr>
          <p:spPr>
            <a:xfrm>
              <a:off x="769475" y="1395975"/>
              <a:ext cx="3802500" cy="1386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Appels de fonctions cachés: </a:t>
              </a:r>
              <a:endParaRPr/>
            </a:p>
            <a:p>
              <a:pPr indent="0" lvl="0" marL="0" rtl="0" algn="l">
                <a:spcBef>
                  <a:spcPts val="0"/>
                </a:spcBef>
                <a:spcAft>
                  <a:spcPts val="0"/>
                </a:spcAft>
                <a:buNone/>
              </a:pPr>
              <a:r>
                <a:rPr lang="en"/>
                <a:t>Buffer overflow ?</a:t>
              </a:r>
              <a:endParaRPr/>
            </a:p>
          </p:txBody>
        </p:sp>
        <p:sp>
          <p:nvSpPr>
            <p:cNvPr id="348" name="Google Shape;348;p21"/>
            <p:cNvSpPr/>
            <p:nvPr/>
          </p:nvSpPr>
          <p:spPr>
            <a:xfrm>
              <a:off x="386525" y="1179925"/>
              <a:ext cx="2053944" cy="498528"/>
            </a:xfrm>
            <a:prstGeom prst="flowChartTerminator">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a:ea typeface="Fira Sans"/>
                  <a:cs typeface="Fira Sans"/>
                  <a:sym typeface="Fira Sans"/>
                </a:rPr>
                <a:t>Dissimulation</a:t>
              </a:r>
              <a:endParaRPr b="1" sz="2000">
                <a:solidFill>
                  <a:schemeClr val="lt1"/>
                </a:solidFill>
                <a:latin typeface="Fira Sans"/>
                <a:ea typeface="Fira Sans"/>
                <a:cs typeface="Fira Sans"/>
                <a:sym typeface="Fira Sans"/>
              </a:endParaRPr>
            </a:p>
          </p:txBody>
        </p:sp>
      </p:grpSp>
      <p:pic>
        <p:nvPicPr>
          <p:cNvPr id="349" name="Google Shape;349;p21"/>
          <p:cNvPicPr preferRelativeResize="0"/>
          <p:nvPr/>
        </p:nvPicPr>
        <p:blipFill rotWithShape="1">
          <a:blip r:embed="rId3">
            <a:alphaModFix/>
          </a:blip>
          <a:srcRect b="0" l="37402" r="22104" t="0"/>
          <a:stretch/>
        </p:blipFill>
        <p:spPr>
          <a:xfrm>
            <a:off x="399900" y="1008875"/>
            <a:ext cx="3993750" cy="1352700"/>
          </a:xfrm>
          <a:prstGeom prst="rect">
            <a:avLst/>
          </a:prstGeom>
          <a:noFill/>
          <a:ln>
            <a:noFill/>
          </a:ln>
        </p:spPr>
      </p:pic>
      <p:sp>
        <p:nvSpPr>
          <p:cNvPr id="350" name="Google Shape;350;p21"/>
          <p:cNvSpPr/>
          <p:nvPr/>
        </p:nvSpPr>
        <p:spPr>
          <a:xfrm>
            <a:off x="457200" y="1811325"/>
            <a:ext cx="3127200" cy="20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cxnSp>
        <p:nvCxnSpPr>
          <p:cNvPr id="351" name="Google Shape;351;p21"/>
          <p:cNvCxnSpPr>
            <a:stCxn id="350" idx="2"/>
          </p:cNvCxnSpPr>
          <p:nvPr/>
        </p:nvCxnSpPr>
        <p:spPr>
          <a:xfrm>
            <a:off x="2020800" y="2017725"/>
            <a:ext cx="4500" cy="909300"/>
          </a:xfrm>
          <a:prstGeom prst="straightConnector1">
            <a:avLst/>
          </a:prstGeom>
          <a:noFill/>
          <a:ln cap="flat" cmpd="sng" w="9525">
            <a:solidFill>
              <a:srgbClr val="FF0000"/>
            </a:solidFill>
            <a:prstDash val="solid"/>
            <a:round/>
            <a:headEnd len="med" w="med" type="none"/>
            <a:tailEnd len="med" w="med" type="triangle"/>
          </a:ln>
        </p:spPr>
      </p:cxnSp>
      <p:sp>
        <p:nvSpPr>
          <p:cNvPr id="352" name="Google Shape;352;p21"/>
          <p:cNvSpPr txBox="1"/>
          <p:nvPr/>
        </p:nvSpPr>
        <p:spPr>
          <a:xfrm>
            <a:off x="357000" y="2963725"/>
            <a:ext cx="3332100" cy="3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69E781"/>
                </a:solidFill>
                <a:latin typeface="Fira Sans"/>
                <a:ea typeface="Fira Sans"/>
                <a:cs typeface="Fira Sans"/>
                <a:sym typeface="Fira Sans"/>
              </a:rPr>
              <a:t>Appel de fonction</a:t>
            </a:r>
            <a:endParaRPr sz="1800">
              <a:solidFill>
                <a:srgbClr val="69E781"/>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lware Infographics by Slidesgo">
  <a:themeElements>
    <a:clrScheme name="Simple Light">
      <a:dk1>
        <a:srgbClr val="000000"/>
      </a:dk1>
      <a:lt1>
        <a:srgbClr val="FFFFFF"/>
      </a:lt1>
      <a:dk2>
        <a:srgbClr val="E0E0E0"/>
      </a:dk2>
      <a:lt2>
        <a:srgbClr val="EEEEEE"/>
      </a:lt2>
      <a:accent1>
        <a:srgbClr val="E94E1B"/>
      </a:accent1>
      <a:accent2>
        <a:srgbClr val="E94E1B"/>
      </a:accent2>
      <a:accent3>
        <a:srgbClr val="EE7026"/>
      </a:accent3>
      <a:accent4>
        <a:srgbClr val="3C3C3B"/>
      </a:accent4>
      <a:accent5>
        <a:srgbClr val="575756"/>
      </a:accent5>
      <a:accent6>
        <a:srgbClr val="C6C6C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