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1" r:id="rId1"/>
  </p:sldMasterIdLst>
  <p:notesMasterIdLst>
    <p:notesMasterId r:id="rId23"/>
  </p:notesMasterIdLst>
  <p:sldIdLst>
    <p:sldId id="256" r:id="rId2"/>
    <p:sldId id="258" r:id="rId3"/>
    <p:sldId id="259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296" r:id="rId14"/>
    <p:sldId id="260" r:id="rId15"/>
    <p:sldId id="261" r:id="rId16"/>
    <p:sldId id="302" r:id="rId17"/>
    <p:sldId id="304" r:id="rId18"/>
    <p:sldId id="303" r:id="rId19"/>
    <p:sldId id="281" r:id="rId20"/>
    <p:sldId id="280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CDBBD6-66B9-404D-9BD0-D44BF5C7548B}">
          <p14:sldIdLst>
            <p14:sldId id="256"/>
            <p14:sldId id="258"/>
            <p14:sldId id="259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296"/>
            <p14:sldId id="260"/>
            <p14:sldId id="261"/>
            <p14:sldId id="302"/>
            <p14:sldId id="304"/>
            <p14:sldId id="303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2888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9D2D-5FB4-024D-97DE-E01073C802B2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D9DC-3451-2243-BFBF-F54D4C0561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56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7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3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5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4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52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45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3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35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50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3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8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8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9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D9DC-3451-2243-BFBF-F54D4C05618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57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ncurrent/ConcurrentHashMap.html" TargetMode="External"/><Relationship Id="rId4" Type="http://schemas.openxmlformats.org/officeDocument/2006/relationships/hyperlink" Target="http://ifeve.com/java8-local-cach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docs.techempower.com/jdk18/api/java/util/concurrent/locks/ReentrantReadWriteLock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java8-new-features-new-stream-api/" TargetMode="External"/><Relationship Id="rId4" Type="http://schemas.openxmlformats.org/officeDocument/2006/relationships/hyperlink" Target="http://www.iteye.com/news/28870-java-8-releas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shitouer/archive/2012/12/19/282364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javacodegeeks.com/2014/05/the-effects-of-programming-with-java-8-streams-on-algorithm-performa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 smtClean="0"/>
              <a:t>新特性技术分享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怀朔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45" y="758952"/>
            <a:ext cx="2090615" cy="2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/>
              <a:t>8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70000"/>
              </a:lnSpc>
            </a:pPr>
            <a:r>
              <a:rPr lang="en-US" altLang="zh-CN" sz="1600" dirty="0"/>
              <a:t>Date/Time </a:t>
            </a:r>
            <a:r>
              <a:rPr lang="en-US" altLang="zh-CN" sz="1600" dirty="0" smtClean="0"/>
              <a:t>API</a:t>
            </a:r>
            <a:endParaRPr kumimoji="1" lang="en-US" altLang="zh-CN" sz="1600" b="1" dirty="0" smtClean="0"/>
          </a:p>
          <a:p>
            <a:pPr lvl="1">
              <a:lnSpc>
                <a:spcPct val="170000"/>
              </a:lnSpc>
            </a:pPr>
            <a:r>
              <a:rPr lang="en-US" altLang="zh-CN" sz="1600" dirty="0"/>
              <a:t>Java 8</a:t>
            </a:r>
            <a:r>
              <a:rPr lang="zh-CN" altLang="en-US" sz="1600" dirty="0"/>
              <a:t>通过发布新的</a:t>
            </a:r>
            <a:r>
              <a:rPr lang="en-US" altLang="zh-CN" sz="1600" dirty="0"/>
              <a:t>Date-Time API (JSR 310)</a:t>
            </a:r>
            <a:r>
              <a:rPr lang="zh-CN" altLang="en-US" sz="1600" dirty="0"/>
              <a:t>来进一步加强对日期与时间的处理。对日期与时间的操作一直是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程序员最痛苦的地方之一。标准的 </a:t>
            </a:r>
            <a:r>
              <a:rPr lang="en-US" altLang="zh-CN" sz="1600" dirty="0" err="1"/>
              <a:t>java.util.Date</a:t>
            </a:r>
            <a:r>
              <a:rPr lang="zh-CN" altLang="en-US" sz="1600" dirty="0"/>
              <a:t>以及后来的</a:t>
            </a:r>
            <a:r>
              <a:rPr lang="en-US" altLang="zh-CN" sz="1600" dirty="0" err="1"/>
              <a:t>java.util.Calendar</a:t>
            </a:r>
            <a:r>
              <a:rPr lang="zh-CN" altLang="en-US" sz="1600" dirty="0"/>
              <a:t>一点没有改善这种情况（可以这么说，它们一定程度上更加复杂）。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/>
              <a:t>这种情况直接导致了</a:t>
            </a:r>
            <a:r>
              <a:rPr lang="en-US" altLang="zh-CN" sz="1600" dirty="0" err="1"/>
              <a:t>Joda</a:t>
            </a:r>
            <a:r>
              <a:rPr lang="en-US" altLang="zh-CN" sz="1600" dirty="0"/>
              <a:t>-Time——</a:t>
            </a:r>
            <a:r>
              <a:rPr lang="zh-CN" altLang="en-US" sz="1600" dirty="0"/>
              <a:t>一个可替换标准日期</a:t>
            </a:r>
            <a:r>
              <a:rPr lang="en-US" altLang="zh-CN" sz="1600" dirty="0"/>
              <a:t>/</a:t>
            </a:r>
            <a:r>
              <a:rPr lang="zh-CN" altLang="en-US" sz="1600" dirty="0"/>
              <a:t>时间处理且功能非常强大的</a:t>
            </a:r>
            <a:r>
              <a:rPr lang="en-US" altLang="zh-CN" sz="1600" dirty="0"/>
              <a:t>Java API</a:t>
            </a:r>
            <a:r>
              <a:rPr lang="zh-CN" altLang="en-US" sz="1600" dirty="0"/>
              <a:t>的诞生。</a:t>
            </a:r>
            <a:r>
              <a:rPr lang="en-US" altLang="zh-CN" sz="1600" dirty="0"/>
              <a:t>Java 8</a:t>
            </a:r>
            <a:r>
              <a:rPr lang="zh-CN" altLang="en-US" sz="1600" dirty="0"/>
              <a:t>新的</a:t>
            </a:r>
            <a:r>
              <a:rPr lang="en-US" altLang="zh-CN" sz="1600" dirty="0"/>
              <a:t>Date-Time API (JSR 310)</a:t>
            </a:r>
            <a:r>
              <a:rPr lang="zh-CN" altLang="en-US" sz="1600" dirty="0"/>
              <a:t>在很大程度上受到</a:t>
            </a:r>
            <a:r>
              <a:rPr lang="en-US" altLang="zh-CN" sz="1600" dirty="0" err="1"/>
              <a:t>Joda</a:t>
            </a:r>
            <a:r>
              <a:rPr lang="en-US" altLang="zh-CN" sz="1600" dirty="0"/>
              <a:t>-Time</a:t>
            </a:r>
            <a:r>
              <a:rPr lang="zh-CN" altLang="en-US" sz="1600" dirty="0"/>
              <a:t>的影响，并且吸取了其精髓。新的</a:t>
            </a:r>
            <a:r>
              <a:rPr lang="en-US" altLang="zh-CN" sz="1600" dirty="0" err="1"/>
              <a:t>java.time</a:t>
            </a:r>
            <a:r>
              <a:rPr lang="zh-CN" altLang="en-US" sz="1600" dirty="0"/>
              <a:t>包涵盖了所有处理日期，时间，日期</a:t>
            </a:r>
            <a:r>
              <a:rPr lang="en-US" altLang="zh-CN" sz="1600" dirty="0"/>
              <a:t>/</a:t>
            </a:r>
            <a:r>
              <a:rPr lang="zh-CN" altLang="en-US" sz="1600" dirty="0"/>
              <a:t>时间，时区，时刻（</a:t>
            </a:r>
            <a:r>
              <a:rPr lang="en-US" altLang="zh-CN" sz="1600" dirty="0"/>
              <a:t>instants</a:t>
            </a:r>
            <a:r>
              <a:rPr lang="zh-CN" altLang="en-US" sz="1600" dirty="0"/>
              <a:t>），过程（</a:t>
            </a:r>
            <a:r>
              <a:rPr lang="en-US" altLang="zh-CN" sz="1600" dirty="0"/>
              <a:t>during</a:t>
            </a:r>
            <a:r>
              <a:rPr lang="zh-CN" altLang="en-US" sz="1600" dirty="0"/>
              <a:t>）与时钟（</a:t>
            </a:r>
            <a:r>
              <a:rPr lang="en-US" altLang="zh-CN" sz="1600" dirty="0"/>
              <a:t>clock</a:t>
            </a:r>
            <a:r>
              <a:rPr lang="zh-CN" altLang="en-US" sz="1600" dirty="0"/>
              <a:t>）的操作。在设计新版</a:t>
            </a:r>
            <a:r>
              <a:rPr lang="en-US" altLang="zh-CN" sz="1600" dirty="0"/>
              <a:t>API</a:t>
            </a:r>
            <a:r>
              <a:rPr lang="zh-CN" altLang="en-US" sz="1600" dirty="0"/>
              <a:t>时，十分注重与旧版</a:t>
            </a:r>
            <a:r>
              <a:rPr lang="en-US" altLang="zh-CN" sz="1600" dirty="0"/>
              <a:t>API</a:t>
            </a:r>
            <a:r>
              <a:rPr lang="zh-CN" altLang="en-US" sz="1600" dirty="0"/>
              <a:t>的兼容性：不允许有任何的改变（从</a:t>
            </a:r>
            <a:r>
              <a:rPr lang="en-US" altLang="zh-CN" sz="1600" dirty="0" err="1"/>
              <a:t>java.util.Calendar</a:t>
            </a:r>
            <a:r>
              <a:rPr lang="zh-CN" altLang="en-US" sz="1600" dirty="0"/>
              <a:t>中得到的深刻教训）。如果需要修改，会返回这个类的一个新实例。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lang="en-US" altLang="zh-CN" sz="1400" dirty="0" err="1" smtClean="0"/>
              <a:t>DataTimeTest.java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80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US" altLang="zh-CN" sz="1600" dirty="0"/>
              <a:t>Base64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/>
              <a:t>在</a:t>
            </a:r>
            <a:r>
              <a:rPr lang="en-US" altLang="zh-CN" sz="1600" dirty="0"/>
              <a:t>Java 8</a:t>
            </a:r>
            <a:r>
              <a:rPr lang="zh-CN" altLang="en-US" sz="1600" dirty="0"/>
              <a:t>中，</a:t>
            </a:r>
            <a:r>
              <a:rPr lang="en-US" altLang="zh-CN" sz="1600" dirty="0"/>
              <a:t>Base64</a:t>
            </a:r>
            <a:r>
              <a:rPr lang="zh-CN" altLang="en-US" sz="1600" dirty="0"/>
              <a:t>编码已经成为</a:t>
            </a:r>
            <a:r>
              <a:rPr lang="en-US" altLang="zh-CN" sz="1600" dirty="0"/>
              <a:t>Java</a:t>
            </a:r>
            <a:r>
              <a:rPr lang="zh-CN" altLang="en-US" sz="1600" dirty="0"/>
              <a:t>类库的标准。它的使用十分</a:t>
            </a:r>
            <a:r>
              <a:rPr lang="zh-CN" altLang="en-US" sz="1600" dirty="0" smtClean="0"/>
              <a:t>简单</a:t>
            </a:r>
            <a:r>
              <a:rPr lang="en-US" altLang="zh-CN" sz="1600" dirty="0"/>
              <a:t>.</a:t>
            </a:r>
            <a:endParaRPr lang="zh-CN" altLang="en-US" sz="1600" dirty="0" smtClean="0"/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lang="en-US" altLang="zh-CN" sz="1400" dirty="0" smtClean="0"/>
              <a:t>Base64Test.java</a:t>
            </a:r>
            <a:endParaRPr lang="en-US" altLang="zh-CN" sz="1400" dirty="0"/>
          </a:p>
          <a:p>
            <a:pPr lvl="1">
              <a:lnSpc>
                <a:spcPct val="170000"/>
              </a:lnSpc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35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zh-CN" altLang="en-US" sz="1600" dirty="0"/>
              <a:t>并行（</a:t>
            </a:r>
            <a:r>
              <a:rPr lang="en-US" altLang="zh-CN" sz="1600" dirty="0"/>
              <a:t>parallel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数组</a:t>
            </a:r>
            <a:endParaRPr lang="en-US" altLang="zh-CN" sz="1600" dirty="0"/>
          </a:p>
          <a:p>
            <a:pPr lvl="1">
              <a:lnSpc>
                <a:spcPct val="170000"/>
              </a:lnSpc>
            </a:pPr>
            <a:r>
              <a:rPr lang="en-US" altLang="zh-CN" sz="1600" dirty="0"/>
              <a:t>Java 8</a:t>
            </a:r>
            <a:r>
              <a:rPr lang="zh-CN" altLang="en-US" sz="1600" dirty="0"/>
              <a:t>增加了大量的新方法来对数组进行并行处理。可以说，最重要的是</a:t>
            </a:r>
            <a:r>
              <a:rPr lang="en-US" altLang="zh-CN" sz="1600" dirty="0" err="1"/>
              <a:t>parallelSort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方法，因为它可以在多核机器上极大提高数组排序的速度。下面的例子展示了新方法（</a:t>
            </a:r>
            <a:r>
              <a:rPr lang="en-US" altLang="zh-CN" sz="1600" dirty="0" err="1"/>
              <a:t>parallelXxx</a:t>
            </a:r>
            <a:r>
              <a:rPr lang="zh-CN" altLang="en-US" sz="1600" dirty="0"/>
              <a:t>）的使用</a:t>
            </a:r>
            <a:r>
              <a:rPr lang="zh-CN" altLang="en-US" sz="1600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lang="en-US" altLang="zh-CN" sz="1400" dirty="0" err="1" smtClean="0"/>
              <a:t>ParallelArrays.java</a:t>
            </a:r>
            <a:endParaRPr lang="en-US" altLang="zh-CN" sz="1400" dirty="0"/>
          </a:p>
          <a:p>
            <a:pPr lvl="1">
              <a:lnSpc>
                <a:spcPct val="170000"/>
              </a:lnSpc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09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</a:t>
            </a:r>
            <a:r>
              <a:rPr lang="zh-CN" altLang="en-US" dirty="0"/>
              <a:t>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en-US" altLang="zh-CN" sz="1600" b="1" dirty="0" err="1"/>
              <a:t>PermGen</a:t>
            </a:r>
            <a:r>
              <a:rPr kumimoji="1" lang="zh-CN" altLang="en-US" sz="1600" b="1" dirty="0"/>
              <a:t>空间被移除了，取而代之的是</a:t>
            </a:r>
            <a:r>
              <a:rPr kumimoji="1" lang="en-US" altLang="zh-CN" sz="1600" b="1" dirty="0" err="1"/>
              <a:t>Metaspace</a:t>
            </a:r>
            <a:r>
              <a:rPr kumimoji="1" lang="zh-CN" altLang="en-US" sz="1600" b="1" dirty="0"/>
              <a:t>（</a:t>
            </a:r>
            <a:r>
              <a:rPr kumimoji="1" lang="en-US" altLang="zh-CN" sz="1600" b="1" dirty="0"/>
              <a:t>JEP 122</a:t>
            </a:r>
            <a:r>
              <a:rPr kumimoji="1" lang="zh-CN" altLang="en-US" sz="1600" b="1" dirty="0"/>
              <a:t>）。</a:t>
            </a:r>
            <a:r>
              <a:rPr kumimoji="1" lang="en-US" altLang="zh-CN" sz="1600" b="1" dirty="0"/>
              <a:t>JVM</a:t>
            </a:r>
            <a:r>
              <a:rPr kumimoji="1" lang="zh-CN" altLang="en-US" sz="1600" b="1" dirty="0"/>
              <a:t>选项</a:t>
            </a:r>
            <a:r>
              <a:rPr kumimoji="1" lang="en-US" altLang="zh-CN" sz="1600" b="1" dirty="0"/>
              <a:t>-</a:t>
            </a:r>
            <a:r>
              <a:rPr kumimoji="1" lang="en-US" altLang="zh-CN" sz="1600" b="1" dirty="0" err="1"/>
              <a:t>XX:PermSize</a:t>
            </a:r>
            <a:r>
              <a:rPr kumimoji="1" lang="zh-CN" altLang="en-US" sz="1600" b="1" dirty="0"/>
              <a:t>与</a:t>
            </a:r>
            <a:r>
              <a:rPr kumimoji="1" lang="en-US" altLang="zh-CN" sz="1600" b="1" dirty="0"/>
              <a:t>-</a:t>
            </a:r>
            <a:r>
              <a:rPr kumimoji="1" lang="en-US" altLang="zh-CN" sz="1600" b="1" dirty="0" err="1"/>
              <a:t>XX:MaxPermSize</a:t>
            </a:r>
            <a:r>
              <a:rPr kumimoji="1" lang="zh-CN" altLang="en-US" sz="1600" b="1" dirty="0"/>
              <a:t>分别被</a:t>
            </a:r>
            <a:r>
              <a:rPr kumimoji="1" lang="en-US" altLang="zh-CN" sz="1600" b="1" dirty="0"/>
              <a:t>-</a:t>
            </a:r>
            <a:r>
              <a:rPr kumimoji="1" lang="en-US" altLang="zh-CN" sz="1600" b="1" dirty="0" err="1"/>
              <a:t>XX:MetaSpaceSize</a:t>
            </a:r>
            <a:r>
              <a:rPr kumimoji="1" lang="zh-CN" altLang="en-US" sz="1600" b="1" dirty="0"/>
              <a:t>与</a:t>
            </a:r>
            <a:r>
              <a:rPr kumimoji="1" lang="en-US" altLang="zh-CN" sz="1600" b="1" dirty="0"/>
              <a:t>-</a:t>
            </a:r>
            <a:r>
              <a:rPr kumimoji="1" lang="en-US" altLang="zh-CN" sz="1600" b="1" dirty="0" err="1"/>
              <a:t>XX:MaxMetaspaceSize</a:t>
            </a:r>
            <a:r>
              <a:rPr kumimoji="1" lang="zh-CN" altLang="en-US" sz="1600" b="1" dirty="0"/>
              <a:t>所代替。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7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对并发的支持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b="1" dirty="0"/>
              <a:t>新的类以及接口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java.util.concurrent</a:t>
            </a:r>
            <a:r>
              <a:rPr kumimoji="1" lang="en-US" altLang="zh-CN" b="1" dirty="0"/>
              <a:t> </a:t>
            </a:r>
            <a:r>
              <a:rPr kumimoji="1" lang="zh-CN" altLang="en-US" b="1" dirty="0"/>
              <a:t>中增加了两个接口四个类：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CompletableFuture.AsynchronousCompletionTask</a:t>
            </a:r>
            <a:r>
              <a:rPr kumimoji="1" lang="zh-CN" altLang="en-US" b="1" dirty="0"/>
              <a:t>接口：标识在</a:t>
            </a:r>
            <a:r>
              <a:rPr kumimoji="1" lang="en-US" altLang="zh-CN" b="1" dirty="0" err="1"/>
              <a:t>async</a:t>
            </a:r>
            <a:r>
              <a:rPr kumimoji="1" lang="zh-CN" altLang="en-US" b="1" dirty="0"/>
              <a:t>方法中执行的异步任务。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CompletionStage</a:t>
            </a:r>
            <a:r>
              <a:rPr kumimoji="1" lang="en-US" altLang="zh-CN" b="1" dirty="0"/>
              <a:t>&lt;T&gt;</a:t>
            </a:r>
            <a:r>
              <a:rPr kumimoji="1" lang="zh-CN" altLang="en-US" b="1" dirty="0"/>
              <a:t>接口：异步计算中可能出现的一个阶段，也就是说当一个</a:t>
            </a:r>
            <a:r>
              <a:rPr kumimoji="1" lang="en-US" altLang="zh-CN" b="1" dirty="0" err="1"/>
              <a:t>CompletionStage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完成时执行的动作或计算。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CompletableFuture</a:t>
            </a:r>
            <a:r>
              <a:rPr kumimoji="1" lang="en-US" altLang="zh-CN" b="1" dirty="0"/>
              <a:t>&lt;T&gt;</a:t>
            </a:r>
            <a:r>
              <a:rPr kumimoji="1" lang="zh-CN" altLang="en-US" b="1" dirty="0"/>
              <a:t>类：一个可以确定完成状态的</a:t>
            </a:r>
            <a:r>
              <a:rPr kumimoji="1" lang="en-US" altLang="zh-CN" b="1" dirty="0"/>
              <a:t>Future</a:t>
            </a:r>
            <a:r>
              <a:rPr kumimoji="1" lang="zh-CN" altLang="en-US" b="1" dirty="0"/>
              <a:t>。有关</a:t>
            </a:r>
            <a:r>
              <a:rPr kumimoji="1" lang="en-US" altLang="zh-CN" b="1" dirty="0" err="1"/>
              <a:t>CompletableFuture</a:t>
            </a:r>
            <a:r>
              <a:rPr kumimoji="1" lang="zh-CN" altLang="en-US" b="1" dirty="0"/>
              <a:t>的详细用法可参考</a:t>
            </a:r>
            <a:r>
              <a:rPr kumimoji="1" lang="en-US" altLang="zh-CN" b="1" dirty="0" err="1"/>
              <a:t>NoBlogDefFound</a:t>
            </a:r>
            <a:r>
              <a:rPr kumimoji="1" lang="zh-CN" altLang="en-US" b="1" dirty="0"/>
              <a:t>上的</a:t>
            </a:r>
            <a:r>
              <a:rPr kumimoji="1" lang="en-US" altLang="zh-CN" b="1" dirty="0"/>
              <a:t>《Java 8: </a:t>
            </a:r>
            <a:r>
              <a:rPr kumimoji="1" lang="en-US" altLang="zh-CN" b="1" dirty="0" err="1"/>
              <a:t>CompletableFuture</a:t>
            </a:r>
            <a:r>
              <a:rPr kumimoji="1" lang="en-US" altLang="zh-CN" b="1" dirty="0"/>
              <a:t> in action》</a:t>
            </a:r>
            <a:r>
              <a:rPr kumimoji="1" lang="zh-CN" altLang="en-US" b="1" dirty="0"/>
              <a:t>一文。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ConcurrentHashMap.KeySetView</a:t>
            </a:r>
            <a:r>
              <a:rPr kumimoji="1" lang="en-US" altLang="zh-CN" b="1" dirty="0"/>
              <a:t>&lt;K,V&gt;</a:t>
            </a:r>
            <a:r>
              <a:rPr kumimoji="1" lang="zh-CN" altLang="en-US" b="1" dirty="0"/>
              <a:t>类：</a:t>
            </a:r>
            <a:r>
              <a:rPr kumimoji="1" lang="en-US" altLang="zh-CN" b="1" dirty="0" err="1"/>
              <a:t>ConcurrentHashMap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的键的集合视图。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CountedCompleter</a:t>
            </a:r>
            <a:r>
              <a:rPr kumimoji="1" lang="en-US" altLang="zh-CN" b="1" dirty="0"/>
              <a:t>&lt;T&gt;</a:t>
            </a:r>
            <a:r>
              <a:rPr kumimoji="1" lang="zh-CN" altLang="en-US" b="1" dirty="0"/>
              <a:t>类：一个在没有其他</a:t>
            </a:r>
            <a:r>
              <a:rPr kumimoji="1" lang="en-US" altLang="zh-CN" b="1" dirty="0"/>
              <a:t>action</a:t>
            </a:r>
            <a:r>
              <a:rPr kumimoji="1" lang="zh-CN" altLang="en-US" b="1" dirty="0"/>
              <a:t>等待的情况下，会执行一个完成</a:t>
            </a:r>
            <a:r>
              <a:rPr kumimoji="1" lang="en-US" altLang="zh-CN" b="1" dirty="0"/>
              <a:t>action</a:t>
            </a:r>
            <a:r>
              <a:rPr kumimoji="1" lang="zh-CN" altLang="en-US" b="1" dirty="0"/>
              <a:t>的 </a:t>
            </a:r>
            <a:r>
              <a:rPr kumimoji="1" lang="en-US" altLang="zh-CN" b="1" dirty="0" err="1"/>
              <a:t>ForkJoinTask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。</a:t>
            </a:r>
          </a:p>
          <a:p>
            <a:pPr lvl="1">
              <a:lnSpc>
                <a:spcPct val="150000"/>
              </a:lnSpc>
            </a:pPr>
            <a:r>
              <a:rPr kumimoji="1" lang="en-US" altLang="zh-CN" b="1" dirty="0" err="1"/>
              <a:t>CompletionException</a:t>
            </a:r>
            <a:r>
              <a:rPr kumimoji="1" lang="zh-CN" altLang="en-US" b="1" dirty="0"/>
              <a:t>类：异常类。</a:t>
            </a:r>
          </a:p>
        </p:txBody>
      </p:sp>
    </p:spTree>
    <p:extLst>
      <p:ext uri="{BB962C8B-B14F-4D97-AF65-F5344CB8AC3E}">
        <p14:creationId xmlns:p14="http://schemas.microsoft.com/office/powerpoint/2010/main" val="17130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对并发的支持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err="1"/>
              <a:t>ConcurrentHashMap</a:t>
            </a:r>
            <a:r>
              <a:rPr lang="zh-CN" altLang="en-US" sz="1600" b="1" dirty="0"/>
              <a:t>增加新方法</a:t>
            </a:r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Java 8</a:t>
            </a:r>
            <a:r>
              <a:rPr lang="zh-CN" altLang="en-US" sz="1600" dirty="0"/>
              <a:t>中，集合框架基于</a:t>
            </a:r>
            <a:r>
              <a:rPr lang="en-US" altLang="zh-CN" sz="1600" dirty="0"/>
              <a:t>streams</a:t>
            </a:r>
            <a:r>
              <a:rPr lang="zh-CN" altLang="en-US" sz="1600" dirty="0"/>
              <a:t>和</a:t>
            </a:r>
            <a:r>
              <a:rPr lang="en-US" altLang="zh-CN" sz="1600" dirty="0"/>
              <a:t>Lambda</a:t>
            </a:r>
            <a:r>
              <a:rPr lang="zh-CN" altLang="en-US" sz="1600" dirty="0"/>
              <a:t>表达式做了全新调整：</a:t>
            </a:r>
          </a:p>
          <a:p>
            <a:r>
              <a:rPr lang="en-US" altLang="zh-CN" sz="1600" u="sng" dirty="0">
                <a:hlinkClick r:id="rId3"/>
              </a:rPr>
              <a:t>ConcurrentHashMap</a:t>
            </a:r>
            <a:r>
              <a:rPr lang="zh-CN" altLang="en-US" sz="1600" dirty="0"/>
              <a:t>增加了</a:t>
            </a:r>
            <a:r>
              <a:rPr lang="en-US" altLang="zh-CN" sz="1600" dirty="0"/>
              <a:t>30</a:t>
            </a:r>
            <a:r>
              <a:rPr lang="zh-CN" altLang="en-US" sz="1600" dirty="0"/>
              <a:t>多个方法，包括</a:t>
            </a:r>
            <a:r>
              <a:rPr lang="en-US" altLang="zh-CN" sz="1600" dirty="0" err="1"/>
              <a:t>foreach</a:t>
            </a:r>
            <a:r>
              <a:rPr lang="zh-CN" altLang="en-US" sz="1600" dirty="0"/>
              <a:t>系列（</a:t>
            </a:r>
            <a:r>
              <a:rPr lang="en-US" altLang="zh-CN" sz="1600" dirty="0" err="1"/>
              <a:t>forEach,forEachKey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forEachValue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forEachEntry</a:t>
            </a:r>
            <a:r>
              <a:rPr lang="zh-CN" altLang="en-US" sz="1600" dirty="0"/>
              <a:t>）、</a:t>
            </a:r>
            <a:r>
              <a:rPr lang="en-US" altLang="zh-CN" sz="1600" dirty="0"/>
              <a:t>search</a:t>
            </a:r>
            <a:r>
              <a:rPr lang="zh-CN" altLang="en-US" sz="1600" dirty="0"/>
              <a:t>系列（</a:t>
            </a:r>
            <a:r>
              <a:rPr lang="en-US" altLang="zh-CN" sz="1600" dirty="0"/>
              <a:t>search, </a:t>
            </a:r>
            <a:r>
              <a:rPr lang="en-US" altLang="zh-CN" sz="1600" dirty="0" err="1"/>
              <a:t>searchKeys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searchValues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searchEntries</a:t>
            </a:r>
            <a:r>
              <a:rPr lang="zh-CN" altLang="en-US" sz="1600" dirty="0"/>
              <a:t>）、</a:t>
            </a:r>
            <a:r>
              <a:rPr lang="en-US" altLang="zh-CN" sz="1600" dirty="0"/>
              <a:t>reduce</a:t>
            </a:r>
            <a:r>
              <a:rPr lang="zh-CN" altLang="en-US" sz="1600" dirty="0"/>
              <a:t>系列（</a:t>
            </a:r>
            <a:r>
              <a:rPr lang="en-US" altLang="zh-CN" sz="1600" dirty="0"/>
              <a:t>reduce, </a:t>
            </a:r>
            <a:r>
              <a:rPr lang="en-US" altLang="zh-CN" sz="1600" dirty="0" err="1"/>
              <a:t>reduceToDouble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reduceToLong</a:t>
            </a:r>
            <a:r>
              <a:rPr lang="zh-CN" altLang="en-US" sz="1600" dirty="0"/>
              <a:t>）以及</a:t>
            </a:r>
            <a:r>
              <a:rPr lang="en-US" altLang="zh-CN" sz="1600" dirty="0" err="1"/>
              <a:t>mappingCount</a:t>
            </a:r>
            <a:r>
              <a:rPr lang="en-US" altLang="zh-CN" sz="1600" dirty="0"/>
              <a:t>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newKeySet</a:t>
            </a:r>
            <a:r>
              <a:rPr lang="zh-CN" altLang="en-US" sz="1600" dirty="0"/>
              <a:t>等方法， 增强后的</a:t>
            </a:r>
            <a:r>
              <a:rPr lang="en-US" altLang="zh-CN" sz="1600" u="sng" dirty="0">
                <a:hlinkClick r:id="rId3"/>
              </a:rPr>
              <a:t>ConcurrentHashMap</a:t>
            </a:r>
            <a:r>
              <a:rPr lang="zh-CN" altLang="en-US" sz="1600" dirty="0"/>
              <a:t>更适合做缓存了， </a:t>
            </a:r>
            <a:r>
              <a:rPr lang="zh-CN" altLang="en-US" sz="1600" dirty="0" smtClean="0"/>
              <a:t>大家可以</a:t>
            </a:r>
            <a:r>
              <a:rPr lang="zh-CN" altLang="en-US" sz="1600" dirty="0"/>
              <a:t>看看这篇用</a:t>
            </a:r>
            <a:r>
              <a:rPr lang="en-US" altLang="zh-CN" sz="1600" dirty="0" err="1"/>
              <a:t>ConcurrentHashMap</a:t>
            </a:r>
            <a:r>
              <a:rPr lang="zh-CN" altLang="en-US" sz="1600" dirty="0"/>
              <a:t>类和</a:t>
            </a:r>
            <a:r>
              <a:rPr lang="en-US" altLang="zh-CN" sz="1600" dirty="0"/>
              <a:t>lambda</a:t>
            </a:r>
            <a:r>
              <a:rPr lang="zh-CN" altLang="en-US" sz="1600" dirty="0"/>
              <a:t>表达式实</a:t>
            </a:r>
            <a:r>
              <a:rPr lang="zh-CN" altLang="en-US" sz="1600" u="sng" dirty="0">
                <a:hlinkClick r:id="rId4"/>
              </a:rPr>
              <a:t>现本地缓存</a:t>
            </a:r>
            <a:r>
              <a:rPr lang="zh-CN" altLang="en-US" sz="1600" dirty="0"/>
              <a:t>的文章。</a:t>
            </a:r>
          </a:p>
          <a:p>
            <a:pPr lvl="1">
              <a:lnSpc>
                <a:spcPct val="150000"/>
              </a:lnSpc>
            </a:pPr>
            <a:endParaRPr kumimoji="1"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399692" y="1477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对并发的支持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/>
              <a:t>增加</a:t>
            </a:r>
            <a:r>
              <a:rPr lang="en-US" altLang="zh-CN" sz="1600" b="1" dirty="0" err="1"/>
              <a:t>StampedLock</a:t>
            </a:r>
            <a:r>
              <a:rPr lang="zh-CN" altLang="en-US" sz="1600" b="1" dirty="0"/>
              <a:t>类</a:t>
            </a:r>
          </a:p>
          <a:p>
            <a:r>
              <a:rPr lang="en-US" altLang="zh-CN" sz="1600" dirty="0" err="1" smtClean="0"/>
              <a:t>StampedLock</a:t>
            </a:r>
            <a:r>
              <a:rPr lang="zh-CN" altLang="en-US" sz="1600" dirty="0" smtClean="0"/>
              <a:t>是一种新型锁的实现，很可能在大多数场景都可以替代</a:t>
            </a:r>
            <a:r>
              <a:rPr lang="en-US" altLang="zh-CN" sz="1600" u="sng" dirty="0" smtClean="0">
                <a:hlinkClick r:id="rId2"/>
              </a:rPr>
              <a:t>ReentrantReadWriteLock</a:t>
            </a:r>
            <a:r>
              <a:rPr lang="zh-CN" altLang="en-US" sz="1600" dirty="0" smtClean="0"/>
              <a:t>。它为读写操作提供了三种模式：</a:t>
            </a:r>
            <a:r>
              <a:rPr lang="en-US" altLang="zh-CN" sz="1600" dirty="0" smtClean="0"/>
              <a:t>Writing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ReadingOptimistic</a:t>
            </a:r>
            <a:r>
              <a:rPr lang="zh-CN" altLang="en-US" sz="1600" dirty="0" smtClean="0"/>
              <a:t>、 </a:t>
            </a:r>
            <a:r>
              <a:rPr lang="en-US" altLang="zh-CN" sz="1600" dirty="0" smtClean="0"/>
              <a:t>Reading</a:t>
            </a:r>
            <a:r>
              <a:rPr lang="zh-CN" altLang="en-US" sz="1600" dirty="0" smtClean="0"/>
              <a:t>。</a:t>
            </a:r>
          </a:p>
          <a:p>
            <a:pPr lvl="1">
              <a:lnSpc>
                <a:spcPct val="150000"/>
              </a:lnSpc>
            </a:pPr>
            <a:endParaRPr kumimoji="1"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399692" y="1477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computeIfAbsent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JAVA8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接口中，增加了一个方法</a:t>
            </a:r>
            <a:r>
              <a:rPr lang="en-US" altLang="zh-CN" dirty="0" err="1" smtClean="0"/>
              <a:t>computeIfAbsent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接口的实现类如</a:t>
            </a:r>
            <a:r>
              <a:rPr lang="en-US" altLang="zh-CN" dirty="0" err="1"/>
              <a:t>HashMap,ConcurrentHashMap,HashTable</a:t>
            </a:r>
            <a:r>
              <a:rPr lang="zh-CN" altLang="en-US" dirty="0"/>
              <a:t>等继承了此方法，通过此方法可以构建</a:t>
            </a:r>
            <a:r>
              <a:rPr lang="en-US" altLang="zh-CN" dirty="0"/>
              <a:t>JAVA</a:t>
            </a:r>
            <a:r>
              <a:rPr lang="zh-CN" altLang="en-US" dirty="0"/>
              <a:t>本地缓存，降低程序的计算量，程序的复杂度，使代码简洁，易懂。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此方法首先判断缓存</a:t>
            </a:r>
            <a:r>
              <a:rPr lang="en-US" altLang="zh-CN" dirty="0"/>
              <a:t>MAP</a:t>
            </a:r>
            <a:r>
              <a:rPr lang="zh-CN" altLang="en-US" dirty="0"/>
              <a:t>中是否存在指定</a:t>
            </a:r>
            <a:r>
              <a:rPr lang="en-US" altLang="zh-CN" dirty="0"/>
              <a:t>key</a:t>
            </a:r>
            <a:r>
              <a:rPr lang="zh-CN" altLang="en-US" dirty="0"/>
              <a:t>的值，如果不存在，会自动调用</a:t>
            </a:r>
            <a:r>
              <a:rPr lang="en-US" altLang="zh-CN" dirty="0" err="1"/>
              <a:t>mappingFunction</a:t>
            </a:r>
            <a:r>
              <a:rPr lang="en-US" altLang="zh-CN" dirty="0"/>
              <a:t>(key)</a:t>
            </a:r>
            <a:r>
              <a:rPr lang="zh-CN" altLang="en-US" dirty="0"/>
              <a:t>计算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，然后将</a:t>
            </a:r>
            <a:r>
              <a:rPr lang="en-US" altLang="zh-CN" dirty="0"/>
              <a:t>key = value</a:t>
            </a:r>
            <a:r>
              <a:rPr lang="zh-CN" altLang="en-US" dirty="0"/>
              <a:t>放入到缓存</a:t>
            </a:r>
            <a:r>
              <a:rPr lang="en-US" altLang="zh-CN" dirty="0"/>
              <a:t>Map,java8</a:t>
            </a:r>
            <a:r>
              <a:rPr lang="zh-CN" altLang="en-US" dirty="0"/>
              <a:t>会使用</a:t>
            </a:r>
            <a:r>
              <a:rPr lang="en-US" altLang="zh-CN" dirty="0"/>
              <a:t>thread-safe</a:t>
            </a:r>
            <a:r>
              <a:rPr lang="zh-CN" altLang="en-US" dirty="0"/>
              <a:t>的方式从</a:t>
            </a:r>
            <a:r>
              <a:rPr lang="en-US" altLang="zh-CN" dirty="0"/>
              <a:t>cache</a:t>
            </a:r>
            <a:r>
              <a:rPr lang="zh-CN" altLang="en-US" dirty="0"/>
              <a:t>中存取记录。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 err="1"/>
              <a:t>mappingFunction</a:t>
            </a:r>
            <a:r>
              <a:rPr lang="en-US" altLang="zh-CN" dirty="0"/>
              <a:t>(key)</a:t>
            </a:r>
            <a:r>
              <a:rPr lang="zh-CN" altLang="en-US" dirty="0"/>
              <a:t>返回的值为</a:t>
            </a:r>
            <a:r>
              <a:rPr lang="en-US" altLang="zh-CN" dirty="0"/>
              <a:t>null</a:t>
            </a:r>
            <a:r>
              <a:rPr lang="zh-CN" altLang="en-US" dirty="0"/>
              <a:t>或抛出异常，则不会有记录存入</a:t>
            </a:r>
            <a:r>
              <a:rPr lang="en-US" altLang="zh-CN" dirty="0" smtClean="0"/>
              <a:t>map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endParaRPr kumimoji="1"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399692" y="1477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6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HashMap</a:t>
            </a:r>
            <a:r>
              <a:rPr lang="zh-CN" altLang="en-US" dirty="0"/>
              <a:t>修复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在</a:t>
            </a:r>
            <a:r>
              <a:rPr kumimoji="1" lang="en-US" altLang="zh-CN" sz="1600" b="1" dirty="0"/>
              <a:t>Java</a:t>
            </a:r>
            <a:r>
              <a:rPr kumimoji="1" lang="zh-CN" altLang="en-US" sz="1600" b="1" dirty="0"/>
              <a:t>中使用</a:t>
            </a:r>
            <a:r>
              <a:rPr kumimoji="1" lang="en-US" altLang="zh-CN" sz="1600" b="1" dirty="0" err="1"/>
              <a:t>String.hashCode</a:t>
            </a:r>
            <a:r>
              <a:rPr kumimoji="1" lang="en-US" altLang="zh-CN" sz="1600" b="1" dirty="0"/>
              <a:t>()</a:t>
            </a:r>
            <a:r>
              <a:rPr kumimoji="1" lang="zh-CN" altLang="en-US" sz="1600" b="1" dirty="0"/>
              <a:t>实现已是大家熟知的</a:t>
            </a:r>
            <a:r>
              <a:rPr kumimoji="1" lang="en-US" altLang="zh-CN" sz="1600" b="1" dirty="0"/>
              <a:t>bug</a:t>
            </a:r>
            <a:r>
              <a:rPr kumimoji="1" lang="zh-CN" altLang="en-US" sz="1600" b="1" dirty="0"/>
              <a:t>。如果在特定的代码中引入</a:t>
            </a:r>
            <a:r>
              <a:rPr kumimoji="1" lang="en-US" altLang="zh-CN" sz="1600" b="1" dirty="0" err="1"/>
              <a:t>HashMap</a:t>
            </a:r>
            <a:r>
              <a:rPr kumimoji="1" lang="zh-CN" altLang="en-US" sz="1600" b="1" dirty="0"/>
              <a:t>，可能会导致拒绝服务攻击。基本上，如果有足够多的参数</a:t>
            </a:r>
            <a:r>
              <a:rPr kumimoji="1" lang="en-US" altLang="zh-CN" sz="1600" b="1" dirty="0"/>
              <a:t>hash</a:t>
            </a:r>
            <a:r>
              <a:rPr kumimoji="1" lang="zh-CN" altLang="en-US" sz="1600" b="1" dirty="0"/>
              <a:t>到相同值，那么可能会消耗过多的</a:t>
            </a:r>
            <a:r>
              <a:rPr kumimoji="1" lang="en-US" altLang="zh-CN" sz="1600" b="1" dirty="0"/>
              <a:t>CPU</a:t>
            </a:r>
            <a:r>
              <a:rPr kumimoji="1" lang="zh-CN" altLang="en-US" sz="1600" b="1" dirty="0"/>
              <a:t>时间。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通常，</a:t>
            </a:r>
            <a:r>
              <a:rPr kumimoji="1" lang="en-US" altLang="zh-CN" sz="1600" b="1" dirty="0" err="1"/>
              <a:t>HashMap</a:t>
            </a:r>
            <a:r>
              <a:rPr kumimoji="1" lang="en-US" altLang="zh-CN" sz="1600" b="1" dirty="0"/>
              <a:t> bucket</a:t>
            </a:r>
            <a:r>
              <a:rPr kumimoji="1" lang="zh-CN" altLang="en-US" sz="1600" b="1" dirty="0"/>
              <a:t>采用链表的方式来存储</a:t>
            </a:r>
            <a:r>
              <a:rPr kumimoji="1" lang="en-US" altLang="zh-CN" sz="1600" b="1" dirty="0"/>
              <a:t>map</a:t>
            </a:r>
            <a:r>
              <a:rPr kumimoji="1" lang="zh-CN" altLang="en-US" sz="1600" b="1" dirty="0"/>
              <a:t>条目。使用此算法存在大量的冲突，并且增加了</a:t>
            </a:r>
            <a:r>
              <a:rPr kumimoji="1" lang="en-US" altLang="zh-CN" sz="1600" b="1" dirty="0"/>
              <a:t>O(1)</a:t>
            </a:r>
            <a:r>
              <a:rPr kumimoji="1" lang="zh-CN" altLang="en-US" sz="1600" b="1" dirty="0"/>
              <a:t>到</a:t>
            </a:r>
            <a:r>
              <a:rPr kumimoji="1" lang="en-US" altLang="zh-CN" sz="1600" b="1" dirty="0"/>
              <a:t>O(N)</a:t>
            </a:r>
            <a:r>
              <a:rPr kumimoji="1" lang="zh-CN" altLang="en-US" sz="1600" b="1" dirty="0"/>
              <a:t>这种哈希变化的复杂性，为了解决这一问题，通过采用平衡</a:t>
            </a:r>
            <a:r>
              <a:rPr kumimoji="1" lang="en-US" altLang="zh-CN" sz="1600" b="1" dirty="0"/>
              <a:t>tree</a:t>
            </a:r>
            <a:r>
              <a:rPr kumimoji="1" lang="zh-CN" altLang="en-US" sz="1600" b="1" dirty="0"/>
              <a:t>算法来降低复杂度。</a:t>
            </a:r>
          </a:p>
        </p:txBody>
      </p:sp>
    </p:spTree>
    <p:extLst>
      <p:ext uri="{BB962C8B-B14F-4D97-AF65-F5344CB8AC3E}">
        <p14:creationId xmlns:p14="http://schemas.microsoft.com/office/powerpoint/2010/main" val="3350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737363"/>
            <a:ext cx="7543801" cy="4023360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kumimoji="1" lang="en-US" altLang="zh-CN" dirty="0" smtClean="0">
                <a:hlinkClick r:id="rId2"/>
              </a:rPr>
              <a:t>http://www.cnblogs.com/shitouer/archive/2012/12/19/2823641.html</a:t>
            </a:r>
            <a:endParaRPr kumimoji="1" lang="zh-CN" altLang="en-US" dirty="0" smtClean="0"/>
          </a:p>
          <a:p>
            <a:pPr marL="457189" indent="-457189">
              <a:buFont typeface="+mj-lt"/>
              <a:buAutoNum type="arabicPeriod"/>
            </a:pPr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www.infoq.com/cn/articles/java8-new-features-new-stream-api</a:t>
            </a:r>
            <a:endParaRPr kumimoji="1" lang="zh-CN" altLang="en-US" dirty="0">
              <a:hlinkClick r:id="rId3"/>
            </a:endParaRPr>
          </a:p>
          <a:p>
            <a:pPr marL="457189" indent="-457189">
              <a:buFont typeface="+mj-lt"/>
              <a:buAutoNum type="arabicPeriod"/>
            </a:pPr>
            <a:r>
              <a:rPr kumimoji="1" lang="en-US" altLang="zh-CN" dirty="0" smtClean="0">
                <a:hlinkClick r:id="rId4"/>
              </a:rPr>
              <a:t>http</a:t>
            </a:r>
            <a:r>
              <a:rPr kumimoji="1" lang="en-US" altLang="zh-CN" dirty="0">
                <a:hlinkClick r:id="rId4"/>
              </a:rPr>
              <a:t>://</a:t>
            </a:r>
            <a:r>
              <a:rPr kumimoji="1" lang="en-US" altLang="zh-CN" dirty="0" smtClean="0">
                <a:hlinkClick r:id="rId4"/>
              </a:rPr>
              <a:t>www.iteye.com/news/28870-java-8-release</a:t>
            </a:r>
            <a:r>
              <a:rPr kumimoji="1" lang="zh-CN" altLang="en-US" dirty="0" smtClean="0">
                <a:hlinkClick r:id="rId4"/>
              </a:rPr>
              <a:t> </a:t>
            </a:r>
          </a:p>
          <a:p>
            <a:pPr marL="457189" indent="-457189">
              <a:buFont typeface="+mj-lt"/>
              <a:buAutoNum type="arabicPeriod"/>
            </a:pPr>
            <a:r>
              <a:rPr kumimoji="1" lang="en-US" altLang="zh-CN" dirty="0" smtClean="0">
                <a:hlinkClick r:id="rId4"/>
              </a:rPr>
              <a:t>http</a:t>
            </a:r>
            <a:r>
              <a:rPr kumimoji="1" lang="en-US" altLang="zh-CN" dirty="0">
                <a:hlinkClick r:id="rId4"/>
              </a:rPr>
              <a:t>://blog.jobbole.com/66990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zh-CN" altLang="en-US" dirty="0" smtClean="0">
              <a:hlinkClick r:id="rId4"/>
            </a:endParaRPr>
          </a:p>
          <a:p>
            <a:pPr marL="457189" indent="-457189">
              <a:buFont typeface="+mj-lt"/>
              <a:buAutoNum type="arabicPeriod"/>
            </a:pPr>
            <a:r>
              <a:rPr kumimoji="1" lang="en-US" altLang="zh-CN" dirty="0">
                <a:hlinkClick r:id="rId4"/>
              </a:rPr>
              <a:t>http://www.bitscn.com/tags/Java8</a:t>
            </a:r>
            <a:r>
              <a:rPr kumimoji="1" lang="en-US" altLang="zh-CN" dirty="0" smtClean="0">
                <a:hlinkClick r:id="rId4"/>
              </a:rPr>
              <a:t>//</a:t>
            </a:r>
            <a:r>
              <a:rPr kumimoji="1" lang="zh-CN" altLang="en-US" dirty="0" smtClean="0"/>
              <a:t>  </a:t>
            </a:r>
          </a:p>
          <a:p>
            <a:pPr marL="457189" indent="-457189">
              <a:buFont typeface="+mj-lt"/>
              <a:buAutoNum type="arabicPeriod"/>
            </a:pPr>
            <a:endParaRPr kumimoji="1" lang="zh-CN" altLang="en-US" dirty="0" smtClean="0"/>
          </a:p>
          <a:p>
            <a:pPr marL="457189" indent="-457189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4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JAVA8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月份</a:t>
            </a:r>
            <a:r>
              <a:rPr lang="en-US" altLang="zh-CN" dirty="0"/>
              <a:t>Sun</a:t>
            </a:r>
            <a:r>
              <a:rPr lang="zh-CN" altLang="en-US" dirty="0"/>
              <a:t>发布</a:t>
            </a:r>
            <a:r>
              <a:rPr lang="en-US" altLang="zh-CN" dirty="0"/>
              <a:t>Java 6</a:t>
            </a:r>
            <a:r>
              <a:rPr lang="zh-CN" altLang="en-US" dirty="0"/>
              <a:t>后，经过五年多的不懈努力在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月底发布了</a:t>
            </a:r>
            <a:r>
              <a:rPr lang="en-US" altLang="zh-CN" dirty="0" smtClean="0"/>
              <a:t>Java </a:t>
            </a:r>
            <a:r>
              <a:rPr lang="en-US" altLang="zh-CN" dirty="0"/>
              <a:t>7</a:t>
            </a:r>
            <a:r>
              <a:rPr lang="zh-CN" altLang="en-US" dirty="0"/>
              <a:t>正式版！这也是</a:t>
            </a:r>
            <a:r>
              <a:rPr lang="en-US" altLang="zh-CN" dirty="0"/>
              <a:t>Sun</a:t>
            </a:r>
            <a:r>
              <a:rPr lang="zh-CN" altLang="en-US" dirty="0"/>
              <a:t>被</a:t>
            </a:r>
            <a:r>
              <a:rPr lang="en-US" altLang="zh-CN" dirty="0"/>
              <a:t>Oracle</a:t>
            </a:r>
            <a:r>
              <a:rPr lang="zh-CN" altLang="en-US" dirty="0"/>
              <a:t>收购以来发行的第一个版本。而</a:t>
            </a:r>
            <a:r>
              <a:rPr lang="zh-CN" altLang="en-US" dirty="0" smtClean="0"/>
              <a:t>在三年后的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日，被冠名为“跳票王”的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终于发布了</a:t>
            </a:r>
            <a:r>
              <a:rPr lang="en-US" altLang="zh-CN" dirty="0" smtClean="0"/>
              <a:t>Java 8</a:t>
            </a:r>
            <a:r>
              <a:rPr lang="zh-CN" altLang="en-US" dirty="0" smtClean="0"/>
              <a:t>的正式版，但对于很多开发者来说却比</a:t>
            </a:r>
            <a:r>
              <a:rPr lang="en-US" altLang="zh-CN" dirty="0" smtClean="0"/>
              <a:t>Java 7</a:t>
            </a:r>
            <a:r>
              <a:rPr lang="zh-CN" altLang="en-US" dirty="0" smtClean="0"/>
              <a:t>来的更漫长一些。主要原因还是因为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原本计划在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年发布正式版</a:t>
            </a:r>
            <a:r>
              <a:rPr lang="en-US" altLang="zh-CN" dirty="0" smtClean="0"/>
              <a:t>Java 8</a:t>
            </a:r>
            <a:r>
              <a:rPr lang="zh-CN" altLang="en-US" dirty="0" smtClean="0"/>
              <a:t>，却因受困于安全性的问题经过了两次跳票，经历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个里程碑版本。</a:t>
            </a:r>
            <a:br>
              <a:rPr lang="zh-CN" altLang="en-US" dirty="0" smtClean="0"/>
            </a:br>
            <a:r>
              <a:rPr lang="zh-CN" altLang="en-US" dirty="0" smtClean="0"/>
              <a:t>当然，我们更不愿意看到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因如期发布而牺牲质量，把原先没有解决的一些缺陷的安全问题带到</a:t>
            </a:r>
            <a:r>
              <a:rPr lang="en-US" altLang="zh-CN" dirty="0" smtClean="0"/>
              <a:t>Java 8</a:t>
            </a:r>
            <a:r>
              <a:rPr lang="zh-CN" altLang="en-US" dirty="0" smtClean="0"/>
              <a:t>当中去。同时也很可能将放弃掉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而导致广泛应用的</a:t>
            </a:r>
            <a:r>
              <a:rPr lang="zh-CN" altLang="en-US" dirty="0"/>
              <a:t>可能性更小。不管怎么样，</a:t>
            </a:r>
            <a:r>
              <a:rPr lang="en-US" altLang="zh-CN" dirty="0"/>
              <a:t>Java 8</a:t>
            </a:r>
            <a:r>
              <a:rPr lang="zh-CN" altLang="en-US" dirty="0"/>
              <a:t>如今来了，全新“革命”而不再是“进化”的功能将会让无数开发者动容</a:t>
            </a:r>
            <a:r>
              <a:rPr lang="zh-CN" altLang="en-US" dirty="0" smtClean="0"/>
              <a:t>。</a:t>
            </a:r>
            <a:r>
              <a:rPr lang="zh-CN" altLang="en-US" dirty="0"/>
              <a:t>不管怎么说，</a:t>
            </a:r>
            <a:r>
              <a:rPr lang="en-US" altLang="zh-CN" dirty="0"/>
              <a:t>Java 8</a:t>
            </a:r>
            <a:r>
              <a:rPr lang="zh-CN" altLang="en-US" dirty="0"/>
              <a:t>都是一个变化巨大的版本。你可能认为</a:t>
            </a:r>
            <a:r>
              <a:rPr lang="en-US" altLang="zh-CN" dirty="0"/>
              <a:t>Java 8</a:t>
            </a:r>
            <a:r>
              <a:rPr lang="zh-CN" altLang="en-US" dirty="0"/>
              <a:t>耗费了大量的时间才得以完成是为了实现了每个</a:t>
            </a:r>
            <a:r>
              <a:rPr lang="en-US" altLang="zh-CN" dirty="0"/>
              <a:t>Java</a:t>
            </a:r>
            <a:r>
              <a:rPr lang="zh-CN" altLang="en-US" dirty="0"/>
              <a:t>程序员所期待的特性。在</a:t>
            </a:r>
            <a:r>
              <a:rPr lang="zh-CN" altLang="en-US" dirty="0" smtClean="0"/>
              <a:t>这节课里</a:t>
            </a:r>
            <a:r>
              <a:rPr lang="zh-CN" altLang="en-US" dirty="0"/>
              <a:t>，我们将会涉及到这些特性的大部分。</a:t>
            </a:r>
          </a:p>
        </p:txBody>
      </p:sp>
    </p:spTree>
    <p:extLst>
      <p:ext uri="{BB962C8B-B14F-4D97-AF65-F5344CB8AC3E}">
        <p14:creationId xmlns:p14="http://schemas.microsoft.com/office/powerpoint/2010/main" val="851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>
              <a:solidFill>
                <a:srgbClr val="C00000"/>
              </a:solidFill>
            </a:endParaRPr>
          </a:p>
          <a:p>
            <a:endParaRPr kumimoji="1" lang="zh-CN" alt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kumimoji="1" lang="zh-CN" alt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C00000"/>
                </a:solidFill>
              </a:rPr>
              <a:t>欢迎提问！</a:t>
            </a:r>
          </a:p>
        </p:txBody>
      </p:sp>
    </p:spTree>
    <p:extLst>
      <p:ext uri="{BB962C8B-B14F-4D97-AF65-F5344CB8AC3E}">
        <p14:creationId xmlns:p14="http://schemas.microsoft.com/office/powerpoint/2010/main" val="16021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0100" y="1417640"/>
            <a:ext cx="7543800" cy="4022725"/>
          </a:xfrm>
        </p:spPr>
        <p:txBody>
          <a:bodyPr/>
          <a:lstStyle/>
          <a:p>
            <a:pPr algn="ctr"/>
            <a:endParaRPr kumimoji="1" lang="zh-CN" alt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kumimoji="1" lang="zh-CN" alt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kumimoji="1" lang="zh-CN" altLang="en-US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zh-CN" sz="6000" dirty="0">
                <a:solidFill>
                  <a:srgbClr val="C00000"/>
                </a:solidFill>
              </a:rPr>
              <a:t>Thanks!</a:t>
            </a:r>
            <a:endParaRPr kumimoji="1" lang="zh-CN" alt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en-US" altLang="zh-CN" sz="1600" b="1" dirty="0"/>
              <a:t>Lambda</a:t>
            </a:r>
            <a:r>
              <a:rPr kumimoji="1" lang="zh-CN" altLang="en-US" sz="1600" b="1" dirty="0"/>
              <a:t>表达式与</a:t>
            </a:r>
            <a:r>
              <a:rPr kumimoji="1" lang="en-US" altLang="zh-CN" sz="1600" b="1" dirty="0"/>
              <a:t>Functional</a:t>
            </a:r>
            <a:r>
              <a:rPr kumimoji="1" lang="zh-CN" altLang="en-US" sz="1600" b="1" dirty="0"/>
              <a:t>接口</a:t>
            </a:r>
          </a:p>
          <a:p>
            <a:pPr lvl="1">
              <a:lnSpc>
                <a:spcPct val="170000"/>
              </a:lnSpc>
            </a:pPr>
            <a:r>
              <a:rPr kumimoji="1" lang="en-US" altLang="zh-CN" sz="1600" dirty="0"/>
              <a:t>Lambda</a:t>
            </a:r>
            <a:r>
              <a:rPr kumimoji="1" lang="zh-CN" altLang="en-US" sz="1600" dirty="0"/>
              <a:t>表达式（也称为闭包）是整个</a:t>
            </a:r>
            <a:r>
              <a:rPr kumimoji="1" lang="en-US" altLang="zh-CN" sz="1600" dirty="0"/>
              <a:t>Java 8</a:t>
            </a:r>
            <a:r>
              <a:rPr kumimoji="1" lang="zh-CN" altLang="en-US" sz="1600" dirty="0"/>
              <a:t>发行版中最受期待的在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语言层面上的改变，</a:t>
            </a:r>
            <a:r>
              <a:rPr kumimoji="1" lang="en-US" altLang="zh-CN" sz="1600" dirty="0"/>
              <a:t>Lambda</a:t>
            </a:r>
            <a:r>
              <a:rPr kumimoji="1" lang="zh-CN" altLang="en-US" sz="1600" dirty="0"/>
              <a:t>允许把函数作为一个方法的参数（函数作为参数传递进方法中），或者把代码看成数据：函数式程序员对这一概念非常熟悉。在</a:t>
            </a:r>
            <a:r>
              <a:rPr kumimoji="1" lang="en-US" altLang="zh-CN" sz="1600" dirty="0"/>
              <a:t>JVM</a:t>
            </a:r>
            <a:r>
              <a:rPr kumimoji="1" lang="zh-CN" altLang="en-US" sz="1600" dirty="0"/>
              <a:t>平台上的很多语言（</a:t>
            </a:r>
            <a:r>
              <a:rPr kumimoji="1" lang="en-US" altLang="zh-CN" sz="1600" dirty="0"/>
              <a:t>Groovy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Scala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……</a:t>
            </a:r>
            <a:r>
              <a:rPr kumimoji="1" lang="zh-CN" altLang="en-US" sz="1600" dirty="0"/>
              <a:t>）从一开始就有</a:t>
            </a:r>
            <a:r>
              <a:rPr kumimoji="1" lang="en-US" altLang="zh-CN" sz="1600" dirty="0"/>
              <a:t>Lambda</a:t>
            </a:r>
            <a:r>
              <a:rPr kumimoji="1" lang="zh-CN" altLang="en-US" sz="1600" dirty="0"/>
              <a:t>，但是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程序员不得不使用毫无新意的匿名类来代替</a:t>
            </a:r>
            <a:r>
              <a:rPr kumimoji="1" lang="en-US" altLang="zh-CN" sz="1600" dirty="0"/>
              <a:t>lambda</a:t>
            </a:r>
            <a:r>
              <a:rPr kumimoji="1" lang="zh-CN" altLang="en-US" sz="1600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lang="en-US" altLang="zh-CN" sz="1600" dirty="0" smtClean="0"/>
              <a:t>Lambda1.java</a:t>
            </a:r>
            <a:r>
              <a:rPr lang="zh-CN" altLang="en-US" sz="1600" dirty="0" smtClean="0"/>
              <a:t>  </a:t>
            </a:r>
            <a:r>
              <a:rPr lang="en-US" altLang="zh-CN" sz="1600" dirty="0" err="1" smtClean="0"/>
              <a:t>Functional.java</a:t>
            </a:r>
            <a:endParaRPr kumimoji="1" lang="zh-CN" altLang="en-US" sz="1600" dirty="0"/>
          </a:p>
          <a:p>
            <a:pPr lvl="1">
              <a:lnSpc>
                <a:spcPct val="170000"/>
              </a:lnSpc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14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接口的默认方法与静态方法</a:t>
            </a:r>
          </a:p>
          <a:p>
            <a:pPr lvl="1">
              <a:lnSpc>
                <a:spcPct val="170000"/>
              </a:lnSpc>
            </a:pPr>
            <a:r>
              <a:rPr kumimoji="1" lang="en-US" altLang="zh-CN" sz="1600" dirty="0"/>
              <a:t>Java 8</a:t>
            </a:r>
            <a:r>
              <a:rPr kumimoji="1" lang="zh-CN" altLang="en-US" sz="1600" dirty="0"/>
              <a:t>用默认方法与静态方法这两个新概念来扩展接口的声明。默认方法使接口有点像</a:t>
            </a:r>
            <a:r>
              <a:rPr kumimoji="1" lang="en-US" altLang="zh-CN" sz="1600" dirty="0"/>
              <a:t>Traits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Scala</a:t>
            </a:r>
            <a:r>
              <a:rPr kumimoji="1" lang="zh-CN" altLang="en-US" sz="1600" dirty="0"/>
              <a:t>中特征</a:t>
            </a:r>
            <a:r>
              <a:rPr kumimoji="1" lang="en-US" altLang="zh-CN" sz="1600" dirty="0"/>
              <a:t>(trait)</a:t>
            </a:r>
            <a:r>
              <a:rPr kumimoji="1" lang="zh-CN" altLang="en-US" sz="1600" dirty="0"/>
              <a:t>类似于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Interface</a:t>
            </a:r>
            <a:r>
              <a:rPr kumimoji="1" lang="zh-CN" altLang="en-US" sz="1600" dirty="0"/>
              <a:t>，但它可以包含实现代码，也就是目前</a:t>
            </a:r>
            <a:r>
              <a:rPr kumimoji="1" lang="en-US" altLang="zh-CN" sz="1600" dirty="0"/>
              <a:t>Java8</a:t>
            </a:r>
            <a:r>
              <a:rPr kumimoji="1" lang="zh-CN" altLang="en-US" sz="1600" dirty="0"/>
              <a:t>新增的功能），但与传统的接口又有些不一样，它允许在已有的接口中添加新方法，而同时又保持了与</a:t>
            </a:r>
            <a:r>
              <a:rPr kumimoji="1" lang="zh-CN" altLang="en-US" sz="1600" dirty="0" smtClean="0"/>
              <a:t>旧版本代码</a:t>
            </a:r>
            <a:r>
              <a:rPr kumimoji="1" lang="zh-CN" altLang="en-US" sz="1600" dirty="0"/>
              <a:t>的兼容性</a:t>
            </a:r>
            <a:r>
              <a:rPr kumimoji="1" lang="zh-CN" altLang="en-US" sz="1600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lang="en-US" altLang="zh-CN" sz="1600" dirty="0" smtClean="0"/>
              <a:t>Defaulable2.java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99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方法引用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/>
              <a:t>方法引用提供了非常有用的语法，可以直接引用已有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类或对象（实例）的方法或构造器。与</a:t>
            </a:r>
            <a:r>
              <a:rPr kumimoji="1" lang="en-US" altLang="zh-CN" sz="1600" dirty="0"/>
              <a:t>lambda</a:t>
            </a:r>
            <a:r>
              <a:rPr kumimoji="1" lang="zh-CN" altLang="en-US" sz="1600" dirty="0"/>
              <a:t>联合使用，方法引用可以使语言的构造更紧凑简洁，减少冗余代码</a:t>
            </a:r>
            <a:r>
              <a:rPr kumimoji="1" lang="zh-CN" altLang="en-US" sz="1600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</a:t>
            </a:r>
            <a:r>
              <a:rPr kumimoji="1" lang="en-US" altLang="zh-CN" sz="1600" dirty="0" err="1" smtClean="0"/>
              <a:t>car.java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73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重复注解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/>
              <a:t>自从</a:t>
            </a:r>
            <a:r>
              <a:rPr kumimoji="1" lang="en-US" altLang="zh-CN" sz="1600" dirty="0"/>
              <a:t>Java 5</a:t>
            </a:r>
            <a:r>
              <a:rPr kumimoji="1" lang="zh-CN" altLang="en-US" sz="1600" dirty="0"/>
              <a:t>引入了注解机制，这一特性就变得非常流行并且广为使用。然而，使用注解的一个限制是相同的注解在同一位置只能声明一次，不能声明多次。</a:t>
            </a:r>
            <a:r>
              <a:rPr kumimoji="1" lang="en-US" altLang="zh-CN" sz="1600" dirty="0"/>
              <a:t>Java 8</a:t>
            </a:r>
            <a:r>
              <a:rPr kumimoji="1" lang="zh-CN" altLang="en-US" sz="1600" dirty="0"/>
              <a:t>打破了这条规则，引入了重复注解机制，这样相同的注解可以在同一地方声明</a:t>
            </a:r>
            <a:r>
              <a:rPr kumimoji="1" lang="zh-CN" altLang="en-US" sz="1600" dirty="0" smtClean="0"/>
              <a:t>多次。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实例：</a:t>
            </a:r>
            <a:r>
              <a:rPr lang="en-US" altLang="zh-CN" sz="1600" dirty="0" err="1" smtClean="0"/>
              <a:t>RepeatingAnnotations.java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27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kumimoji="1" lang="zh-CN" altLang="en-US" sz="1600" b="1" dirty="0"/>
              <a:t>更好的类型推测机制</a:t>
            </a:r>
          </a:p>
          <a:p>
            <a:pPr lvl="1">
              <a:lnSpc>
                <a:spcPct val="170000"/>
              </a:lnSpc>
            </a:pPr>
            <a:r>
              <a:rPr lang="en-US" altLang="zh-CN" sz="1600" dirty="0"/>
              <a:t>Java 8</a:t>
            </a:r>
            <a:r>
              <a:rPr lang="zh-CN" altLang="en-US" sz="1600" dirty="0"/>
              <a:t>在类型推测方面有了很大的提高。在很多情况下，编译器可以推测出确定的参数类型，这样就能使</a:t>
            </a:r>
            <a:r>
              <a:rPr lang="zh-CN" altLang="en-US" sz="1600" dirty="0" smtClean="0"/>
              <a:t>代码更整洁。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 </a:t>
            </a:r>
            <a:r>
              <a:rPr kumimoji="1" lang="en-US" altLang="zh-CN" sz="1600" dirty="0" err="1" smtClean="0"/>
              <a:t>Value.java</a:t>
            </a:r>
            <a:r>
              <a:rPr kumimoji="1" lang="zh-CN" altLang="en-US" sz="1600" dirty="0" smtClean="0"/>
              <a:t>  </a:t>
            </a:r>
            <a:r>
              <a:rPr lang="en-US" altLang="zh-CN" sz="1600" dirty="0" err="1" smtClean="0"/>
              <a:t>TypeInference.java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0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/>
              <a:t>6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kumimoji="1" lang="en-US" altLang="zh-CN" sz="1600" b="1" dirty="0"/>
              <a:t>Optional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/>
              <a:t>到目前为止，臭名昭著的空指针异常是导致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应用程序失败的最常见原因。以前，为了解决空指针异常，</a:t>
            </a:r>
            <a:r>
              <a:rPr lang="en-US" altLang="zh-CN" sz="1600" dirty="0"/>
              <a:t>Google</a:t>
            </a:r>
            <a:r>
              <a:rPr lang="zh-CN" altLang="en-US" sz="1600" dirty="0"/>
              <a:t>公司著名的</a:t>
            </a:r>
            <a:r>
              <a:rPr lang="en-US" altLang="zh-CN" sz="1600" dirty="0"/>
              <a:t>Guava</a:t>
            </a:r>
            <a:r>
              <a:rPr lang="zh-CN" altLang="en-US" sz="1600" dirty="0"/>
              <a:t>项目引入了</a:t>
            </a:r>
            <a:r>
              <a:rPr lang="en-US" altLang="zh-CN" sz="1600" dirty="0"/>
              <a:t>Optional</a:t>
            </a:r>
            <a:r>
              <a:rPr lang="zh-CN" altLang="en-US" sz="1600" dirty="0"/>
              <a:t>类，</a:t>
            </a:r>
            <a:r>
              <a:rPr lang="en-US" altLang="zh-CN" sz="1600" dirty="0"/>
              <a:t>Guava</a:t>
            </a:r>
            <a:r>
              <a:rPr lang="zh-CN" altLang="en-US" sz="1600" dirty="0"/>
              <a:t>通过使用检查空值的方式来防止代码污染，它鼓励程序员写更干净的代码。受到</a:t>
            </a:r>
            <a:r>
              <a:rPr lang="en-US" altLang="zh-CN" sz="1600" dirty="0"/>
              <a:t>Google Guava</a:t>
            </a:r>
            <a:r>
              <a:rPr lang="zh-CN" altLang="en-US" sz="1600" dirty="0"/>
              <a:t>的启发，</a:t>
            </a:r>
            <a:r>
              <a:rPr lang="en-US" altLang="zh-CN" sz="1600" dirty="0"/>
              <a:t>Optional</a:t>
            </a:r>
            <a:r>
              <a:rPr lang="zh-CN" altLang="en-US" sz="1600" dirty="0"/>
              <a:t>类已经成为</a:t>
            </a:r>
            <a:r>
              <a:rPr lang="en-US" altLang="zh-CN" sz="1600" dirty="0"/>
              <a:t>Java 8</a:t>
            </a:r>
            <a:r>
              <a:rPr lang="zh-CN" altLang="en-US" sz="1600" dirty="0"/>
              <a:t>类库的一部分。</a:t>
            </a:r>
          </a:p>
          <a:p>
            <a:pPr lvl="1">
              <a:lnSpc>
                <a:spcPct val="170000"/>
              </a:lnSpc>
            </a:pPr>
            <a:r>
              <a:rPr lang="en-US" altLang="zh-CN" sz="1600" dirty="0"/>
              <a:t>Optional</a:t>
            </a:r>
            <a:r>
              <a:rPr lang="zh-CN" altLang="en-US" sz="1600" dirty="0"/>
              <a:t>实际上是个容器：它可以保存类型</a:t>
            </a:r>
            <a:r>
              <a:rPr lang="en-US" altLang="zh-CN" sz="1600" dirty="0"/>
              <a:t>T</a:t>
            </a:r>
            <a:r>
              <a:rPr lang="zh-CN" altLang="en-US" sz="1600" dirty="0"/>
              <a:t>的值，或者仅仅保存</a:t>
            </a:r>
            <a:r>
              <a:rPr lang="en-US" altLang="zh-CN" sz="1600" dirty="0"/>
              <a:t>null</a:t>
            </a:r>
            <a:r>
              <a:rPr lang="zh-CN" altLang="en-US" sz="1600" dirty="0"/>
              <a:t>。</a:t>
            </a:r>
            <a:r>
              <a:rPr lang="en-US" altLang="zh-CN" sz="1600" dirty="0"/>
              <a:t>Optional</a:t>
            </a:r>
            <a:r>
              <a:rPr lang="zh-CN" altLang="en-US" sz="1600" dirty="0"/>
              <a:t>提供很多有用的方法，这样我们就不用显式进行空值检测。更多详情请参考官方文档。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 </a:t>
            </a:r>
            <a:r>
              <a:rPr lang="en-US" altLang="zh-CN" sz="1600" dirty="0" err="1" smtClean="0"/>
              <a:t>OptionalTest.java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78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的新特性（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US" altLang="zh-CN" sz="1600" dirty="0" smtClean="0"/>
              <a:t>Stream</a:t>
            </a:r>
            <a:endParaRPr kumimoji="1" lang="en-US" altLang="zh-CN" sz="1600" b="1" dirty="0" smtClean="0"/>
          </a:p>
          <a:p>
            <a:pPr lvl="1">
              <a:lnSpc>
                <a:spcPct val="170000"/>
              </a:lnSpc>
            </a:pPr>
            <a:r>
              <a:rPr lang="zh-CN" altLang="en-US" sz="1600" dirty="0"/>
              <a:t>最新添加的</a:t>
            </a:r>
            <a:r>
              <a:rPr lang="en-US" altLang="zh-CN" sz="1600" dirty="0">
                <a:hlinkClick r:id="rId3"/>
              </a:rPr>
              <a:t>Stream API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java.util.stream</a:t>
            </a:r>
            <a:r>
              <a:rPr lang="zh-CN" altLang="en-US" sz="1600" dirty="0"/>
              <a:t>） 把真正的函数式编程风格引入到</a:t>
            </a:r>
            <a:r>
              <a:rPr lang="en-US" altLang="zh-CN" sz="1600" dirty="0"/>
              <a:t>Java</a:t>
            </a:r>
            <a:r>
              <a:rPr lang="zh-CN" altLang="en-US" sz="1600" dirty="0"/>
              <a:t>中。这是目前为止对</a:t>
            </a:r>
            <a:r>
              <a:rPr lang="en-US" altLang="zh-CN" sz="1600" dirty="0"/>
              <a:t>Java</a:t>
            </a:r>
            <a:r>
              <a:rPr lang="zh-CN" altLang="en-US" sz="1600" dirty="0"/>
              <a:t>类库最好的补充，因为</a:t>
            </a:r>
            <a:r>
              <a:rPr lang="en-US" altLang="zh-CN" sz="1600" dirty="0"/>
              <a:t>Stream API</a:t>
            </a:r>
            <a:r>
              <a:rPr lang="zh-CN" altLang="en-US" sz="1600" dirty="0"/>
              <a:t>可以极大提供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程序员的生产力，让程序员写出高效率、干净、简洁的代码</a:t>
            </a:r>
            <a:r>
              <a:rPr lang="zh-CN" altLang="en-US" sz="1600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kumimoji="1" lang="zh-CN" altLang="en-US" sz="1600" dirty="0" smtClean="0"/>
              <a:t>实例  </a:t>
            </a:r>
            <a:r>
              <a:rPr lang="en-US" altLang="zh-CN" sz="1600" dirty="0" err="1" smtClean="0"/>
              <a:t>StreamTest.Java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95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自定义 4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D82B1F"/>
      </a:accent1>
      <a:accent2>
        <a:srgbClr val="A31E1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5305</TotalTime>
  <Words>1497</Words>
  <Application>Microsoft Macintosh PowerPoint</Application>
  <PresentationFormat>全屏显示(4:3)</PresentationFormat>
  <Paragraphs>103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宋体</vt:lpstr>
      <vt:lpstr>怀旧</vt:lpstr>
      <vt:lpstr>Java 8 新特性技术分享</vt:lpstr>
      <vt:lpstr>关于JAVA8</vt:lpstr>
      <vt:lpstr>JAVA8的新特性（1）</vt:lpstr>
      <vt:lpstr>JAVA8的新特性（2）</vt:lpstr>
      <vt:lpstr>JAVA8的新特性（3）</vt:lpstr>
      <vt:lpstr>JAVA8的新特性（4）</vt:lpstr>
      <vt:lpstr>JAVA8的新特性（5）</vt:lpstr>
      <vt:lpstr>JAVA8的新特性（6）</vt:lpstr>
      <vt:lpstr>JAVA8的新特性（7）</vt:lpstr>
      <vt:lpstr>JAVA8的新特性（8）</vt:lpstr>
      <vt:lpstr>JAVA8的新特性（9）</vt:lpstr>
      <vt:lpstr>JAVA8的新特性（10）</vt:lpstr>
      <vt:lpstr>JVM的新特性</vt:lpstr>
      <vt:lpstr>Java 8对并发的支持</vt:lpstr>
      <vt:lpstr>Java 8对并发的支持</vt:lpstr>
      <vt:lpstr>Java 8对并发的支持</vt:lpstr>
      <vt:lpstr>Map中computeIfAbsent方法</vt:lpstr>
      <vt:lpstr>HashMap修复</vt:lpstr>
      <vt:lpstr>参考文章</vt:lpstr>
      <vt:lpstr>Q &amp; A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技术分享</dc:title>
  <dc:creator>张三丰</dc:creator>
  <cp:lastModifiedBy>Microsoft Office 用户</cp:lastModifiedBy>
  <cp:revision>213</cp:revision>
  <cp:lastPrinted>2015-12-10T03:06:51Z</cp:lastPrinted>
  <dcterms:created xsi:type="dcterms:W3CDTF">2015-08-31T04:56:26Z</dcterms:created>
  <dcterms:modified xsi:type="dcterms:W3CDTF">2015-12-11T05:44:58Z</dcterms:modified>
</cp:coreProperties>
</file>