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56" r:id="rId2"/>
    <p:sldId id="294" r:id="rId3"/>
    <p:sldId id="303" r:id="rId4"/>
    <p:sldId id="306" r:id="rId5"/>
    <p:sldId id="309" r:id="rId6"/>
    <p:sldId id="310" r:id="rId7"/>
    <p:sldId id="311" r:id="rId8"/>
    <p:sldId id="312" r:id="rId9"/>
    <p:sldId id="313" r:id="rId10"/>
    <p:sldId id="307" r:id="rId11"/>
    <p:sldId id="295" r:id="rId12"/>
    <p:sldId id="297" r:id="rId13"/>
    <p:sldId id="296" r:id="rId14"/>
    <p:sldId id="305" r:id="rId15"/>
    <p:sldId id="308" r:id="rId16"/>
    <p:sldId id="300" r:id="rId17"/>
    <p:sldId id="279" r:id="rId18"/>
  </p:sldIdLst>
  <p:sldSz cx="9144000" cy="6858000" type="screen4x3"/>
  <p:notesSz cx="6858000" cy="9144000"/>
  <p:embeddedFontLst>
    <p:embeddedFont>
      <p:font typeface="210 나무고딕 B" panose="02020603020101020101" pitchFamily="18" charset="-127"/>
      <p:regular r:id="rId20"/>
    </p:embeddedFont>
    <p:embeddedFont>
      <p:font typeface="210 나무고딕 L" panose="02020603020101020101" pitchFamily="18" charset="-127"/>
      <p:regular r:id="rId21"/>
    </p:embeddedFont>
    <p:embeddedFont>
      <p:font typeface="210 나무고딕 R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재영(2017146042)" initials="정" lastIdx="1" clrIdx="0">
    <p:extLst>
      <p:ext uri="{19B8F6BF-5375-455C-9EA6-DF929625EA0E}">
        <p15:presenceInfo xmlns:p15="http://schemas.microsoft.com/office/powerpoint/2012/main" userId="정재영(201714604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ACE"/>
    <a:srgbClr val="D99593"/>
    <a:srgbClr val="9EC5E2"/>
    <a:srgbClr val="BFBFBF"/>
    <a:srgbClr val="81B3D9"/>
    <a:srgbClr val="E9C2C1"/>
    <a:srgbClr val="F3AA51"/>
    <a:srgbClr val="B7D3E9"/>
    <a:srgbClr val="295F87"/>
    <a:srgbClr val="CE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588" autoAdjust="0"/>
  </p:normalViewPr>
  <p:slideViewPr>
    <p:cSldViewPr>
      <p:cViewPr varScale="1">
        <p:scale>
          <a:sx n="105" d="100"/>
          <a:sy n="10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CF365-846C-478E-A565-4787F18AFD4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0C1C3-C3CC-4868-81B1-CC49BFDBF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0C1C3-C3CC-4868-81B1-CC49BFDBFE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0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0C1C3-C3CC-4868-81B1-CC49BFDBFE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2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0C1C3-C3CC-4868-81B1-CC49BFDBFE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0C1C3-C3CC-4868-81B1-CC49BFDBFE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0C1C3-C3CC-4868-81B1-CC49BFDBFE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6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0C1C3-C3CC-4868-81B1-CC49BFDBFE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86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0C1C3-C3CC-4868-81B1-CC49BFDBFE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7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2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1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7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7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2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2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0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F00EF-0541-4193-A55F-5E49B35B784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5509-6691-4EA6-9656-7C8E9830F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834671" y="1314434"/>
            <a:ext cx="3474658" cy="4229132"/>
          </a:xfrm>
          <a:prstGeom prst="rect">
            <a:avLst/>
          </a:prstGeom>
          <a:gradFill flip="none" rotWithShape="1">
            <a:gsLst>
              <a:gs pos="12000">
                <a:srgbClr val="81B3D9"/>
              </a:gs>
              <a:gs pos="100000">
                <a:srgbClr val="B8B8B8">
                  <a:alpha val="86667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986605" y="458962"/>
            <a:ext cx="1175389" cy="1175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23120" y="1299453"/>
            <a:ext cx="3486209" cy="4253699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6" y="1988840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Team 2</a:t>
            </a:r>
          </a:p>
          <a:p>
            <a:pPr algn="ctr"/>
            <a:r>
              <a:rPr lang="ko-KR" altLang="en-US" sz="3200" spc="3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스마트 수족관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14671" y="3284984"/>
            <a:ext cx="2191264" cy="189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2017146010</a:t>
            </a:r>
            <a:r>
              <a:rPr lang="ko-KR" altLang="en-US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김지민</a:t>
            </a:r>
            <a:endParaRPr lang="en-US" altLang="ko-KR" sz="1600" dirty="0"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2017146023 </a:t>
            </a:r>
            <a:r>
              <a:rPr lang="ko-KR" altLang="en-US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신대혁</a:t>
            </a:r>
            <a:endParaRPr lang="en-US" altLang="ko-KR" sz="1600" dirty="0"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2020146023</a:t>
            </a:r>
            <a:r>
              <a:rPr lang="ko-KR" altLang="en-US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윤인경</a:t>
            </a:r>
            <a:endParaRPr lang="en-US" altLang="ko-KR" sz="1600" dirty="0"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2017146037 </a:t>
            </a:r>
            <a:r>
              <a:rPr lang="ko-KR" altLang="en-US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이충혁</a:t>
            </a:r>
            <a:endParaRPr lang="en-US" altLang="ko-KR" sz="1600" dirty="0"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2017146042 </a:t>
            </a:r>
            <a:r>
              <a:rPr lang="ko-KR" altLang="en-US" sz="1600" dirty="0"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정재영</a:t>
            </a:r>
            <a:endParaRPr lang="en-US" altLang="ko-KR" sz="1600" dirty="0"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B4BB70-4611-49BD-97FF-53E7F16A63CC}"/>
              </a:ext>
            </a:extLst>
          </p:cNvPr>
          <p:cNvGrpSpPr/>
          <p:nvPr/>
        </p:nvGrpSpPr>
        <p:grpSpPr>
          <a:xfrm>
            <a:off x="4264671" y="1206422"/>
            <a:ext cx="619256" cy="216024"/>
            <a:chOff x="5292080" y="956354"/>
            <a:chExt cx="619256" cy="216024"/>
          </a:xfrm>
        </p:grpSpPr>
        <p:sp>
          <p:nvSpPr>
            <p:cNvPr id="68" name="타원 67"/>
            <p:cNvSpPr/>
            <p:nvPr/>
          </p:nvSpPr>
          <p:spPr>
            <a:xfrm>
              <a:off x="5351912" y="956354"/>
              <a:ext cx="216024" cy="216024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B8B8B8"/>
                  </a:gs>
                  <a:gs pos="100000">
                    <a:srgbClr val="81B3D9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나무고딕 R" panose="02020603020101020101" pitchFamily="18" charset="-127"/>
                <a:ea typeface="210 나무고딕 R" panose="02020603020101020101" pitchFamily="18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5637712" y="956354"/>
              <a:ext cx="216024" cy="216024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B8B8B8"/>
                  </a:gs>
                  <a:gs pos="100000">
                    <a:srgbClr val="81B3D9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endParaRPr>
            </a:p>
          </p:txBody>
        </p:sp>
        <p:cxnSp>
          <p:nvCxnSpPr>
            <p:cNvPr id="71" name="직선 연결선 70"/>
            <p:cNvCxnSpPr>
              <a:stCxn id="69" idx="6"/>
            </p:cNvCxnSpPr>
            <p:nvPr/>
          </p:nvCxnSpPr>
          <p:spPr>
            <a:xfrm>
              <a:off x="5853736" y="1064366"/>
              <a:ext cx="57600" cy="0"/>
            </a:xfrm>
            <a:prstGeom prst="line">
              <a:avLst/>
            </a:prstGeom>
            <a:ln w="25400">
              <a:gradFill>
                <a:gsLst>
                  <a:gs pos="0">
                    <a:srgbClr val="B8B8B8"/>
                  </a:gs>
                  <a:gs pos="100000">
                    <a:srgbClr val="81B3D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292080" y="1063745"/>
              <a:ext cx="57600" cy="0"/>
            </a:xfrm>
            <a:prstGeom prst="line">
              <a:avLst/>
            </a:prstGeom>
            <a:ln w="25400">
              <a:gradFill>
                <a:gsLst>
                  <a:gs pos="0">
                    <a:srgbClr val="B8B8B8"/>
                  </a:gs>
                  <a:gs pos="100000">
                    <a:srgbClr val="81B3D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574024" y="1064366"/>
              <a:ext cx="57600" cy="0"/>
            </a:xfrm>
            <a:prstGeom prst="line">
              <a:avLst/>
            </a:prstGeom>
            <a:ln w="25400">
              <a:gradFill>
                <a:gsLst>
                  <a:gs pos="0">
                    <a:srgbClr val="B8B8B8"/>
                  </a:gs>
                  <a:gs pos="100000">
                    <a:srgbClr val="81B3D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F418F3-DA1C-4DE6-8733-72861198F6E9}"/>
              </a:ext>
            </a:extLst>
          </p:cNvPr>
          <p:cNvCxnSpPr/>
          <p:nvPr/>
        </p:nvCxnSpPr>
        <p:spPr>
          <a:xfrm>
            <a:off x="3764878" y="3140968"/>
            <a:ext cx="16764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0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14572F-3C48-4E57-ADCA-936DD31A0D9C}"/>
              </a:ext>
            </a:extLst>
          </p:cNvPr>
          <p:cNvCxnSpPr>
            <a:cxnSpLocks/>
          </p:cNvCxnSpPr>
          <p:nvPr/>
        </p:nvCxnSpPr>
        <p:spPr>
          <a:xfrm>
            <a:off x="-18256" y="908720"/>
            <a:ext cx="2698265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8DCAD83B-4C61-42F2-B9C9-C29AD220BCE6}"/>
              </a:ext>
            </a:extLst>
          </p:cNvPr>
          <p:cNvSpPr/>
          <p:nvPr/>
        </p:nvSpPr>
        <p:spPr>
          <a:xfrm rot="16200000">
            <a:off x="2482398" y="620273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ACC31-E579-4257-A249-36415CEC07E2}"/>
              </a:ext>
            </a:extLst>
          </p:cNvPr>
          <p:cNvSpPr txBox="1"/>
          <p:nvPr/>
        </p:nvSpPr>
        <p:spPr>
          <a:xfrm>
            <a:off x="-80517" y="278479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구조 개요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1EB16C-AF52-42DD-A140-7B1622D433E1}"/>
              </a:ext>
            </a:extLst>
          </p:cNvPr>
          <p:cNvGrpSpPr/>
          <p:nvPr/>
        </p:nvGrpSpPr>
        <p:grpSpPr>
          <a:xfrm>
            <a:off x="863588" y="1304869"/>
            <a:ext cx="7416824" cy="4932443"/>
            <a:chOff x="1043608" y="1520890"/>
            <a:chExt cx="7128792" cy="4644414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ED61870-5760-4B62-8077-82FB686281F1}"/>
                </a:ext>
              </a:extLst>
            </p:cNvPr>
            <p:cNvCxnSpPr>
              <a:cxnSpLocks/>
            </p:cNvCxnSpPr>
            <p:nvPr/>
          </p:nvCxnSpPr>
          <p:spPr>
            <a:xfrm>
              <a:off x="2658854" y="2718132"/>
              <a:ext cx="763731" cy="917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42">
              <a:extLst>
                <a:ext uri="{FF2B5EF4-FFF2-40B4-BE49-F238E27FC236}">
                  <a16:creationId xmlns:a16="http://schemas.microsoft.com/office/drawing/2014/main" id="{83FB5BC1-2ED2-4C8B-B7A6-17F04558FB2D}"/>
                </a:ext>
              </a:extLst>
            </p:cNvPr>
            <p:cNvSpPr/>
            <p:nvPr/>
          </p:nvSpPr>
          <p:spPr>
            <a:xfrm rot="2703131" flipV="1">
              <a:off x="2612475" y="1948939"/>
              <a:ext cx="316353" cy="1722310"/>
            </a:xfrm>
            <a:custGeom>
              <a:avLst/>
              <a:gdLst>
                <a:gd name="connsiteX0" fmla="*/ 1118709 w 1118709"/>
                <a:gd name="connsiteY0" fmla="*/ 3122578 h 3122578"/>
                <a:gd name="connsiteX1" fmla="*/ 28 w 1118709"/>
                <a:gd name="connsiteY1" fmla="*/ 1731523 h 3122578"/>
                <a:gd name="connsiteX2" fmla="*/ 1079798 w 1118709"/>
                <a:gd name="connsiteY2" fmla="*/ 0 h 312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8709" h="3122578">
                  <a:moveTo>
                    <a:pt x="1118709" y="3122578"/>
                  </a:moveTo>
                  <a:cubicBezTo>
                    <a:pt x="562611" y="2687265"/>
                    <a:pt x="6513" y="2251953"/>
                    <a:pt x="28" y="1731523"/>
                  </a:cubicBezTo>
                  <a:cubicBezTo>
                    <a:pt x="-6457" y="1211093"/>
                    <a:pt x="1079798" y="0"/>
                    <a:pt x="107979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6625F2A-6077-46B1-9A73-CCE1964A3F7C}"/>
                </a:ext>
              </a:extLst>
            </p:cNvPr>
            <p:cNvSpPr/>
            <p:nvPr/>
          </p:nvSpPr>
          <p:spPr>
            <a:xfrm>
              <a:off x="3422585" y="3923295"/>
              <a:ext cx="980367" cy="848629"/>
            </a:xfrm>
            <a:prstGeom prst="roundRect">
              <a:avLst/>
            </a:prstGeom>
            <a:noFill/>
            <a:ln>
              <a:solidFill>
                <a:srgbClr val="81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제어 보드 </a:t>
              </a:r>
              <a:r>
                <a:rPr lang="en-US" altLang="ko-KR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A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모터</a:t>
              </a:r>
              <a:r>
                <a:rPr lang="en-US" altLang="ko-KR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, LED)</a:t>
              </a:r>
              <a:endParaRPr lang="ko-KR" altLang="en-US" sz="11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4D595F1-1E07-4F5F-9497-36F57A445361}"/>
                </a:ext>
              </a:extLst>
            </p:cNvPr>
            <p:cNvSpPr/>
            <p:nvPr/>
          </p:nvSpPr>
          <p:spPr>
            <a:xfrm>
              <a:off x="3635896" y="5533062"/>
              <a:ext cx="1751778" cy="632242"/>
            </a:xfrm>
            <a:prstGeom prst="roundRect">
              <a:avLst/>
            </a:prstGeom>
            <a:noFill/>
            <a:ln>
              <a:solidFill>
                <a:srgbClr val="81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Influxdb</a:t>
              </a:r>
              <a:endParaRPr lang="ko-KR" altLang="en-US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AAD7C3B-163E-453C-8EB3-09E82CB32362}"/>
                </a:ext>
              </a:extLst>
            </p:cNvPr>
            <p:cNvSpPr/>
            <p:nvPr/>
          </p:nvSpPr>
          <p:spPr>
            <a:xfrm>
              <a:off x="3640937" y="1520890"/>
              <a:ext cx="1743976" cy="1056347"/>
            </a:xfrm>
            <a:prstGeom prst="roundRect">
              <a:avLst/>
            </a:prstGeom>
            <a:noFill/>
            <a:ln>
              <a:solidFill>
                <a:srgbClr val="81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중앙제어</a:t>
              </a:r>
              <a:endParaRPr lang="en-US" altLang="ko-KR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웹 사이트</a:t>
              </a:r>
              <a:r>
                <a:rPr lang="en-US" altLang="ko-KR" sz="14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E764941-C483-44D2-BA9A-EBD0B63EC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768" y="2893943"/>
              <a:ext cx="88811" cy="797861"/>
            </a:xfrm>
            <a:prstGeom prst="straightConnector1">
              <a:avLst/>
            </a:prstGeom>
            <a:ln w="19050">
              <a:solidFill>
                <a:srgbClr val="D995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내용 개체 틀 2">
              <a:extLst>
                <a:ext uri="{FF2B5EF4-FFF2-40B4-BE49-F238E27FC236}">
                  <a16:creationId xmlns:a16="http://schemas.microsoft.com/office/drawing/2014/main" id="{231860D7-3510-4A6B-84E2-9DFEF45A8416}"/>
                </a:ext>
              </a:extLst>
            </p:cNvPr>
            <p:cNvSpPr txBox="1">
              <a:spLocks/>
            </p:cNvSpPr>
            <p:nvPr/>
          </p:nvSpPr>
          <p:spPr>
            <a:xfrm>
              <a:off x="1115616" y="2204864"/>
              <a:ext cx="1722550" cy="25710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600"/>
                </a:lnSpc>
              </a:pPr>
              <a:r>
                <a:rPr lang="en-US" altLang="ko-KR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(MQTT)</a:t>
              </a:r>
            </a:p>
            <a:p>
              <a:pPr>
                <a:lnSpc>
                  <a:spcPts val="600"/>
                </a:lnSpc>
              </a:pPr>
              <a:r>
                <a:rPr lang="ko-KR" altLang="en-US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온도</a:t>
              </a:r>
              <a:r>
                <a:rPr lang="en-US" altLang="ko-KR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, </a:t>
              </a:r>
              <a:r>
                <a:rPr lang="ko-KR" altLang="en-US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오염도</a:t>
              </a:r>
              <a:r>
                <a:rPr lang="en-US" altLang="ko-KR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, </a:t>
              </a:r>
              <a:r>
                <a:rPr lang="ko-KR" altLang="en-US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밝기</a:t>
              </a:r>
              <a:endParaRPr lang="en-US" altLang="ko-KR" sz="1400" dirty="0"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41" name="내용 개체 틀 2">
              <a:extLst>
                <a:ext uri="{FF2B5EF4-FFF2-40B4-BE49-F238E27FC236}">
                  <a16:creationId xmlns:a16="http://schemas.microsoft.com/office/drawing/2014/main" id="{A6D4E29A-849A-41C4-94E3-A6B7287DBD2F}"/>
                </a:ext>
              </a:extLst>
            </p:cNvPr>
            <p:cNvSpPr txBox="1">
              <a:spLocks/>
            </p:cNvSpPr>
            <p:nvPr/>
          </p:nvSpPr>
          <p:spPr>
            <a:xfrm>
              <a:off x="3957173" y="2810094"/>
              <a:ext cx="1152128" cy="97682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600"/>
                </a:lnSpc>
              </a:pPr>
              <a:r>
                <a:rPr lang="en-US" altLang="ko-KR" sz="1400" dirty="0">
                  <a:solidFill>
                    <a:srgbClr val="D99593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(MQTT)</a:t>
              </a:r>
            </a:p>
            <a:p>
              <a:pPr>
                <a:lnSpc>
                  <a:spcPts val="600"/>
                </a:lnSpc>
              </a:pPr>
              <a:r>
                <a:rPr lang="ko-KR" altLang="en-US" sz="1400" dirty="0">
                  <a:solidFill>
                    <a:srgbClr val="D99593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임계온도</a:t>
              </a:r>
              <a:endParaRPr lang="en-US" altLang="ko-KR" sz="1400" dirty="0">
                <a:solidFill>
                  <a:srgbClr val="D99593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  <a:p>
              <a:pPr>
                <a:lnSpc>
                  <a:spcPts val="600"/>
                </a:lnSpc>
              </a:pPr>
              <a:r>
                <a:rPr lang="ko-KR" altLang="en-US" sz="1400" dirty="0">
                  <a:solidFill>
                    <a:srgbClr val="D99593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임계 오염도</a:t>
              </a:r>
              <a:endParaRPr lang="en-US" altLang="ko-KR" sz="1400" dirty="0">
                <a:solidFill>
                  <a:srgbClr val="D99593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  <a:p>
              <a:pPr>
                <a:lnSpc>
                  <a:spcPts val="600"/>
                </a:lnSpc>
              </a:pPr>
              <a:r>
                <a:rPr lang="ko-KR" altLang="en-US" sz="1400" dirty="0">
                  <a:solidFill>
                    <a:srgbClr val="D99593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임계 조도</a:t>
              </a:r>
              <a:endParaRPr lang="en-US" altLang="ko-KR" sz="1400" dirty="0">
                <a:solidFill>
                  <a:srgbClr val="D99593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  <a:p>
              <a:pPr>
                <a:lnSpc>
                  <a:spcPts val="600"/>
                </a:lnSpc>
              </a:pPr>
              <a:r>
                <a:rPr lang="en-US" altLang="ko-KR" sz="1400" dirty="0">
                  <a:solidFill>
                    <a:srgbClr val="D99593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LED </a:t>
              </a:r>
              <a:r>
                <a:rPr lang="ko-KR" altLang="en-US" sz="1400" dirty="0">
                  <a:solidFill>
                    <a:srgbClr val="D99593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패턴</a:t>
              </a:r>
              <a:endParaRPr lang="en-US" altLang="ko-KR" sz="1400" dirty="0">
                <a:solidFill>
                  <a:srgbClr val="D99593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75BE061-6A11-49DC-BEEE-990A68620C4D}"/>
                </a:ext>
              </a:extLst>
            </p:cNvPr>
            <p:cNvSpPr/>
            <p:nvPr/>
          </p:nvSpPr>
          <p:spPr>
            <a:xfrm>
              <a:off x="1619673" y="3907827"/>
              <a:ext cx="1169816" cy="848629"/>
            </a:xfrm>
            <a:prstGeom prst="roundRect">
              <a:avLst/>
            </a:prstGeom>
            <a:noFill/>
            <a:ln>
              <a:solidFill>
                <a:srgbClr val="81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센서용 보드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7FE991C-BE6B-4CED-8166-BDBD6C91675A}"/>
                </a:ext>
              </a:extLst>
            </p:cNvPr>
            <p:cNvSpPr/>
            <p:nvPr/>
          </p:nvSpPr>
          <p:spPr>
            <a:xfrm>
              <a:off x="6228184" y="3907828"/>
              <a:ext cx="1169816" cy="848629"/>
            </a:xfrm>
            <a:prstGeom prst="roundRect">
              <a:avLst/>
            </a:prstGeom>
            <a:noFill/>
            <a:ln>
              <a:solidFill>
                <a:srgbClr val="81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센서용 보드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4EFE437-54E7-4BD4-A90C-7DACE2439F10}"/>
                </a:ext>
              </a:extLst>
            </p:cNvPr>
            <p:cNvSpPr/>
            <p:nvPr/>
          </p:nvSpPr>
          <p:spPr>
            <a:xfrm>
              <a:off x="4599745" y="3923295"/>
              <a:ext cx="980367" cy="848629"/>
            </a:xfrm>
            <a:prstGeom prst="roundRect">
              <a:avLst/>
            </a:prstGeom>
            <a:noFill/>
            <a:ln>
              <a:solidFill>
                <a:srgbClr val="81B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제어 보드 </a:t>
              </a:r>
              <a:r>
                <a:rPr lang="en-US" altLang="ko-KR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B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모터</a:t>
              </a:r>
              <a:r>
                <a:rPr lang="en-US" altLang="ko-KR" sz="1100" dirty="0">
                  <a:solidFill>
                    <a:schemeClr val="tx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, LED)</a:t>
              </a:r>
              <a:endParaRPr lang="ko-KR" altLang="en-US" sz="11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47" name="자유형 42">
              <a:extLst>
                <a:ext uri="{FF2B5EF4-FFF2-40B4-BE49-F238E27FC236}">
                  <a16:creationId xmlns:a16="http://schemas.microsoft.com/office/drawing/2014/main" id="{52B9FA44-645B-438E-90DC-D4F3C0DFF785}"/>
                </a:ext>
              </a:extLst>
            </p:cNvPr>
            <p:cNvSpPr/>
            <p:nvPr/>
          </p:nvSpPr>
          <p:spPr>
            <a:xfrm rot="18896869" flipH="1" flipV="1">
              <a:off x="6104822" y="1948941"/>
              <a:ext cx="316353" cy="1722310"/>
            </a:xfrm>
            <a:custGeom>
              <a:avLst/>
              <a:gdLst>
                <a:gd name="connsiteX0" fmla="*/ 1118709 w 1118709"/>
                <a:gd name="connsiteY0" fmla="*/ 3122578 h 3122578"/>
                <a:gd name="connsiteX1" fmla="*/ 28 w 1118709"/>
                <a:gd name="connsiteY1" fmla="*/ 1731523 h 3122578"/>
                <a:gd name="connsiteX2" fmla="*/ 1079798 w 1118709"/>
                <a:gd name="connsiteY2" fmla="*/ 0 h 312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8709" h="3122578">
                  <a:moveTo>
                    <a:pt x="1118709" y="3122578"/>
                  </a:moveTo>
                  <a:cubicBezTo>
                    <a:pt x="562611" y="2687265"/>
                    <a:pt x="6513" y="2251953"/>
                    <a:pt x="28" y="1731523"/>
                  </a:cubicBezTo>
                  <a:cubicBezTo>
                    <a:pt x="-6457" y="1211093"/>
                    <a:pt x="1079798" y="0"/>
                    <a:pt x="107979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48" name="내용 개체 틀 2">
              <a:extLst>
                <a:ext uri="{FF2B5EF4-FFF2-40B4-BE49-F238E27FC236}">
                  <a16:creationId xmlns:a16="http://schemas.microsoft.com/office/drawing/2014/main" id="{967B1521-F28C-4435-874A-3F7630AD6DB5}"/>
                </a:ext>
              </a:extLst>
            </p:cNvPr>
            <p:cNvSpPr txBox="1">
              <a:spLocks/>
            </p:cNvSpPr>
            <p:nvPr/>
          </p:nvSpPr>
          <p:spPr>
            <a:xfrm>
              <a:off x="6083019" y="2236175"/>
              <a:ext cx="2089381" cy="25710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600"/>
                </a:lnSpc>
              </a:pPr>
              <a:r>
                <a:rPr lang="en-US" altLang="ko-KR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(MQTT)</a:t>
              </a:r>
            </a:p>
            <a:p>
              <a:pPr>
                <a:lnSpc>
                  <a:spcPts val="600"/>
                </a:lnSpc>
              </a:pPr>
              <a:r>
                <a:rPr lang="ko-KR" altLang="en-US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온도</a:t>
              </a:r>
              <a:r>
                <a:rPr lang="en-US" altLang="ko-KR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, </a:t>
              </a:r>
              <a:r>
                <a:rPr lang="ko-KR" altLang="en-US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오염도</a:t>
              </a:r>
              <a:r>
                <a:rPr lang="en-US" altLang="ko-KR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, </a:t>
              </a:r>
              <a:r>
                <a:rPr lang="ko-KR" altLang="en-US" sz="1400" dirty="0"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밝기</a:t>
              </a:r>
              <a:endParaRPr lang="en-US" altLang="ko-KR" sz="1400" dirty="0"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B436ACE1-E3B2-49C1-A399-C0FD72497164}"/>
                </a:ext>
              </a:extLst>
            </p:cNvPr>
            <p:cNvCxnSpPr>
              <a:cxnSpLocks/>
            </p:cNvCxnSpPr>
            <p:nvPr/>
          </p:nvCxnSpPr>
          <p:spPr>
            <a:xfrm>
              <a:off x="5062182" y="2893943"/>
              <a:ext cx="74727" cy="796495"/>
            </a:xfrm>
            <a:prstGeom prst="straightConnector1">
              <a:avLst/>
            </a:prstGeom>
            <a:ln w="19050">
              <a:solidFill>
                <a:srgbClr val="D995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17DD4BC-F0F1-494E-ACB9-8043BC38BA7E}"/>
                </a:ext>
              </a:extLst>
            </p:cNvPr>
            <p:cNvCxnSpPr>
              <a:cxnSpLocks/>
            </p:cNvCxnSpPr>
            <p:nvPr/>
          </p:nvCxnSpPr>
          <p:spPr>
            <a:xfrm>
              <a:off x="2627784" y="4941168"/>
              <a:ext cx="687023" cy="504056"/>
            </a:xfrm>
            <a:prstGeom prst="straightConnector1">
              <a:avLst/>
            </a:prstGeom>
            <a:ln w="19050">
              <a:solidFill>
                <a:srgbClr val="567AC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987BA88-48B6-4012-8649-05060995A0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4128" y="4941168"/>
              <a:ext cx="737598" cy="504056"/>
            </a:xfrm>
            <a:prstGeom prst="straightConnector1">
              <a:avLst/>
            </a:prstGeom>
            <a:ln w="19050">
              <a:solidFill>
                <a:srgbClr val="567AC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F86EFEB4-2FA4-41AA-897E-4FDFE0BDD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2741" y="2835617"/>
              <a:ext cx="763731" cy="917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내용 개체 틀 2">
              <a:extLst>
                <a:ext uri="{FF2B5EF4-FFF2-40B4-BE49-F238E27FC236}">
                  <a16:creationId xmlns:a16="http://schemas.microsoft.com/office/drawing/2014/main" id="{7983797C-24DB-48BA-97D6-CBDCE7E58AF0}"/>
                </a:ext>
              </a:extLst>
            </p:cNvPr>
            <p:cNvSpPr txBox="1">
              <a:spLocks/>
            </p:cNvSpPr>
            <p:nvPr/>
          </p:nvSpPr>
          <p:spPr>
            <a:xfrm>
              <a:off x="5796136" y="5157192"/>
              <a:ext cx="2089381" cy="25710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600"/>
                </a:lnSpc>
              </a:pPr>
              <a:r>
                <a:rPr lang="en-US" altLang="ko-KR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(POST)</a:t>
              </a:r>
            </a:p>
            <a:p>
              <a:pPr>
                <a:lnSpc>
                  <a:spcPts val="600"/>
                </a:lnSpc>
              </a:pPr>
              <a:r>
                <a:rPr lang="ko-KR" altLang="en-US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온도</a:t>
              </a:r>
              <a:r>
                <a:rPr lang="en-US" altLang="ko-KR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오염도</a:t>
              </a:r>
              <a:r>
                <a:rPr lang="en-US" altLang="ko-KR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밝기</a:t>
              </a:r>
              <a:endParaRPr lang="en-US" altLang="ko-KR" sz="1400" dirty="0">
                <a:solidFill>
                  <a:srgbClr val="567AC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  <p:sp>
          <p:nvSpPr>
            <p:cNvPr id="61" name="내용 개체 틀 2">
              <a:extLst>
                <a:ext uri="{FF2B5EF4-FFF2-40B4-BE49-F238E27FC236}">
                  <a16:creationId xmlns:a16="http://schemas.microsoft.com/office/drawing/2014/main" id="{637F0784-317D-4863-8C88-EDFD11A67EF7}"/>
                </a:ext>
              </a:extLst>
            </p:cNvPr>
            <p:cNvSpPr txBox="1">
              <a:spLocks/>
            </p:cNvSpPr>
            <p:nvPr/>
          </p:nvSpPr>
          <p:spPr>
            <a:xfrm>
              <a:off x="1043608" y="5157192"/>
              <a:ext cx="2089381" cy="25710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600"/>
                </a:lnSpc>
              </a:pPr>
              <a:r>
                <a:rPr lang="en-US" altLang="ko-KR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(POST)</a:t>
              </a:r>
            </a:p>
            <a:p>
              <a:pPr>
                <a:lnSpc>
                  <a:spcPts val="600"/>
                </a:lnSpc>
              </a:pPr>
              <a:r>
                <a:rPr lang="ko-KR" altLang="en-US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온도</a:t>
              </a:r>
              <a:r>
                <a:rPr lang="en-US" altLang="ko-KR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오염도</a:t>
              </a:r>
              <a:r>
                <a:rPr lang="en-US" altLang="ko-KR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rgbClr val="567ACE"/>
                  </a:solidFill>
                  <a:latin typeface="210 나무고딕 L" panose="02020603020101020101" pitchFamily="18" charset="-127"/>
                  <a:ea typeface="210 나무고딕 L" panose="02020603020101020101" pitchFamily="18" charset="-127"/>
                </a:rPr>
                <a:t>밝기</a:t>
              </a:r>
              <a:endParaRPr lang="en-US" altLang="ko-KR" sz="1400" dirty="0">
                <a:solidFill>
                  <a:srgbClr val="567AC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F6D53C1-CFFB-48BA-B14B-B7CE115275E0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3E7C77-3C3C-46BE-996D-0077F7088333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6A63B4-6A78-4246-912C-4B7DB48B299C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81A0BA-61E7-462C-8A88-5913E5F69FFE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73546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>
            <a:cxnSpLocks/>
          </p:cNvCxnSpPr>
          <p:nvPr/>
        </p:nvCxnSpPr>
        <p:spPr>
          <a:xfrm>
            <a:off x="-18256" y="836712"/>
            <a:ext cx="214198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각 삼각형 36"/>
          <p:cNvSpPr/>
          <p:nvPr/>
        </p:nvSpPr>
        <p:spPr>
          <a:xfrm rot="16200000">
            <a:off x="1926117" y="530268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9512" y="260648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부품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E1AA3-CE53-4C17-BE2A-40EB0A3ADD6A}"/>
              </a:ext>
            </a:extLst>
          </p:cNvPr>
          <p:cNvSpPr txBox="1"/>
          <p:nvPr/>
        </p:nvSpPr>
        <p:spPr>
          <a:xfrm>
            <a:off x="4600552" y="1124744"/>
            <a:ext cx="3779169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DS18B20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튜브 모듈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동작 전압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3.3V, 5V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동작 온도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-50℃ ~ 125℃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포트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VCC, DATA, GND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플랫폼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Arduino Raspberry Pi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아날로그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디지털 출력 모드 선택 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pic>
        <p:nvPicPr>
          <p:cNvPr id="9" name="그림 8" descr="커넥터이(가) 표시된 사진&#10;&#10;자동 생성된 설명">
            <a:extLst>
              <a:ext uri="{FF2B5EF4-FFF2-40B4-BE49-F238E27FC236}">
                <a16:creationId xmlns:a16="http://schemas.microsoft.com/office/drawing/2014/main" id="{E639E89F-63BB-4A42-BC87-82EC38039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8" y="1124744"/>
            <a:ext cx="2592289" cy="2405820"/>
          </a:xfrm>
          <a:prstGeom prst="rect">
            <a:avLst/>
          </a:prstGeom>
        </p:spPr>
      </p:pic>
      <p:pic>
        <p:nvPicPr>
          <p:cNvPr id="15" name="그림 14" descr="실내이(가) 표시된 사진&#10;&#10;자동 생성된 설명">
            <a:extLst>
              <a:ext uri="{FF2B5EF4-FFF2-40B4-BE49-F238E27FC236}">
                <a16:creationId xmlns:a16="http://schemas.microsoft.com/office/drawing/2014/main" id="{144C31CD-4351-4762-B7C9-ECE8881DE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8" y="3789040"/>
            <a:ext cx="2426471" cy="2405821"/>
          </a:xfrm>
          <a:prstGeom prst="roundRect">
            <a:avLst>
              <a:gd name="adj" fmla="val 32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95B578-9FE7-4574-828E-287D84141BAE}"/>
              </a:ext>
            </a:extLst>
          </p:cNvPr>
          <p:cNvSpPr txBox="1"/>
          <p:nvPr/>
        </p:nvSpPr>
        <p:spPr>
          <a:xfrm>
            <a:off x="4572000" y="3733870"/>
            <a:ext cx="3779169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SEN 0189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동작 전류전압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5V DC, 40mA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동작 온도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5℃ ~ 90℃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반응 시간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500ms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측정 단위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NTU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아날로그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디지털 출력 모드 선택 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C29676-8974-4F0B-98DB-E55809F37641}"/>
              </a:ext>
            </a:extLst>
          </p:cNvPr>
          <p:cNvSpPr txBox="1"/>
          <p:nvPr/>
        </p:nvSpPr>
        <p:spPr>
          <a:xfrm>
            <a:off x="6023063" y="6325279"/>
            <a:ext cx="458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※ NTU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네펠로 탁도 측정법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F3BE9-E169-4E61-A399-DC0EFFB246EE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2B02D-6F08-4B96-B5B5-8E181A5AF893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10F30-0DBC-46D2-A9CB-1AD04CE0A357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DEC32-EB04-4317-95AA-77B6CCB6C2E7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63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>
            <a:cxnSpLocks/>
          </p:cNvCxnSpPr>
          <p:nvPr/>
        </p:nvCxnSpPr>
        <p:spPr>
          <a:xfrm>
            <a:off x="-18256" y="836712"/>
            <a:ext cx="214198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각 삼각형 36"/>
          <p:cNvSpPr/>
          <p:nvPr/>
        </p:nvSpPr>
        <p:spPr>
          <a:xfrm rot="16200000">
            <a:off x="1926117" y="530268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9512" y="260648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부품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36D3D-7E30-46DC-800D-27BF8D217B55}"/>
              </a:ext>
            </a:extLst>
          </p:cNvPr>
          <p:cNvSpPr txBox="1"/>
          <p:nvPr/>
        </p:nvSpPr>
        <p:spPr>
          <a:xfrm>
            <a:off x="1089876" y="4832573"/>
            <a:ext cx="3338108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RPI 8MP CAMERA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8-Megapixel 3280 x 2464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1080p 30fps / 720p 60fps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15pin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리본 케이블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CSI-2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통신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pic>
        <p:nvPicPr>
          <p:cNvPr id="11" name="그림 10" descr="텍스트, 벽, 주방기기이(가) 표시된 사진&#10;&#10;자동 생성된 설명">
            <a:extLst>
              <a:ext uri="{FF2B5EF4-FFF2-40B4-BE49-F238E27FC236}">
                <a16:creationId xmlns:a16="http://schemas.microsoft.com/office/drawing/2014/main" id="{98A4C467-7428-451C-938A-FBFD5BFB0D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2808312" cy="3481574"/>
          </a:xfrm>
          <a:prstGeom prst="roundRect">
            <a:avLst>
              <a:gd name="adj" fmla="val 43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그림 7" descr="카메라렌즈이(가) 표시된 사진&#10;&#10;자동 생성된 설명">
            <a:extLst>
              <a:ext uri="{FF2B5EF4-FFF2-40B4-BE49-F238E27FC236}">
                <a16:creationId xmlns:a16="http://schemas.microsoft.com/office/drawing/2014/main" id="{910D27C5-D77A-4ED6-A07C-45350C7BE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74" y="1675618"/>
            <a:ext cx="3268123" cy="2977518"/>
          </a:xfrm>
          <a:prstGeom prst="roundRect">
            <a:avLst>
              <a:gd name="adj" fmla="val 46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4D309E-9204-4665-A9FF-ABFAEAD84FAB}"/>
              </a:ext>
            </a:extLst>
          </p:cNvPr>
          <p:cNvSpPr txBox="1"/>
          <p:nvPr/>
        </p:nvSpPr>
        <p:spPr>
          <a:xfrm>
            <a:off x="5044550" y="4851737"/>
            <a:ext cx="3779169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WS2812B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동작 전압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DC 5V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000F6-F8FC-43FF-AA71-C72D4E7604F7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EB5B9-65FE-4A69-83B0-DE74C1443007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CD06C-8F24-4B5B-9941-A6F6AF1BE674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80245-A1FD-44D1-8769-675BE8FEEA7A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35064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>
            <a:cxnSpLocks/>
          </p:cNvCxnSpPr>
          <p:nvPr/>
        </p:nvCxnSpPr>
        <p:spPr>
          <a:xfrm>
            <a:off x="-18256" y="836712"/>
            <a:ext cx="214198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각 삼각형 36"/>
          <p:cNvSpPr/>
          <p:nvPr/>
        </p:nvSpPr>
        <p:spPr>
          <a:xfrm rot="16200000">
            <a:off x="1926117" y="530268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9512" y="260648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부품 소개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CE3B879-F395-4054-8B1A-71523F274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90003"/>
            <a:ext cx="2183099" cy="2283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9EED9A-642A-433E-B492-BCDA45BD5C15}"/>
              </a:ext>
            </a:extLst>
          </p:cNvPr>
          <p:cNvSpPr txBox="1"/>
          <p:nvPr/>
        </p:nvSpPr>
        <p:spPr>
          <a:xfrm>
            <a:off x="4572000" y="1080606"/>
            <a:ext cx="3779169" cy="27084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TowerPro MG-90s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토크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4.8V : 2.2 kg.cm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6.0V : 2.5 kg.cm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속도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4.8V : 0.11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/ 60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6.0V : 0.10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/ 60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180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/ 360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도 회전 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71472-34B8-41E7-AA7F-BF56F00697FC}"/>
              </a:ext>
            </a:extLst>
          </p:cNvPr>
          <p:cNvSpPr txBox="1"/>
          <p:nvPr/>
        </p:nvSpPr>
        <p:spPr>
          <a:xfrm>
            <a:off x="4499992" y="4047568"/>
            <a:ext cx="3779169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TowerPro SG-90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동작 전압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4.8 ~ 5V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동작 속도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60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/0.1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포트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PWM, VCC, GND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토크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1.8 kgf·cm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649E80-BF5B-41DD-AEF8-A785D6B93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088232" cy="2088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4DB370-1BDA-4D87-972C-0A58F07A910E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7E850-D4F3-4593-B900-66D2A9ED5C20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70CC0-F024-4396-856F-F2AB4B0DCE81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57E59-F0B3-4804-95A8-D162EF8842D6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32031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>
            <a:cxnSpLocks/>
          </p:cNvCxnSpPr>
          <p:nvPr/>
        </p:nvCxnSpPr>
        <p:spPr>
          <a:xfrm>
            <a:off x="-18256" y="836712"/>
            <a:ext cx="214198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각 삼각형 36"/>
          <p:cNvSpPr/>
          <p:nvPr/>
        </p:nvSpPr>
        <p:spPr>
          <a:xfrm rot="16200000">
            <a:off x="1926117" y="530268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9512" y="260648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부품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EED9A-642A-433E-B492-BCDA45BD5C15}"/>
              </a:ext>
            </a:extLst>
          </p:cNvPr>
          <p:cNvSpPr txBox="1"/>
          <p:nvPr/>
        </p:nvSpPr>
        <p:spPr>
          <a:xfrm>
            <a:off x="5200592" y="1551562"/>
            <a:ext cx="3779169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먹이통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자체 제작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다이소 플라스틱 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진짜 물고기 밥이 들어있음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pic>
        <p:nvPicPr>
          <p:cNvPr id="3" name="그림 2" descr="텍스트, 실내, 컴퓨터, 책상이(가) 표시된 사진&#10;&#10;자동 생성된 설명">
            <a:extLst>
              <a:ext uri="{FF2B5EF4-FFF2-40B4-BE49-F238E27FC236}">
                <a16:creationId xmlns:a16="http://schemas.microsoft.com/office/drawing/2014/main" id="{CEABA7E5-F8E9-4F4A-B715-AB9EF2A9F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4063943" cy="3600400"/>
          </a:xfrm>
          <a:prstGeom prst="roundRect">
            <a:avLst>
              <a:gd name="adj" fmla="val 35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7747FE-3808-4D32-A4A1-4C5DEFBE5DCF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BF8D3-6F59-4E54-8814-89BD44DF63E2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9C8B4-9B7B-4C35-9D75-5D4ED0FDE881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9AAF2-A2C3-4F00-942B-B3868D9F4D12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6987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036D3D-7E30-46DC-800D-27BF8D217B55}"/>
              </a:ext>
            </a:extLst>
          </p:cNvPr>
          <p:cNvSpPr txBox="1"/>
          <p:nvPr/>
        </p:nvSpPr>
        <p:spPr>
          <a:xfrm>
            <a:off x="647564" y="2983592"/>
            <a:ext cx="7848872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라즈베리 파이로 카메라 구동하고 서버에 공유하기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아두이노에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jpg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파일을 전달하고 웹에 업로드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?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부적절하다고 생각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-&gt; 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서버를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nohup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으로 상시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구동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사진 찍을 때마다 라즈베리 파이가 이미지를 전송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다중 수족관 제어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시간과 비용의 한계로 구현하지 못해 아쉬움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83B38-B01B-480F-90F8-2E8CE4038C4E}"/>
              </a:ext>
            </a:extLst>
          </p:cNvPr>
          <p:cNvSpPr txBox="1"/>
          <p:nvPr/>
        </p:nvSpPr>
        <p:spPr>
          <a:xfrm>
            <a:off x="1961710" y="1072934"/>
            <a:ext cx="52205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힘들었던 점</a:t>
            </a:r>
            <a:endParaRPr lang="en-US" altLang="ko-KR" sz="36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52360E-0F02-40BC-9A57-67C039E7209D}"/>
              </a:ext>
            </a:extLst>
          </p:cNvPr>
          <p:cNvCxnSpPr>
            <a:cxnSpLocks/>
          </p:cNvCxnSpPr>
          <p:nvPr/>
        </p:nvCxnSpPr>
        <p:spPr>
          <a:xfrm>
            <a:off x="2699792" y="1791975"/>
            <a:ext cx="37444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FE9E9E-6D75-4F06-A9C1-6F2999615C13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84125-8262-42B8-8410-9683CDBA7161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43516-D747-4757-A66B-02D28B81AB6C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3E74A-631C-4C3C-9CDF-6436358DCDF0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416156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036D3D-7E30-46DC-800D-27BF8D217B55}"/>
              </a:ext>
            </a:extLst>
          </p:cNvPr>
          <p:cNvSpPr txBox="1"/>
          <p:nvPr/>
        </p:nvSpPr>
        <p:spPr>
          <a:xfrm>
            <a:off x="647564" y="2429594"/>
            <a:ext cx="7848872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OLED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EEPROM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을 같이 쓰면 오류가 발생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platform.ini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build_type = debug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로 설정해서 해결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NeoPixel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과 서보 모터 동시 작동 시 오류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제어 보드를 여러 개 사용하여 해결할 수 있음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탁도 센서 전압 문제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데이터 시트를 보고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5V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전압을 입력했으나 계속 오류가 발생해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시간을 많이 지체했는데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3.3V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사용하여 해결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83B38-B01B-480F-90F8-2E8CE4038C4E}"/>
              </a:ext>
            </a:extLst>
          </p:cNvPr>
          <p:cNvSpPr txBox="1"/>
          <p:nvPr/>
        </p:nvSpPr>
        <p:spPr>
          <a:xfrm>
            <a:off x="1961710" y="1072934"/>
            <a:ext cx="52205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힘들었던 점</a:t>
            </a:r>
            <a:endParaRPr lang="en-US" altLang="ko-KR" sz="36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52360E-0F02-40BC-9A57-67C039E7209D}"/>
              </a:ext>
            </a:extLst>
          </p:cNvPr>
          <p:cNvCxnSpPr>
            <a:cxnSpLocks/>
          </p:cNvCxnSpPr>
          <p:nvPr/>
        </p:nvCxnSpPr>
        <p:spPr>
          <a:xfrm>
            <a:off x="2699792" y="1791975"/>
            <a:ext cx="37444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FE9E9E-6D75-4F06-A9C1-6F2999615C13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84125-8262-42B8-8410-9683CDBA7161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43516-D747-4757-A66B-02D28B81AB6C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3E74A-631C-4C3C-9CDF-6436358DCDF0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32230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F716EE0-EA10-4C91-BA0D-BFCA8FA9F792}"/>
              </a:ext>
            </a:extLst>
          </p:cNvPr>
          <p:cNvSpPr txBox="1"/>
          <p:nvPr/>
        </p:nvSpPr>
        <p:spPr>
          <a:xfrm>
            <a:off x="395536" y="3102059"/>
            <a:ext cx="835292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#1</a:t>
            </a:r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조</a:t>
            </a:r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_</a:t>
            </a:r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김지민</a:t>
            </a:r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_</a:t>
            </a:r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신대혁</a:t>
            </a:r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_</a:t>
            </a:r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윤인경</a:t>
            </a:r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_</a:t>
            </a:r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이충혁</a:t>
            </a:r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_</a:t>
            </a:r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정재영</a:t>
            </a:r>
            <a:endParaRPr lang="en-US" altLang="ko-KR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#</a:t>
            </a:r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스마트</a:t>
            </a:r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_</a:t>
            </a:r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수족관</a:t>
            </a:r>
            <a:endParaRPr lang="en-US" altLang="ko-KR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AFAFC-F6D2-4625-ADA7-DE52F4F4F5E1}"/>
              </a:ext>
            </a:extLst>
          </p:cNvPr>
          <p:cNvSpPr txBox="1"/>
          <p:nvPr/>
        </p:nvSpPr>
        <p:spPr>
          <a:xfrm>
            <a:off x="395536" y="1844824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pc="300" dirty="0">
                <a:solidFill>
                  <a:srgbClr val="B7D3E9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감사합니다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43D5B25-0F76-4BB6-A6DE-5BDFB89468BE}"/>
              </a:ext>
            </a:extLst>
          </p:cNvPr>
          <p:cNvCxnSpPr/>
          <p:nvPr/>
        </p:nvCxnSpPr>
        <p:spPr>
          <a:xfrm>
            <a:off x="467544" y="2983068"/>
            <a:ext cx="5616624" cy="0"/>
          </a:xfrm>
          <a:prstGeom prst="line">
            <a:avLst/>
          </a:prstGeom>
          <a:ln w="28575">
            <a:solidFill>
              <a:srgbClr val="B7D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C4C877-345C-4032-8675-142EDCA8D4B6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A0EF3-D223-4D3D-BE5D-A311AA8387C3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3BB15-E67D-43C4-9149-129D7E4B0AF2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62CA-9375-4D71-AC24-1EE66567F276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01873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14572F-3C48-4E57-ADCA-936DD31A0D9C}"/>
              </a:ext>
            </a:extLst>
          </p:cNvPr>
          <p:cNvCxnSpPr>
            <a:cxnSpLocks/>
          </p:cNvCxnSpPr>
          <p:nvPr/>
        </p:nvCxnSpPr>
        <p:spPr>
          <a:xfrm>
            <a:off x="-18256" y="908720"/>
            <a:ext cx="315009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8DCAD83B-4C61-42F2-B9C9-C29AD220BCE6}"/>
              </a:ext>
            </a:extLst>
          </p:cNvPr>
          <p:cNvSpPr/>
          <p:nvPr/>
        </p:nvSpPr>
        <p:spPr>
          <a:xfrm rot="16200000">
            <a:off x="2934229" y="602276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ACC31-E579-4257-A249-36415CEC07E2}"/>
              </a:ext>
            </a:extLst>
          </p:cNvPr>
          <p:cNvSpPr txBox="1"/>
          <p:nvPr/>
        </p:nvSpPr>
        <p:spPr>
          <a:xfrm>
            <a:off x="323528" y="332656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Problem State</a:t>
            </a:r>
            <a:endParaRPr lang="ko-KR" altLang="en-US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76C12B-2AF8-4731-87FF-CF86DE7A0DAB}"/>
              </a:ext>
            </a:extLst>
          </p:cNvPr>
          <p:cNvSpPr txBox="1"/>
          <p:nvPr/>
        </p:nvSpPr>
        <p:spPr>
          <a:xfrm>
            <a:off x="647564" y="2963855"/>
            <a:ext cx="7848872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외부에서 확인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·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제어 불가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물고기를 키울 때 장시간 관리하지 못하면 곤란한 경우가 발생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먹이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수온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물고기 상태 등을 확인할 수 없고 제어할 수도 없음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6EA99-D4F9-47F6-89ED-0F8F4005AC00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077831-AF2A-4A3E-A73F-47443D750F33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A178A-0BC8-458A-B5CC-19A299639BFE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6BE8B-1778-41F2-86FF-956BF861648C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400148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14572F-3C48-4E57-ADCA-936DD31A0D9C}"/>
              </a:ext>
            </a:extLst>
          </p:cNvPr>
          <p:cNvCxnSpPr>
            <a:cxnSpLocks/>
          </p:cNvCxnSpPr>
          <p:nvPr/>
        </p:nvCxnSpPr>
        <p:spPr>
          <a:xfrm>
            <a:off x="-18256" y="908720"/>
            <a:ext cx="315009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8DCAD83B-4C61-42F2-B9C9-C29AD220BCE6}"/>
              </a:ext>
            </a:extLst>
          </p:cNvPr>
          <p:cNvSpPr/>
          <p:nvPr/>
        </p:nvSpPr>
        <p:spPr>
          <a:xfrm rot="16200000">
            <a:off x="2934229" y="602276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ACC31-E579-4257-A249-36415CEC07E2}"/>
              </a:ext>
            </a:extLst>
          </p:cNvPr>
          <p:cNvSpPr txBox="1"/>
          <p:nvPr/>
        </p:nvSpPr>
        <p:spPr>
          <a:xfrm>
            <a:off x="323528" y="332656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Solution State</a:t>
            </a:r>
            <a:endParaRPr lang="ko-KR" altLang="en-US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8A68-33B9-4783-8B10-22FEBAF74E5A}"/>
              </a:ext>
            </a:extLst>
          </p:cNvPr>
          <p:cNvSpPr txBox="1"/>
          <p:nvPr/>
        </p:nvSpPr>
        <p:spPr>
          <a:xfrm>
            <a:off x="647564" y="1773981"/>
            <a:ext cx="7848872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먹이 주기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서보 모터를 작동하여 먹이통 조작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오염도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/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온도 체크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센서 사용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조명 조절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센서 사용한 조명의 밝기 조절 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ADD4-C1F8-44E2-BC44-ED1F5986622F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9FD-7878-4184-8167-6F20CAB14028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640AB-1B8D-4A49-AC9B-9D81480FF811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2AA66-F128-4CED-902C-A7A86AE39596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7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14572F-3C48-4E57-ADCA-936DD31A0D9C}"/>
              </a:ext>
            </a:extLst>
          </p:cNvPr>
          <p:cNvCxnSpPr>
            <a:cxnSpLocks/>
          </p:cNvCxnSpPr>
          <p:nvPr/>
        </p:nvCxnSpPr>
        <p:spPr>
          <a:xfrm>
            <a:off x="-18256" y="908720"/>
            <a:ext cx="315009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8DCAD83B-4C61-42F2-B9C9-C29AD220BCE6}"/>
              </a:ext>
            </a:extLst>
          </p:cNvPr>
          <p:cNvSpPr/>
          <p:nvPr/>
        </p:nvSpPr>
        <p:spPr>
          <a:xfrm rot="16200000">
            <a:off x="2934229" y="602276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ACC31-E579-4257-A249-36415CEC07E2}"/>
              </a:ext>
            </a:extLst>
          </p:cNvPr>
          <p:cNvSpPr txBox="1"/>
          <p:nvPr/>
        </p:nvSpPr>
        <p:spPr>
          <a:xfrm>
            <a:off x="323528" y="332656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Solution State</a:t>
            </a:r>
            <a:endParaRPr lang="ko-KR" altLang="en-US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8A68-33B9-4783-8B10-22FEBAF74E5A}"/>
              </a:ext>
            </a:extLst>
          </p:cNvPr>
          <p:cNvSpPr txBox="1"/>
          <p:nvPr/>
        </p:nvSpPr>
        <p:spPr>
          <a:xfrm>
            <a:off x="647564" y="2143892"/>
            <a:ext cx="7848872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사진 촬영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먹이 공급 시 카메라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ON</a:t>
            </a:r>
          </a:p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보드 다중 사용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어항이 각 방마다 위치한 집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수족관의 개수가 많은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양식장에서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각각의 환경에 맞게 중앙에서 한번에 제어 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ADD4-C1F8-44E2-BC44-ED1F5986622F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9FD-7878-4184-8167-6F20CAB14028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640AB-1B8D-4A49-AC9B-9D81480FF811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2AA66-F128-4CED-902C-A7A86AE39596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68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14572F-3C48-4E57-ADCA-936DD31A0D9C}"/>
              </a:ext>
            </a:extLst>
          </p:cNvPr>
          <p:cNvCxnSpPr>
            <a:cxnSpLocks/>
          </p:cNvCxnSpPr>
          <p:nvPr/>
        </p:nvCxnSpPr>
        <p:spPr>
          <a:xfrm>
            <a:off x="-18256" y="908720"/>
            <a:ext cx="315009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8DCAD83B-4C61-42F2-B9C9-C29AD220BCE6}"/>
              </a:ext>
            </a:extLst>
          </p:cNvPr>
          <p:cNvSpPr/>
          <p:nvPr/>
        </p:nvSpPr>
        <p:spPr>
          <a:xfrm rot="16200000">
            <a:off x="2934229" y="602276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ACC31-E579-4257-A249-36415CEC07E2}"/>
              </a:ext>
            </a:extLst>
          </p:cNvPr>
          <p:cNvSpPr txBox="1"/>
          <p:nvPr/>
        </p:nvSpPr>
        <p:spPr>
          <a:xfrm>
            <a:off x="323528" y="332656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Solution State</a:t>
            </a:r>
            <a:endParaRPr lang="ko-KR" altLang="en-US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8A68-33B9-4783-8B10-22FEBAF74E5A}"/>
              </a:ext>
            </a:extLst>
          </p:cNvPr>
          <p:cNvSpPr txBox="1"/>
          <p:nvPr/>
        </p:nvSpPr>
        <p:spPr>
          <a:xfrm>
            <a:off x="647564" y="2186861"/>
            <a:ext cx="784887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포트 포워딩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웹 서버를 외부에서도 연결 가능하게 하는 방법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ADD4-C1F8-44E2-BC44-ED1F5986622F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9FD-7878-4184-8167-6F20CAB14028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640AB-1B8D-4A49-AC9B-9D81480FF811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2AA66-F128-4CED-902C-A7A86AE39596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6FDB2-676D-4015-9DB9-6611B28F5F0E}"/>
              </a:ext>
            </a:extLst>
          </p:cNvPr>
          <p:cNvSpPr txBox="1"/>
          <p:nvPr/>
        </p:nvSpPr>
        <p:spPr>
          <a:xfrm>
            <a:off x="17494" y="3140968"/>
            <a:ext cx="910901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ESP8266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Wi-Fi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로 연결되면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DHCP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서버에 의해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Private IP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주소를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할당 받게 되는데 외부에서 접근할 수 없다는 단점이 존재한다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이를 해결하기 위해 공유기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Public IP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특정 포트를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Private IP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특정 포트와 맵핑 시켜 접근이 가능하게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56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14572F-3C48-4E57-ADCA-936DD31A0D9C}"/>
              </a:ext>
            </a:extLst>
          </p:cNvPr>
          <p:cNvCxnSpPr>
            <a:cxnSpLocks/>
          </p:cNvCxnSpPr>
          <p:nvPr/>
        </p:nvCxnSpPr>
        <p:spPr>
          <a:xfrm>
            <a:off x="-18256" y="908720"/>
            <a:ext cx="315009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8DCAD83B-4C61-42F2-B9C9-C29AD220BCE6}"/>
              </a:ext>
            </a:extLst>
          </p:cNvPr>
          <p:cNvSpPr/>
          <p:nvPr/>
        </p:nvSpPr>
        <p:spPr>
          <a:xfrm rot="16200000">
            <a:off x="2934229" y="602276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ACC31-E579-4257-A249-36415CEC07E2}"/>
              </a:ext>
            </a:extLst>
          </p:cNvPr>
          <p:cNvSpPr txBox="1"/>
          <p:nvPr/>
        </p:nvSpPr>
        <p:spPr>
          <a:xfrm>
            <a:off x="323528" y="332656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Solution State</a:t>
            </a:r>
            <a:endParaRPr lang="ko-KR" altLang="en-US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ADD4-C1F8-44E2-BC44-ED1F5986622F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9FD-7878-4184-8167-6F20CAB14028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640AB-1B8D-4A49-AC9B-9D81480FF811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2AA66-F128-4CED-902C-A7A86AE39596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CB885872-9CDC-46CE-839B-101EBA71C470}"/>
              </a:ext>
            </a:extLst>
          </p:cNvPr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845726" y="1795471"/>
            <a:ext cx="7452548" cy="34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7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14572F-3C48-4E57-ADCA-936DD31A0D9C}"/>
              </a:ext>
            </a:extLst>
          </p:cNvPr>
          <p:cNvCxnSpPr>
            <a:cxnSpLocks/>
          </p:cNvCxnSpPr>
          <p:nvPr/>
        </p:nvCxnSpPr>
        <p:spPr>
          <a:xfrm>
            <a:off x="-18256" y="908720"/>
            <a:ext cx="315009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8DCAD83B-4C61-42F2-B9C9-C29AD220BCE6}"/>
              </a:ext>
            </a:extLst>
          </p:cNvPr>
          <p:cNvSpPr/>
          <p:nvPr/>
        </p:nvSpPr>
        <p:spPr>
          <a:xfrm rot="16200000">
            <a:off x="2934229" y="602276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ACC31-E579-4257-A249-36415CEC07E2}"/>
              </a:ext>
            </a:extLst>
          </p:cNvPr>
          <p:cNvSpPr txBox="1"/>
          <p:nvPr/>
        </p:nvSpPr>
        <p:spPr>
          <a:xfrm>
            <a:off x="323528" y="332656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Solution State</a:t>
            </a:r>
            <a:endParaRPr lang="ko-KR" altLang="en-US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ADD4-C1F8-44E2-BC44-ED1F5986622F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9FD-7878-4184-8167-6F20CAB14028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640AB-1B8D-4A49-AC9B-9D81480FF811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2AA66-F128-4CED-902C-A7A86AE39596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069E990-2BEB-49A4-8772-8347188C805A}"/>
              </a:ext>
            </a:extLst>
          </p:cNvPr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631615" y="1757246"/>
            <a:ext cx="4187289" cy="33089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7987C6-914F-458F-A99D-348C02BD67F6}"/>
              </a:ext>
            </a:extLst>
          </p:cNvPr>
          <p:cNvSpPr txBox="1"/>
          <p:nvPr/>
        </p:nvSpPr>
        <p:spPr>
          <a:xfrm>
            <a:off x="-954615" y="5847655"/>
            <a:ext cx="110532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공유기 설정을 위해 기본 게이트웨이 주소에 접속한 결과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15611E24-CEBE-494C-9137-4B6D59CA1842}"/>
              </a:ext>
            </a:extLst>
          </p:cNvPr>
          <p:cNvPicPr/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>
          <a:xfrm>
            <a:off x="4350563" y="1224992"/>
            <a:ext cx="4187289" cy="43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4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14572F-3C48-4E57-ADCA-936DD31A0D9C}"/>
              </a:ext>
            </a:extLst>
          </p:cNvPr>
          <p:cNvCxnSpPr>
            <a:cxnSpLocks/>
          </p:cNvCxnSpPr>
          <p:nvPr/>
        </p:nvCxnSpPr>
        <p:spPr>
          <a:xfrm>
            <a:off x="-18256" y="908720"/>
            <a:ext cx="315009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8DCAD83B-4C61-42F2-B9C9-C29AD220BCE6}"/>
              </a:ext>
            </a:extLst>
          </p:cNvPr>
          <p:cNvSpPr/>
          <p:nvPr/>
        </p:nvSpPr>
        <p:spPr>
          <a:xfrm rot="16200000">
            <a:off x="2934229" y="602276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ACC31-E579-4257-A249-36415CEC07E2}"/>
              </a:ext>
            </a:extLst>
          </p:cNvPr>
          <p:cNvSpPr txBox="1"/>
          <p:nvPr/>
        </p:nvSpPr>
        <p:spPr>
          <a:xfrm>
            <a:off x="323528" y="332656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Solution State</a:t>
            </a:r>
            <a:endParaRPr lang="ko-KR" altLang="en-US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ADD4-C1F8-44E2-BC44-ED1F5986622F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9FD-7878-4184-8167-6F20CAB14028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640AB-1B8D-4A49-AC9B-9D81480FF811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2AA66-F128-4CED-902C-A7A86AE39596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7987C6-914F-458F-A99D-348C02BD67F6}"/>
              </a:ext>
            </a:extLst>
          </p:cNvPr>
          <p:cNvSpPr txBox="1"/>
          <p:nvPr/>
        </p:nvSpPr>
        <p:spPr>
          <a:xfrm>
            <a:off x="-954615" y="5621758"/>
            <a:ext cx="110532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우선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DHCP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고정할당을 하기 위해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ESP8266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MAC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주소를 적고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네트워크 연결 시 마다 고정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IP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할당 받아준다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06304F8-3F32-4276-AE2F-447830691AE6}"/>
              </a:ext>
            </a:extLst>
          </p:cNvPr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2150744" y="1368425"/>
            <a:ext cx="4842510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1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014572F-3C48-4E57-ADCA-936DD31A0D9C}"/>
              </a:ext>
            </a:extLst>
          </p:cNvPr>
          <p:cNvCxnSpPr>
            <a:cxnSpLocks/>
          </p:cNvCxnSpPr>
          <p:nvPr/>
        </p:nvCxnSpPr>
        <p:spPr>
          <a:xfrm>
            <a:off x="-18256" y="908720"/>
            <a:ext cx="3150096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8DCAD83B-4C61-42F2-B9C9-C29AD220BCE6}"/>
              </a:ext>
            </a:extLst>
          </p:cNvPr>
          <p:cNvSpPr/>
          <p:nvPr/>
        </p:nvSpPr>
        <p:spPr>
          <a:xfrm rot="16200000">
            <a:off x="2934229" y="602276"/>
            <a:ext cx="179198" cy="216024"/>
          </a:xfrm>
          <a:prstGeom prst="rtTriangle">
            <a:avLst/>
          </a:prstGeom>
          <a:solidFill>
            <a:srgbClr val="B7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ACC31-E579-4257-A249-36415CEC07E2}"/>
              </a:ext>
            </a:extLst>
          </p:cNvPr>
          <p:cNvSpPr txBox="1"/>
          <p:nvPr/>
        </p:nvSpPr>
        <p:spPr>
          <a:xfrm>
            <a:off x="323528" y="332656"/>
            <a:ext cx="259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Solution State</a:t>
            </a:r>
            <a:endParaRPr lang="ko-KR" altLang="en-US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ADD4-C1F8-44E2-BC44-ED1F5986622F}"/>
              </a:ext>
            </a:extLst>
          </p:cNvPr>
          <p:cNvSpPr txBox="1"/>
          <p:nvPr/>
        </p:nvSpPr>
        <p:spPr>
          <a:xfrm>
            <a:off x="5076056" y="163056"/>
            <a:ext cx="1152128" cy="276999"/>
          </a:xfrm>
          <a:prstGeom prst="rect">
            <a:avLst/>
          </a:prstGeom>
          <a:solidFill>
            <a:srgbClr val="9EC5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Solution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9FD-7878-4184-8167-6F20CAB14028}"/>
              </a:ext>
            </a:extLst>
          </p:cNvPr>
          <p:cNvSpPr txBox="1"/>
          <p:nvPr/>
        </p:nvSpPr>
        <p:spPr>
          <a:xfrm>
            <a:off x="6444208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640AB-1B8D-4A49-AC9B-9D81480FF811}"/>
              </a:ext>
            </a:extLst>
          </p:cNvPr>
          <p:cNvSpPr txBox="1"/>
          <p:nvPr/>
        </p:nvSpPr>
        <p:spPr>
          <a:xfrm>
            <a:off x="7812360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2AA66-F128-4CED-902C-A7A86AE39596}"/>
              </a:ext>
            </a:extLst>
          </p:cNvPr>
          <p:cNvSpPr txBox="1"/>
          <p:nvPr/>
        </p:nvSpPr>
        <p:spPr>
          <a:xfrm>
            <a:off x="3707904" y="163055"/>
            <a:ext cx="1152128" cy="27699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Problem</a:t>
            </a:r>
            <a:endParaRPr lang="ko-KR" altLang="en-US" sz="1200" dirty="0"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7987C6-914F-458F-A99D-348C02BD67F6}"/>
              </a:ext>
            </a:extLst>
          </p:cNvPr>
          <p:cNvSpPr txBox="1"/>
          <p:nvPr/>
        </p:nvSpPr>
        <p:spPr>
          <a:xfrm>
            <a:off x="-954614" y="5157192"/>
            <a:ext cx="110532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공유기의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7777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번 포트와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ESP8266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 할당 받는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Private IP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80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번 포트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웹 서버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포트 포워딩을 통해 연결시켜 줌으로써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외부망에서도 웹 서버로 접근이 가능하다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3FE5717F-AB7F-4F08-9D31-25466BD30580}"/>
              </a:ext>
            </a:extLst>
          </p:cNvPr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1871980" y="1340768"/>
            <a:ext cx="5400040" cy="37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659</Words>
  <Application>Microsoft Office PowerPoint</Application>
  <PresentationFormat>화면 슬라이드 쇼(4:3)</PresentationFormat>
  <Paragraphs>221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맑은 고딕</vt:lpstr>
      <vt:lpstr>210 나무고딕 R</vt:lpstr>
      <vt:lpstr>210 나무고딕 B</vt:lpstr>
      <vt:lpstr>210 나무고딕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정재영</dc:creator>
  <cp:lastModifiedBy>정재영(2017146042)</cp:lastModifiedBy>
  <cp:revision>120</cp:revision>
  <dcterms:created xsi:type="dcterms:W3CDTF">2017-11-17T10:49:11Z</dcterms:created>
  <dcterms:modified xsi:type="dcterms:W3CDTF">2021-12-08T14:17:17Z</dcterms:modified>
</cp:coreProperties>
</file>