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8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8F8"/>
    <a:srgbClr val="A6D7D1"/>
    <a:srgbClr val="8C1223"/>
    <a:srgbClr val="F7E413"/>
    <a:srgbClr val="1E249C"/>
    <a:srgbClr val="5833B0"/>
    <a:srgbClr val="5A8A22"/>
    <a:srgbClr val="D6ECEA"/>
    <a:srgbClr val="004101"/>
    <a:srgbClr val="82C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BBFE-AABD-456D-87A9-D217ACB6A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53DDE2-CA73-4E43-906B-380C84EF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E8E37-52FC-4D31-BC97-3643C6B1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6584-6B43-4497-9E1A-DFA56A7ED08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496EC-96B5-4582-A7B8-3E7C7280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C2E19-36B7-4DC4-BDC8-9E8546B0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3497-79D2-45C2-B334-4B36D2CD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5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597B6-FE34-48A1-92B8-4E93F5E2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1E220-C8AB-47D0-A120-EE374DF1E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E1F77-B3E8-4253-A55B-164D093C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6584-6B43-4497-9E1A-DFA56A7ED08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B30F2-CB67-4BB9-BDF4-E1B090EB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FFA27-03C5-4B14-9BBA-CAD2385E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3497-79D2-45C2-B334-4B36D2CD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6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144378-E633-4330-B40C-DFA168B44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420389-119A-4775-80D6-AC35628D6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D0E15-1A72-455B-BFEC-7AD75E7F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6584-6B43-4497-9E1A-DFA56A7ED08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0E6FF-61AC-40AF-B82F-467950E6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28C8F-A16D-4762-8948-7C2326DB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3497-79D2-45C2-B334-4B36D2CD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C99AF-9649-4B1F-AE44-AD9C06F0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ED473-C4C6-4B37-ACB3-442D73B9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073FB-3049-4268-B87E-EE00BD42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6584-6B43-4497-9E1A-DFA56A7ED08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24546-EF3E-4F85-9EE6-CB7D108B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42F18-4841-4242-9FAD-8E218C65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3497-79D2-45C2-B334-4B36D2CD56D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D28E92-57C6-444C-A546-683AA72C68F6}"/>
              </a:ext>
            </a:extLst>
          </p:cNvPr>
          <p:cNvGrpSpPr/>
          <p:nvPr userDrawn="1"/>
        </p:nvGrpSpPr>
        <p:grpSpPr>
          <a:xfrm>
            <a:off x="838200" y="1319628"/>
            <a:ext cx="9669368" cy="550447"/>
            <a:chOff x="838200" y="1414527"/>
            <a:chExt cx="9669368" cy="550447"/>
          </a:xfrm>
        </p:grpSpPr>
        <p:pic>
          <p:nvPicPr>
            <p:cNvPr id="9" name="그래픽 8" descr="단락 물결선 윤곽선">
              <a:extLst>
                <a:ext uri="{FF2B5EF4-FFF2-40B4-BE49-F238E27FC236}">
                  <a16:creationId xmlns:a16="http://schemas.microsoft.com/office/drawing/2014/main" id="{A8C5EF6B-71C7-47E4-8A7B-EE6DB22A8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414527"/>
              <a:ext cx="1439778" cy="546894"/>
            </a:xfrm>
            <a:prstGeom prst="rect">
              <a:avLst/>
            </a:prstGeom>
          </p:spPr>
        </p:pic>
        <p:pic>
          <p:nvPicPr>
            <p:cNvPr id="10" name="그래픽 9" descr="단락 물결선 윤곽선">
              <a:extLst>
                <a:ext uri="{FF2B5EF4-FFF2-40B4-BE49-F238E27FC236}">
                  <a16:creationId xmlns:a16="http://schemas.microsoft.com/office/drawing/2014/main" id="{9C0BB0EE-0B2D-4BB0-B680-D0C0344E33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9800" y="1417241"/>
              <a:ext cx="1439778" cy="546894"/>
            </a:xfrm>
            <a:prstGeom prst="rect">
              <a:avLst/>
            </a:prstGeom>
          </p:spPr>
        </p:pic>
        <p:pic>
          <p:nvPicPr>
            <p:cNvPr id="11" name="그래픽 10" descr="단락 물결선 윤곽선">
              <a:extLst>
                <a:ext uri="{FF2B5EF4-FFF2-40B4-BE49-F238E27FC236}">
                  <a16:creationId xmlns:a16="http://schemas.microsoft.com/office/drawing/2014/main" id="{629327F0-2974-4C0B-B0BB-159BC339E0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398" y="1417241"/>
              <a:ext cx="1439778" cy="546894"/>
            </a:xfrm>
            <a:prstGeom prst="rect">
              <a:avLst/>
            </a:prstGeom>
          </p:spPr>
        </p:pic>
        <p:pic>
          <p:nvPicPr>
            <p:cNvPr id="12" name="그래픽 11" descr="단락 물결선 윤곽선">
              <a:extLst>
                <a:ext uri="{FF2B5EF4-FFF2-40B4-BE49-F238E27FC236}">
                  <a16:creationId xmlns:a16="http://schemas.microsoft.com/office/drawing/2014/main" id="{DF5A58A2-FA6E-455B-BC2E-6853AF780B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2996" y="1417241"/>
              <a:ext cx="1439778" cy="546894"/>
            </a:xfrm>
            <a:prstGeom prst="rect">
              <a:avLst/>
            </a:prstGeom>
          </p:spPr>
        </p:pic>
        <p:pic>
          <p:nvPicPr>
            <p:cNvPr id="13" name="그래픽 12" descr="단락 물결선 윤곽선">
              <a:extLst>
                <a:ext uri="{FF2B5EF4-FFF2-40B4-BE49-F238E27FC236}">
                  <a16:creationId xmlns:a16="http://schemas.microsoft.com/office/drawing/2014/main" id="{1D374E72-52F0-4EF8-B558-402B3B11C3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4594" y="1417241"/>
              <a:ext cx="1439778" cy="546894"/>
            </a:xfrm>
            <a:prstGeom prst="rect">
              <a:avLst/>
            </a:prstGeom>
          </p:spPr>
        </p:pic>
        <p:pic>
          <p:nvPicPr>
            <p:cNvPr id="14" name="그래픽 13" descr="단락 물결선 윤곽선">
              <a:extLst>
                <a:ext uri="{FF2B5EF4-FFF2-40B4-BE49-F238E27FC236}">
                  <a16:creationId xmlns:a16="http://schemas.microsoft.com/office/drawing/2014/main" id="{A3B7D81B-4247-4F13-942B-6963E7B7CD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7790" y="1418080"/>
              <a:ext cx="1439778" cy="546894"/>
            </a:xfrm>
            <a:prstGeom prst="rect">
              <a:avLst/>
            </a:prstGeom>
          </p:spPr>
        </p:pic>
        <p:pic>
          <p:nvPicPr>
            <p:cNvPr id="15" name="그래픽 14" descr="단락 물결선 윤곽선">
              <a:extLst>
                <a:ext uri="{FF2B5EF4-FFF2-40B4-BE49-F238E27FC236}">
                  <a16:creationId xmlns:a16="http://schemas.microsoft.com/office/drawing/2014/main" id="{2CC7DB94-C276-4A27-BAE9-39C818BB90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96192" y="1414527"/>
              <a:ext cx="1439778" cy="5468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827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B18D7-5EF9-43DA-BC8B-B67786CB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113831-647B-40FB-A6CE-A7CDEB36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003C9-F726-4BF2-9888-FD2D0595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6584-6B43-4497-9E1A-DFA56A7ED08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A2AA7-D6BE-4A2C-82D6-3BB3DC85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1ADC9-FABE-41E4-B921-154034CD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3497-79D2-45C2-B334-4B36D2CD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5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7522F-EA81-4420-BE40-54583FB6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D3245-5222-43C5-B973-F3D4BE5CE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C5C5B-1C9C-4002-90D8-8D90FF51F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1DD7D-0787-42D1-8BA6-8499A95F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6584-6B43-4497-9E1A-DFA56A7ED08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6F5A61-DFA3-417E-8517-47B1C9C3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87BEB-8530-4F3F-ADA7-DA0DE3FA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3497-79D2-45C2-B334-4B36D2CD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0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5C1A7-15D4-4B68-B840-55024619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5A3EB-4E63-4760-A6B2-1A8DE939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405EB6-7BA9-4212-9993-7D32720FC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D3DB43-2AEF-4B67-A4D9-8C334DAC2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50C4E7-F2C6-46E8-B4CB-07DC8D341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D288D-04CA-4D4F-88B4-3B7B5309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6584-6B43-4497-9E1A-DFA56A7ED08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48CF13-20CA-4507-B021-61ED998E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28B472-79E9-4111-8696-1FB57203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3497-79D2-45C2-B334-4B36D2CD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1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ABD9F-3656-4996-9A1C-4691924D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B440A6-83BC-482F-8783-1D039F26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6584-6B43-4497-9E1A-DFA56A7ED08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369251-D72C-40C2-AA52-AF8632BF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90AB60-F21B-4D90-83E7-1B959577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3497-79D2-45C2-B334-4B36D2CD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6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D41EEB-2123-40E0-8619-AD327E67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6584-6B43-4497-9E1A-DFA56A7ED08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C3DD68-0A84-4F59-997D-249E44CD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E13A6-FE0E-436A-A000-2EA184C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3497-79D2-45C2-B334-4B36D2CD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2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721F6-6CC5-4300-9A2C-0E808175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9B059-2AB1-4B43-BAC6-BBE821D7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9F2F16-A65E-4DE9-A029-309E22E15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90143-8A08-4114-9451-CC20F1B0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6584-6B43-4497-9E1A-DFA56A7ED08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EE575-813E-418B-99A6-3092F515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FABFE-1EE5-4196-BDE8-3A679F45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3497-79D2-45C2-B334-4B36D2CD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5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295CB-E71C-43D8-BE50-5CDFB02C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818FD-8E93-4AF2-A0A9-AC9CAECD1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1C4B8-2A00-4CD1-90EE-587E75264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CA5C2-D997-4AAF-A264-48D25013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6584-6B43-4497-9E1A-DFA56A7ED08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C9B720-5540-4C39-A7D8-5D2E48A9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22646-4229-408F-9A76-D90BDFF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3497-79D2-45C2-B334-4B36D2CD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2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BEF89-5E3A-4FDA-B77D-20F01428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6A603-9AFF-40C7-8BC8-4086140F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F4F7D-1B4E-40C6-B420-523E3CF48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6584-6B43-4497-9E1A-DFA56A7ED08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3EF0F-7CE4-4A08-9DD5-F64515D1C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171A9-B153-4AA6-9F34-F778920C0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A3497-79D2-45C2-B334-4B36D2CD56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DC5B0F-8146-4C7F-842A-9991324013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89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어항의 벡터 일러스트 레이 션. 수생 식물 라운드 수족관에서 물고기. 로열티 무료 사진, 그림, 이미지 그리고 스톡포토그래피.  Image 63387736.">
            <a:extLst>
              <a:ext uri="{FF2B5EF4-FFF2-40B4-BE49-F238E27FC236}">
                <a16:creationId xmlns:a16="http://schemas.microsoft.com/office/drawing/2014/main" id="{89E0C905-8A42-45C7-8BEA-10B62ABCE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7" r="-1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0E0F1AC-8DDB-427A-A824-D06AFE78E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solidFill>
                  <a:srgbClr val="FFFFFF"/>
                </a:solidFill>
              </a:rPr>
              <a:t>IoT </a:t>
            </a:r>
            <a:r>
              <a:rPr lang="ko-KR" altLang="en-US" sz="6600" dirty="0">
                <a:solidFill>
                  <a:srgbClr val="FFFFFF"/>
                </a:solidFill>
              </a:rPr>
              <a:t>스마트 수족관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028236-A990-441F-8C95-3AFF75CDA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김지민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 err="1">
                <a:solidFill>
                  <a:srgbClr val="FFFFFF"/>
                </a:solidFill>
              </a:rPr>
              <a:t>신대혁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 err="1">
                <a:solidFill>
                  <a:srgbClr val="FFFFFF"/>
                </a:solidFill>
              </a:rPr>
              <a:t>이충혁</a:t>
            </a:r>
            <a:r>
              <a:rPr lang="en-US" altLang="ko-KR" dirty="0">
                <a:solidFill>
                  <a:srgbClr val="FFFFFF"/>
                </a:solidFill>
              </a:rPr>
              <a:t>(</a:t>
            </a:r>
            <a:r>
              <a:rPr lang="ko-KR" altLang="en-US" dirty="0">
                <a:solidFill>
                  <a:srgbClr val="FFFFFF"/>
                </a:solidFill>
              </a:rPr>
              <a:t>팀장</a:t>
            </a:r>
            <a:r>
              <a:rPr lang="en-US" altLang="ko-KR" dirty="0">
                <a:solidFill>
                  <a:srgbClr val="FFFFFF"/>
                </a:solidFill>
              </a:rPr>
              <a:t>), </a:t>
            </a:r>
            <a:r>
              <a:rPr lang="ko-KR" altLang="en-US" dirty="0">
                <a:solidFill>
                  <a:srgbClr val="FFFFFF"/>
                </a:solidFill>
              </a:rPr>
              <a:t>정재영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윤인경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8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BEE71-E266-425C-8FD3-FCCBC0F1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제작 목적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6D7BB6-493E-4101-A4A0-EF402A2937E7}"/>
              </a:ext>
            </a:extLst>
          </p:cNvPr>
          <p:cNvGrpSpPr/>
          <p:nvPr/>
        </p:nvGrpSpPr>
        <p:grpSpPr>
          <a:xfrm>
            <a:off x="887096" y="2213784"/>
            <a:ext cx="10515600" cy="1325563"/>
            <a:chOff x="562708" y="2859466"/>
            <a:chExt cx="10515600" cy="132556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6983ADE-BA6B-4615-A70A-0B353D05A73D}"/>
                </a:ext>
              </a:extLst>
            </p:cNvPr>
            <p:cNvSpPr/>
            <p:nvPr/>
          </p:nvSpPr>
          <p:spPr>
            <a:xfrm>
              <a:off x="562708" y="2859466"/>
              <a:ext cx="10515600" cy="13255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r>
                <a:rPr lang="ko-KR" altLang="ko-KR" sz="32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수족관의 온도</a:t>
              </a:r>
              <a:r>
                <a:rPr lang="en-US" altLang="ko-KR" sz="32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32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수질</a:t>
              </a:r>
              <a:r>
                <a:rPr lang="en-US" altLang="ko-KR" sz="32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32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조명</a:t>
              </a:r>
              <a:r>
                <a:rPr lang="en-US" altLang="ko-KR" sz="32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32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등을 멀리서도 제어</a:t>
              </a:r>
              <a:r>
                <a:rPr lang="en-US" altLang="ko-KR" sz="32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32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및 관찰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C142F56-3895-4817-9800-14C5EC5E826D}"/>
                </a:ext>
              </a:extLst>
            </p:cNvPr>
            <p:cNvGrpSpPr/>
            <p:nvPr/>
          </p:nvGrpSpPr>
          <p:grpSpPr>
            <a:xfrm>
              <a:off x="1918200" y="2991632"/>
              <a:ext cx="1080000" cy="1080000"/>
              <a:chOff x="838200" y="3299045"/>
              <a:chExt cx="1080000" cy="1080000"/>
            </a:xfrm>
          </p:grpSpPr>
          <p:pic>
            <p:nvPicPr>
              <p:cNvPr id="41" name="그래픽 40" descr="온도계 단색으로 채워진">
                <a:extLst>
                  <a:ext uri="{FF2B5EF4-FFF2-40B4-BE49-F238E27FC236}">
                    <a16:creationId xmlns:a16="http://schemas.microsoft.com/office/drawing/2014/main" id="{F5A2D100-9136-423D-A15B-334514C5D5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1000" y="336938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E73C379-AB1B-4E18-9F20-A72D2863EA2F}"/>
                  </a:ext>
                </a:extLst>
              </p:cNvPr>
              <p:cNvSpPr/>
              <p:nvPr/>
            </p:nvSpPr>
            <p:spPr>
              <a:xfrm>
                <a:off x="838200" y="3299045"/>
                <a:ext cx="1080000" cy="108000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F1C26A9-1D9B-467A-B3B3-DF2F6E8903FC}"/>
                </a:ext>
              </a:extLst>
            </p:cNvPr>
            <p:cNvGrpSpPr/>
            <p:nvPr/>
          </p:nvGrpSpPr>
          <p:grpSpPr>
            <a:xfrm>
              <a:off x="755400" y="2991632"/>
              <a:ext cx="1080000" cy="1080000"/>
              <a:chOff x="1091479" y="4115204"/>
              <a:chExt cx="1080000" cy="1080000"/>
            </a:xfrm>
          </p:grpSpPr>
          <p:pic>
            <p:nvPicPr>
              <p:cNvPr id="39" name="그래픽 38" descr="가로등 단색으로 채워진">
                <a:extLst>
                  <a:ext uri="{FF2B5EF4-FFF2-40B4-BE49-F238E27FC236}">
                    <a16:creationId xmlns:a16="http://schemas.microsoft.com/office/drawing/2014/main" id="{44C3D237-6DB3-4390-8EF5-698E4B847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92850" y="419800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3E94D0D-0121-4092-B075-B873E73BCE36}"/>
                  </a:ext>
                </a:extLst>
              </p:cNvPr>
              <p:cNvSpPr/>
              <p:nvPr/>
            </p:nvSpPr>
            <p:spPr>
              <a:xfrm>
                <a:off x="1091479" y="4115204"/>
                <a:ext cx="1080000" cy="108000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A12834-C99E-45E6-B79A-01CC7F52CCAC}"/>
              </a:ext>
            </a:extLst>
          </p:cNvPr>
          <p:cNvGrpSpPr/>
          <p:nvPr/>
        </p:nvGrpSpPr>
        <p:grpSpPr>
          <a:xfrm>
            <a:off x="887096" y="4062443"/>
            <a:ext cx="10515600" cy="1325563"/>
            <a:chOff x="887096" y="3985950"/>
            <a:chExt cx="10515600" cy="132556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F3F3436-89FE-478F-896A-CC1247DD2C36}"/>
                </a:ext>
              </a:extLst>
            </p:cNvPr>
            <p:cNvGrpSpPr/>
            <p:nvPr/>
          </p:nvGrpSpPr>
          <p:grpSpPr>
            <a:xfrm>
              <a:off x="887096" y="3985950"/>
              <a:ext cx="10515600" cy="1325563"/>
              <a:chOff x="562708" y="2859466"/>
              <a:chExt cx="10515600" cy="132556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0D8CA5C-4419-438B-B5A9-5708340713B7}"/>
                  </a:ext>
                </a:extLst>
              </p:cNvPr>
              <p:cNvSpPr/>
              <p:nvPr/>
            </p:nvSpPr>
            <p:spPr>
              <a:xfrm>
                <a:off x="562708" y="2859466"/>
                <a:ext cx="10515600" cy="132556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5" algn="ctr"/>
                <a:r>
                  <a:rPr lang="ko-KR" altLang="ko-KR" sz="32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수족관 환경 데이터 저장</a:t>
                </a: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2953E33A-32C9-4801-8DD5-35992415F09F}"/>
                  </a:ext>
                </a:extLst>
              </p:cNvPr>
              <p:cNvSpPr/>
              <p:nvPr/>
            </p:nvSpPr>
            <p:spPr>
              <a:xfrm>
                <a:off x="1918200" y="2991632"/>
                <a:ext cx="1080000" cy="108000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89F738F9-8DC6-45D7-8236-207A1AAF9C48}"/>
                  </a:ext>
                </a:extLst>
              </p:cNvPr>
              <p:cNvSpPr/>
              <p:nvPr/>
            </p:nvSpPr>
            <p:spPr>
              <a:xfrm>
                <a:off x="755400" y="2991632"/>
                <a:ext cx="1080000" cy="108000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3" name="그래픽 32" descr="데이터베이스 윤곽선">
              <a:extLst>
                <a:ext uri="{FF2B5EF4-FFF2-40B4-BE49-F238E27FC236}">
                  <a16:creationId xmlns:a16="http://schemas.microsoft.com/office/drawing/2014/main" id="{1369B6DF-95B0-4D70-B707-5CEF59860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62588" y="4200916"/>
              <a:ext cx="914400" cy="914400"/>
            </a:xfrm>
            <a:prstGeom prst="rect">
              <a:avLst/>
            </a:prstGeom>
          </p:spPr>
        </p:pic>
        <p:pic>
          <p:nvPicPr>
            <p:cNvPr id="35" name="그래픽 34" descr="가로 막대형 차트 단색으로 채워진">
              <a:extLst>
                <a:ext uri="{FF2B5EF4-FFF2-40B4-BE49-F238E27FC236}">
                  <a16:creationId xmlns:a16="http://schemas.microsoft.com/office/drawing/2014/main" id="{CD04D6F1-23B2-4BA0-A74B-BC0B671D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28868" y="425887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08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7C8C2-4F9F-42C8-9AA5-B532EF8E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C54401-D277-406F-B6A5-D4D6513A4472}"/>
              </a:ext>
            </a:extLst>
          </p:cNvPr>
          <p:cNvGrpSpPr/>
          <p:nvPr/>
        </p:nvGrpSpPr>
        <p:grpSpPr>
          <a:xfrm>
            <a:off x="746974" y="2237749"/>
            <a:ext cx="10698052" cy="3829508"/>
            <a:chOff x="470883" y="1916906"/>
            <a:chExt cx="10698052" cy="382950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9BD000D-94F9-4933-8251-D925F3D4E8DE}"/>
                </a:ext>
              </a:extLst>
            </p:cNvPr>
            <p:cNvGrpSpPr/>
            <p:nvPr/>
          </p:nvGrpSpPr>
          <p:grpSpPr>
            <a:xfrm>
              <a:off x="7670641" y="1916906"/>
              <a:ext cx="2295159" cy="2699695"/>
              <a:chOff x="7652083" y="2015180"/>
              <a:chExt cx="2295159" cy="269969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9323599-5C36-43FF-9DE9-56D74F7B6A1F}"/>
                  </a:ext>
                </a:extLst>
              </p:cNvPr>
              <p:cNvSpPr/>
              <p:nvPr/>
            </p:nvSpPr>
            <p:spPr>
              <a:xfrm>
                <a:off x="7652083" y="2015180"/>
                <a:ext cx="2295159" cy="26996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122" name="Picture 2" descr="DFRobot_Ambient_Light_Sensor_SKU_DFR0026-DFRobot">
                <a:extLst>
                  <a:ext uri="{FF2B5EF4-FFF2-40B4-BE49-F238E27FC236}">
                    <a16:creationId xmlns:a16="http://schemas.microsoft.com/office/drawing/2014/main" id="{8EDB3C41-6232-40EA-9240-FA1E0CEC43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08597" y="2143125"/>
                <a:ext cx="1619250" cy="2571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4" name="Picture 4" descr="아두이노 방수 온도센서 프로브 / Arduino Thermal Probe - 인터파크">
              <a:extLst>
                <a:ext uri="{FF2B5EF4-FFF2-40B4-BE49-F238E27FC236}">
                  <a16:creationId xmlns:a16="http://schemas.microsoft.com/office/drawing/2014/main" id="{51AC1C0E-F394-437E-ADF3-7DCD3C73C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018" y="2281421"/>
              <a:ext cx="2295158" cy="2295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527D144-0D22-41CD-B646-46217D9411E8}"/>
                </a:ext>
              </a:extLst>
            </p:cNvPr>
            <p:cNvSpPr/>
            <p:nvPr/>
          </p:nvSpPr>
          <p:spPr>
            <a:xfrm>
              <a:off x="470883" y="4842820"/>
              <a:ext cx="4701427" cy="9035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ko-KR" altLang="en-US" sz="3000" dirty="0">
                  <a:solidFill>
                    <a:schemeClr val="tx1"/>
                  </a:solidFill>
                </a:rPr>
                <a:t>수족관 내부 온도 측정</a:t>
              </a:r>
              <a:endParaRPr lang="en-US" altLang="ko-KR" sz="30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89741E4-CC08-4E40-A36E-5404D079B5F3}"/>
                </a:ext>
              </a:extLst>
            </p:cNvPr>
            <p:cNvSpPr/>
            <p:nvPr/>
          </p:nvSpPr>
          <p:spPr>
            <a:xfrm>
              <a:off x="6467508" y="4842820"/>
              <a:ext cx="4701427" cy="8823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ko-KR" altLang="en-US" sz="3000" dirty="0">
                  <a:solidFill>
                    <a:schemeClr val="tx1"/>
                  </a:solidFill>
                </a:rPr>
                <a:t>수족관 주변 밝기 측정</a:t>
              </a:r>
              <a:endParaRPr lang="en-US" altLang="ko-KR" sz="3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79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7C8C2-4F9F-42C8-9AA5-B532EF8E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4841B10-9DB8-4B75-B2EE-EA623C95DFD3}"/>
              </a:ext>
            </a:extLst>
          </p:cNvPr>
          <p:cNvGrpSpPr/>
          <p:nvPr/>
        </p:nvGrpSpPr>
        <p:grpSpPr>
          <a:xfrm>
            <a:off x="375221" y="1983623"/>
            <a:ext cx="5720779" cy="4637589"/>
            <a:chOff x="838200" y="1855285"/>
            <a:chExt cx="5720779" cy="463758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98A3541-E27B-4640-AD11-44FBD3FB2D82}"/>
                </a:ext>
              </a:extLst>
            </p:cNvPr>
            <p:cNvGrpSpPr/>
            <p:nvPr/>
          </p:nvGrpSpPr>
          <p:grpSpPr>
            <a:xfrm>
              <a:off x="838200" y="1855285"/>
              <a:ext cx="5720779" cy="4637589"/>
              <a:chOff x="838200" y="1855285"/>
              <a:chExt cx="5720779" cy="4637589"/>
            </a:xfrm>
          </p:grpSpPr>
          <p:pic>
            <p:nvPicPr>
              <p:cNvPr id="4" name="Picture 8" descr="웹 페이지 - 무료 멀티미디어개 아이콘">
                <a:extLst>
                  <a:ext uri="{FF2B5EF4-FFF2-40B4-BE49-F238E27FC236}">
                    <a16:creationId xmlns:a16="http://schemas.microsoft.com/office/drawing/2014/main" id="{0E621C99-262E-43FE-AF7C-9AD0E63B0F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552" b="8383"/>
              <a:stretch/>
            </p:blipFill>
            <p:spPr bwMode="auto">
              <a:xfrm>
                <a:off x="838200" y="1855285"/>
                <a:ext cx="5720779" cy="4637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144A5F6-4B79-4BEF-91E0-8D66F1D500A0}"/>
                  </a:ext>
                </a:extLst>
              </p:cNvPr>
              <p:cNvSpPr/>
              <p:nvPr/>
            </p:nvSpPr>
            <p:spPr>
              <a:xfrm>
                <a:off x="1233714" y="3323771"/>
                <a:ext cx="4862286" cy="2569029"/>
              </a:xfrm>
              <a:prstGeom prst="rect">
                <a:avLst/>
              </a:prstGeom>
              <a:solidFill>
                <a:srgbClr val="F9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" name="그래픽 7" descr="어두움(중간 태양) 단색으로 채워진">
              <a:extLst>
                <a:ext uri="{FF2B5EF4-FFF2-40B4-BE49-F238E27FC236}">
                  <a16:creationId xmlns:a16="http://schemas.microsoft.com/office/drawing/2014/main" id="{C501929F-ADD7-4BD2-A9AA-9C9DB4668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08891" y="4718447"/>
              <a:ext cx="914400" cy="914400"/>
            </a:xfrm>
            <a:prstGeom prst="rect">
              <a:avLst/>
            </a:prstGeom>
          </p:spPr>
        </p:pic>
        <p:pic>
          <p:nvPicPr>
            <p:cNvPr id="9" name="그래픽 8" descr="온도계 단색으로 채워진">
              <a:extLst>
                <a:ext uri="{FF2B5EF4-FFF2-40B4-BE49-F238E27FC236}">
                  <a16:creationId xmlns:a16="http://schemas.microsoft.com/office/drawing/2014/main" id="{1A96E4A9-3112-41E2-928F-021A91E17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94867" y="3544094"/>
              <a:ext cx="914400" cy="9144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8EB3F40-E598-47E5-841F-F355020D49CF}"/>
                </a:ext>
              </a:extLst>
            </p:cNvPr>
            <p:cNvSpPr/>
            <p:nvPr/>
          </p:nvSpPr>
          <p:spPr>
            <a:xfrm>
              <a:off x="3077028" y="3600847"/>
              <a:ext cx="2757715" cy="80089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289ED6D-43EE-4A05-9F4E-9DDD1E7C592E}"/>
                </a:ext>
              </a:extLst>
            </p:cNvPr>
            <p:cNvSpPr/>
            <p:nvPr/>
          </p:nvSpPr>
          <p:spPr>
            <a:xfrm>
              <a:off x="3077028" y="4775200"/>
              <a:ext cx="2757715" cy="80089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80442D-5703-49A8-9689-DE087C791437}"/>
              </a:ext>
            </a:extLst>
          </p:cNvPr>
          <p:cNvSpPr/>
          <p:nvPr/>
        </p:nvSpPr>
        <p:spPr>
          <a:xfrm>
            <a:off x="6358685" y="3729185"/>
            <a:ext cx="4701427" cy="1186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3000" dirty="0">
                <a:solidFill>
                  <a:schemeClr val="tx1"/>
                </a:solidFill>
              </a:rPr>
              <a:t>온도</a:t>
            </a:r>
            <a:r>
              <a:rPr lang="en-US" altLang="ko-KR" sz="3000" dirty="0">
                <a:solidFill>
                  <a:schemeClr val="tx1"/>
                </a:solidFill>
              </a:rPr>
              <a:t>, </a:t>
            </a:r>
            <a:r>
              <a:rPr lang="ko-KR" altLang="en-US" sz="3000" dirty="0">
                <a:solidFill>
                  <a:schemeClr val="tx1"/>
                </a:solidFill>
              </a:rPr>
              <a:t>밝기 데이터 웹에 </a:t>
            </a:r>
            <a:endParaRPr lang="en-US" altLang="ko-KR" sz="3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sz="3000" dirty="0">
                <a:solidFill>
                  <a:schemeClr val="tx1"/>
                </a:solidFill>
              </a:rPr>
              <a:t>띄우기 </a:t>
            </a:r>
            <a:r>
              <a:rPr lang="en-US" altLang="ko-KR" sz="3000" dirty="0">
                <a:solidFill>
                  <a:schemeClr val="tx1"/>
                </a:solidFill>
              </a:rPr>
              <a:t>(</a:t>
            </a:r>
            <a:r>
              <a:rPr lang="ko-KR" altLang="en-US" sz="3000" dirty="0">
                <a:solidFill>
                  <a:schemeClr val="tx1"/>
                </a:solidFill>
              </a:rPr>
              <a:t>시각화</a:t>
            </a:r>
            <a:r>
              <a:rPr lang="en-US" altLang="ko-KR" sz="3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931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7C8C2-4F9F-42C8-9AA5-B532EF8E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C896DA-1D1F-49D4-9A90-4A0E8C9586C9}"/>
              </a:ext>
            </a:extLst>
          </p:cNvPr>
          <p:cNvGrpSpPr/>
          <p:nvPr/>
        </p:nvGrpSpPr>
        <p:grpSpPr>
          <a:xfrm>
            <a:off x="545430" y="2141537"/>
            <a:ext cx="5257801" cy="4351338"/>
            <a:chOff x="240630" y="1690688"/>
            <a:chExt cx="6176211" cy="5059665"/>
          </a:xfrm>
        </p:grpSpPr>
        <p:pic>
          <p:nvPicPr>
            <p:cNvPr id="5" name="그래픽 4" descr="데이터베이스 단색으로 채워진">
              <a:extLst>
                <a:ext uri="{FF2B5EF4-FFF2-40B4-BE49-F238E27FC236}">
                  <a16:creationId xmlns:a16="http://schemas.microsoft.com/office/drawing/2014/main" id="{7BC79423-973C-41E1-92DE-392BCA2ABA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9786" b="8292"/>
            <a:stretch/>
          </p:blipFill>
          <p:spPr>
            <a:xfrm>
              <a:off x="240630" y="1690688"/>
              <a:ext cx="6176211" cy="5059665"/>
            </a:xfrm>
            <a:prstGeom prst="rect">
              <a:avLst/>
            </a:prstGeom>
          </p:spPr>
        </p:pic>
        <p:pic>
          <p:nvPicPr>
            <p:cNvPr id="6" name="그래픽 5" descr="온도계 단색으로 채워진">
              <a:extLst>
                <a:ext uri="{FF2B5EF4-FFF2-40B4-BE49-F238E27FC236}">
                  <a16:creationId xmlns:a16="http://schemas.microsoft.com/office/drawing/2014/main" id="{AA5815C9-3381-4B1E-8045-D39309336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86964" y="2971800"/>
              <a:ext cx="914400" cy="914400"/>
            </a:xfrm>
            <a:prstGeom prst="rect">
              <a:avLst/>
            </a:prstGeom>
          </p:spPr>
        </p:pic>
        <p:pic>
          <p:nvPicPr>
            <p:cNvPr id="7" name="그래픽 6" descr="어두움(중간 태양) 단색으로 채워진">
              <a:extLst>
                <a:ext uri="{FF2B5EF4-FFF2-40B4-BE49-F238E27FC236}">
                  <a16:creationId xmlns:a16="http://schemas.microsoft.com/office/drawing/2014/main" id="{7D645F4F-A14A-440F-A352-A223A9FA0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86964" y="4297363"/>
              <a:ext cx="914400" cy="914400"/>
            </a:xfrm>
            <a:prstGeom prst="rect">
              <a:avLst/>
            </a:prstGeom>
          </p:spPr>
        </p:pic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5A65B5A-C351-4A1A-B7BA-CC5206E821B3}"/>
              </a:ext>
            </a:extLst>
          </p:cNvPr>
          <p:cNvSpPr/>
          <p:nvPr/>
        </p:nvSpPr>
        <p:spPr>
          <a:xfrm>
            <a:off x="5657392" y="3876884"/>
            <a:ext cx="5272382" cy="8806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3000" dirty="0">
                <a:solidFill>
                  <a:schemeClr val="tx1"/>
                </a:solidFill>
              </a:rPr>
              <a:t>온도</a:t>
            </a:r>
            <a:r>
              <a:rPr lang="en-US" altLang="ko-KR" sz="3000" dirty="0">
                <a:solidFill>
                  <a:schemeClr val="tx1"/>
                </a:solidFill>
              </a:rPr>
              <a:t>, </a:t>
            </a:r>
            <a:r>
              <a:rPr lang="ko-KR" altLang="en-US" sz="3000" dirty="0">
                <a:solidFill>
                  <a:schemeClr val="tx1"/>
                </a:solidFill>
              </a:rPr>
              <a:t>밝기 데이터 </a:t>
            </a:r>
            <a:r>
              <a:rPr lang="en-US" altLang="ko-KR" sz="3000" dirty="0">
                <a:solidFill>
                  <a:schemeClr val="tx1"/>
                </a:solidFill>
              </a:rPr>
              <a:t>DB</a:t>
            </a:r>
            <a:r>
              <a:rPr lang="ko-KR" altLang="en-US" sz="3000" dirty="0">
                <a:solidFill>
                  <a:schemeClr val="tx1"/>
                </a:solidFill>
              </a:rPr>
              <a:t>에 저장</a:t>
            </a:r>
            <a:endParaRPr lang="en-US" altLang="ko-K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0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6FE19-D151-4924-9754-45EEDA87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297CD5-8FCE-407C-A957-7BE153F74B79}"/>
              </a:ext>
            </a:extLst>
          </p:cNvPr>
          <p:cNvGrpSpPr/>
          <p:nvPr/>
        </p:nvGrpSpPr>
        <p:grpSpPr>
          <a:xfrm>
            <a:off x="375221" y="1983623"/>
            <a:ext cx="5720779" cy="4637589"/>
            <a:chOff x="838200" y="1855285"/>
            <a:chExt cx="5720779" cy="4637589"/>
          </a:xfrm>
        </p:grpSpPr>
        <p:pic>
          <p:nvPicPr>
            <p:cNvPr id="18" name="Picture 8" descr="웹 페이지 - 무료 멀티미디어개 아이콘">
              <a:extLst>
                <a:ext uri="{FF2B5EF4-FFF2-40B4-BE49-F238E27FC236}">
                  <a16:creationId xmlns:a16="http://schemas.microsoft.com/office/drawing/2014/main" id="{1B25CBA4-F60D-4D66-8FA3-D399F634C6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52" b="8383"/>
            <a:stretch/>
          </p:blipFill>
          <p:spPr bwMode="auto">
            <a:xfrm>
              <a:off x="838200" y="1855285"/>
              <a:ext cx="5720779" cy="4637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7F1BC2-F5E8-4F66-886A-760C3C7B6096}"/>
                </a:ext>
              </a:extLst>
            </p:cNvPr>
            <p:cNvSpPr/>
            <p:nvPr/>
          </p:nvSpPr>
          <p:spPr>
            <a:xfrm>
              <a:off x="1233714" y="3323771"/>
              <a:ext cx="4862286" cy="2569029"/>
            </a:xfrm>
            <a:prstGeom prst="rect">
              <a:avLst/>
            </a:prstGeom>
            <a:solidFill>
              <a:srgbClr val="F9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FE71B0D-9209-4A3F-9F87-5A79BBBEA7E2}"/>
              </a:ext>
            </a:extLst>
          </p:cNvPr>
          <p:cNvSpPr/>
          <p:nvPr/>
        </p:nvSpPr>
        <p:spPr>
          <a:xfrm>
            <a:off x="6369539" y="3862095"/>
            <a:ext cx="5272382" cy="8806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3000" dirty="0">
                <a:solidFill>
                  <a:schemeClr val="tx1"/>
                </a:solidFill>
              </a:rPr>
              <a:t>조명 웹에서 색</a:t>
            </a:r>
            <a:r>
              <a:rPr lang="en-US" altLang="ko-KR" sz="3000" dirty="0">
                <a:solidFill>
                  <a:schemeClr val="tx1"/>
                </a:solidFill>
              </a:rPr>
              <a:t>, </a:t>
            </a:r>
            <a:r>
              <a:rPr lang="ko-KR" altLang="en-US" sz="3000" dirty="0">
                <a:solidFill>
                  <a:schemeClr val="tx1"/>
                </a:solidFill>
              </a:rPr>
              <a:t>밝기 조절</a:t>
            </a:r>
          </a:p>
        </p:txBody>
      </p:sp>
      <p:pic>
        <p:nvPicPr>
          <p:cNvPr id="21" name="그래픽 20" descr="가로등 단색으로 채워진">
            <a:extLst>
              <a:ext uri="{FF2B5EF4-FFF2-40B4-BE49-F238E27FC236}">
                <a16:creationId xmlns:a16="http://schemas.microsoft.com/office/drawing/2014/main" id="{1D9A0676-D112-4EC1-B425-A6E59F4CD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274" y="4279423"/>
            <a:ext cx="914400" cy="9144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2CDDF46-FFC3-430E-BF74-08A808DAAB0B}"/>
              </a:ext>
            </a:extLst>
          </p:cNvPr>
          <p:cNvSpPr/>
          <p:nvPr/>
        </p:nvSpPr>
        <p:spPr>
          <a:xfrm>
            <a:off x="2479174" y="3759639"/>
            <a:ext cx="914400" cy="51978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ON</a:t>
            </a:r>
            <a:endParaRPr lang="ko-KR" altLang="en-US" sz="2500" dirty="0"/>
          </a:p>
        </p:txBody>
      </p:sp>
      <p:pic>
        <p:nvPicPr>
          <p:cNvPr id="24" name="그래픽 23" descr="팔레트 단색으로 채워진">
            <a:extLst>
              <a:ext uri="{FF2B5EF4-FFF2-40B4-BE49-F238E27FC236}">
                <a16:creationId xmlns:a16="http://schemas.microsoft.com/office/drawing/2014/main" id="{89B151EA-DA86-47D6-B33F-5E308E978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8647" y="4693080"/>
            <a:ext cx="914400" cy="9144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5A8FA4-B6E5-4270-8085-696B8E04004C}"/>
              </a:ext>
            </a:extLst>
          </p:cNvPr>
          <p:cNvSpPr/>
          <p:nvPr/>
        </p:nvSpPr>
        <p:spPr>
          <a:xfrm>
            <a:off x="4320923" y="3759639"/>
            <a:ext cx="914400" cy="51978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OFF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7053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A">
      <a:dk1>
        <a:sysClr val="windowText" lastClr="000000"/>
      </a:dk1>
      <a:lt1>
        <a:sysClr val="window" lastClr="FFFFFF"/>
      </a:lt1>
      <a:dk2>
        <a:srgbClr val="004101"/>
      </a:dk2>
      <a:lt2>
        <a:srgbClr val="D6ECEA"/>
      </a:lt2>
      <a:accent1>
        <a:srgbClr val="5A8A22"/>
      </a:accent1>
      <a:accent2>
        <a:srgbClr val="A6D7D1"/>
      </a:accent2>
      <a:accent3>
        <a:srgbClr val="F7E413"/>
      </a:accent3>
      <a:accent4>
        <a:srgbClr val="5833B0"/>
      </a:accent4>
      <a:accent5>
        <a:srgbClr val="1E249C"/>
      </a:accent5>
      <a:accent6>
        <a:srgbClr val="8C1223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67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IoT 스마트 수족관</vt:lpstr>
      <vt:lpstr>제작 목적</vt:lpstr>
      <vt:lpstr>기능</vt:lpstr>
      <vt:lpstr>기능</vt:lpstr>
      <vt:lpstr>기능</vt:lpstr>
      <vt:lpstr>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스마트 수족관</dc:title>
  <dc:creator>윤인경(2020146023)</dc:creator>
  <cp:lastModifiedBy>윤인경(2020146023)</cp:lastModifiedBy>
  <cp:revision>1</cp:revision>
  <dcterms:created xsi:type="dcterms:W3CDTF">2021-11-10T05:52:28Z</dcterms:created>
  <dcterms:modified xsi:type="dcterms:W3CDTF">2021-11-10T08:53:09Z</dcterms:modified>
</cp:coreProperties>
</file>