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5580BD"/>
    <a:srgbClr val="C7D1E8"/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88"/>
  </p:normalViewPr>
  <p:slideViewPr>
    <p:cSldViewPr snapToGrid="0" snapToObjects="1">
      <p:cViewPr varScale="1">
        <p:scale>
          <a:sx n="85" d="100"/>
          <a:sy n="85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597D2F9A-4E5C-A049-8AFB-06C7CDF7F6F1}"/>
    <pc:docChg chg="undo custSel modSld">
      <pc:chgData name="함 진아" userId="853515ff651aadf9" providerId="LiveId" clId="{597D2F9A-4E5C-A049-8AFB-06C7CDF7F6F1}" dt="2020-08-14T15:08:46.307" v="37" actId="15"/>
      <pc:docMkLst>
        <pc:docMk/>
      </pc:docMkLst>
      <pc:sldChg chg="modSp">
        <pc:chgData name="함 진아" userId="853515ff651aadf9" providerId="LiveId" clId="{597D2F9A-4E5C-A049-8AFB-06C7CDF7F6F1}" dt="2020-08-13T09:33:13.247" v="5" actId="20577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33:13.247" v="5" actId="20577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  <pc:sldChg chg="modSp">
        <pc:chgData name="함 진아" userId="853515ff651aadf9" providerId="LiveId" clId="{597D2F9A-4E5C-A049-8AFB-06C7CDF7F6F1}" dt="2020-08-14T15:07:08.848" v="6" actId="15"/>
        <pc:sldMkLst>
          <pc:docMk/>
          <pc:sldMk cId="974406324" sldId="283"/>
        </pc:sldMkLst>
        <pc:spChg chg="mod">
          <ac:chgData name="함 진아" userId="853515ff651aadf9" providerId="LiveId" clId="{597D2F9A-4E5C-A049-8AFB-06C7CDF7F6F1}" dt="2020-08-14T15:07:08.848" v="6" actId="15"/>
          <ac:spMkLst>
            <pc:docMk/>
            <pc:sldMk cId="974406324" sldId="283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10.912" v="7" actId="15"/>
        <pc:sldMkLst>
          <pc:docMk/>
          <pc:sldMk cId="2572141496" sldId="284"/>
        </pc:sldMkLst>
        <pc:spChg chg="mod">
          <ac:chgData name="함 진아" userId="853515ff651aadf9" providerId="LiveId" clId="{597D2F9A-4E5C-A049-8AFB-06C7CDF7F6F1}" dt="2020-08-14T15:07:10.912" v="7" actId="15"/>
          <ac:spMkLst>
            <pc:docMk/>
            <pc:sldMk cId="2572141496" sldId="284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13.556" v="9" actId="15"/>
        <pc:sldMkLst>
          <pc:docMk/>
          <pc:sldMk cId="434785489" sldId="285"/>
        </pc:sldMkLst>
        <pc:spChg chg="mod">
          <ac:chgData name="함 진아" userId="853515ff651aadf9" providerId="LiveId" clId="{597D2F9A-4E5C-A049-8AFB-06C7CDF7F6F1}" dt="2020-08-14T15:07:13.556" v="9" actId="15"/>
          <ac:spMkLst>
            <pc:docMk/>
            <pc:sldMk cId="434785489" sldId="285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3T09:33:05.718" v="3" actId="207"/>
        <pc:sldMkLst>
          <pc:docMk/>
          <pc:sldMk cId="1674011256" sldId="286"/>
        </pc:sldMkLst>
        <pc:graphicFrameChg chg="modGraphic">
          <ac:chgData name="함 진아" userId="853515ff651aadf9" providerId="LiveId" clId="{597D2F9A-4E5C-A049-8AFB-06C7CDF7F6F1}" dt="2020-08-13T09:33:05.718" v="3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modSp">
        <pc:chgData name="함 진아" userId="853515ff651aadf9" providerId="LiveId" clId="{597D2F9A-4E5C-A049-8AFB-06C7CDF7F6F1}" dt="2020-08-14T15:07:20.359" v="11" actId="20577"/>
        <pc:sldMkLst>
          <pc:docMk/>
          <pc:sldMk cId="3007659754" sldId="288"/>
        </pc:sldMkLst>
        <pc:spChg chg="mod">
          <ac:chgData name="함 진아" userId="853515ff651aadf9" providerId="LiveId" clId="{597D2F9A-4E5C-A049-8AFB-06C7CDF7F6F1}" dt="2020-08-14T15:07:20.359" v="11" actId="20577"/>
          <ac:spMkLst>
            <pc:docMk/>
            <pc:sldMk cId="3007659754" sldId="288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2.712" v="12" actId="15"/>
        <pc:sldMkLst>
          <pc:docMk/>
          <pc:sldMk cId="3798802581" sldId="289"/>
        </pc:sldMkLst>
        <pc:spChg chg="mod">
          <ac:chgData name="함 진아" userId="853515ff651aadf9" providerId="LiveId" clId="{597D2F9A-4E5C-A049-8AFB-06C7CDF7F6F1}" dt="2020-08-14T15:07:22.712" v="12" actId="15"/>
          <ac:spMkLst>
            <pc:docMk/>
            <pc:sldMk cId="3798802581" sldId="289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6.195" v="13" actId="15"/>
        <pc:sldMkLst>
          <pc:docMk/>
          <pc:sldMk cId="41017550" sldId="290"/>
        </pc:sldMkLst>
        <pc:spChg chg="mod">
          <ac:chgData name="함 진아" userId="853515ff651aadf9" providerId="LiveId" clId="{597D2F9A-4E5C-A049-8AFB-06C7CDF7F6F1}" dt="2020-08-14T15:07:26.195" v="13" actId="15"/>
          <ac:spMkLst>
            <pc:docMk/>
            <pc:sldMk cId="41017550" sldId="290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8.439" v="14" actId="15"/>
        <pc:sldMkLst>
          <pc:docMk/>
          <pc:sldMk cId="1070875056" sldId="291"/>
        </pc:sldMkLst>
        <pc:spChg chg="mod">
          <ac:chgData name="함 진아" userId="853515ff651aadf9" providerId="LiveId" clId="{597D2F9A-4E5C-A049-8AFB-06C7CDF7F6F1}" dt="2020-08-14T15:07:28.439" v="14" actId="15"/>
          <ac:spMkLst>
            <pc:docMk/>
            <pc:sldMk cId="1070875056" sldId="291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8:46.307" v="37" actId="15"/>
        <pc:sldMkLst>
          <pc:docMk/>
          <pc:sldMk cId="3363740920" sldId="292"/>
        </pc:sldMkLst>
        <pc:spChg chg="mod">
          <ac:chgData name="함 진아" userId="853515ff651aadf9" providerId="LiveId" clId="{597D2F9A-4E5C-A049-8AFB-06C7CDF7F6F1}" dt="2020-08-14T15:08:46.307" v="37" actId="15"/>
          <ac:spMkLst>
            <pc:docMk/>
            <pc:sldMk cId="3363740920" sldId="292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31.201" v="16" actId="15"/>
          <ac:spMkLst>
            <pc:docMk/>
            <pc:sldMk cId="3363740920" sldId="292"/>
            <ac:spMk id="9" creationId="{AC8964F3-33D8-7146-A612-A10184C1EDF3}"/>
          </ac:spMkLst>
        </pc:spChg>
        <pc:picChg chg="mod">
          <ac:chgData name="함 진아" userId="853515ff651aadf9" providerId="LiveId" clId="{597D2F9A-4E5C-A049-8AFB-06C7CDF7F6F1}" dt="2020-08-14T15:07:34.236" v="20" actId="1035"/>
          <ac:picMkLst>
            <pc:docMk/>
            <pc:sldMk cId="3363740920" sldId="292"/>
            <ac:picMk id="14" creationId="{6FB3B685-6313-284D-B2B3-57C91A88FAC0}"/>
          </ac:picMkLst>
        </pc:picChg>
      </pc:sldChg>
      <pc:sldChg chg="modSp">
        <pc:chgData name="함 진아" userId="853515ff651aadf9" providerId="LiveId" clId="{597D2F9A-4E5C-A049-8AFB-06C7CDF7F6F1}" dt="2020-08-14T15:07:40.819" v="22" actId="15"/>
        <pc:sldMkLst>
          <pc:docMk/>
          <pc:sldMk cId="2146393142" sldId="293"/>
        </pc:sldMkLst>
        <pc:spChg chg="mod">
          <ac:chgData name="함 진아" userId="853515ff651aadf9" providerId="LiveId" clId="{597D2F9A-4E5C-A049-8AFB-06C7CDF7F6F1}" dt="2020-08-14T15:07:39.936" v="21" actId="15"/>
          <ac:spMkLst>
            <pc:docMk/>
            <pc:sldMk cId="2146393142" sldId="293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40.819" v="22" actId="15"/>
          <ac:spMkLst>
            <pc:docMk/>
            <pc:sldMk cId="2146393142" sldId="293"/>
            <ac:spMk id="9" creationId="{AC8964F3-33D8-7146-A612-A10184C1EDF3}"/>
          </ac:spMkLst>
        </pc:spChg>
      </pc:sldChg>
      <pc:sldChg chg="modSp">
        <pc:chgData name="함 진아" userId="853515ff651aadf9" providerId="LiveId" clId="{597D2F9A-4E5C-A049-8AFB-06C7CDF7F6F1}" dt="2020-08-14T15:07:43.769" v="23" actId="15"/>
        <pc:sldMkLst>
          <pc:docMk/>
          <pc:sldMk cId="2610257400" sldId="294"/>
        </pc:sldMkLst>
        <pc:spChg chg="mod">
          <ac:chgData name="함 진아" userId="853515ff651aadf9" providerId="LiveId" clId="{597D2F9A-4E5C-A049-8AFB-06C7CDF7F6F1}" dt="2020-08-14T15:07:43.769" v="23" actId="15"/>
          <ac:spMkLst>
            <pc:docMk/>
            <pc:sldMk cId="2610257400" sldId="294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49.285" v="25" actId="15"/>
        <pc:sldMkLst>
          <pc:docMk/>
          <pc:sldMk cId="2127667218" sldId="295"/>
        </pc:sldMkLst>
        <pc:spChg chg="mod">
          <ac:chgData name="함 진아" userId="853515ff651aadf9" providerId="LiveId" clId="{597D2F9A-4E5C-A049-8AFB-06C7CDF7F6F1}" dt="2020-08-14T15:07:48.729" v="24" actId="15"/>
          <ac:spMkLst>
            <pc:docMk/>
            <pc:sldMk cId="2127667218" sldId="295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49.285" v="25" actId="15"/>
          <ac:spMkLst>
            <pc:docMk/>
            <pc:sldMk cId="2127667218" sldId="295"/>
            <ac:spMk id="7" creationId="{059F1D9C-6687-004E-9967-42C0ACFA75C6}"/>
          </ac:spMkLst>
        </pc:spChg>
      </pc:sldChg>
      <pc:sldChg chg="modSp">
        <pc:chgData name="함 진아" userId="853515ff651aadf9" providerId="LiveId" clId="{597D2F9A-4E5C-A049-8AFB-06C7CDF7F6F1}" dt="2020-08-14T15:07:55.152" v="27" actId="15"/>
        <pc:sldMkLst>
          <pc:docMk/>
          <pc:sldMk cId="1645865872" sldId="296"/>
        </pc:sldMkLst>
        <pc:spChg chg="mod">
          <ac:chgData name="함 진아" userId="853515ff651aadf9" providerId="LiveId" clId="{597D2F9A-4E5C-A049-8AFB-06C7CDF7F6F1}" dt="2020-08-14T15:07:53.358" v="26" actId="15"/>
          <ac:spMkLst>
            <pc:docMk/>
            <pc:sldMk cId="1645865872" sldId="296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55.152" v="27" actId="15"/>
          <ac:spMkLst>
            <pc:docMk/>
            <pc:sldMk cId="1645865872" sldId="296"/>
            <ac:spMk id="10" creationId="{7391F190-38D8-3A41-91DB-E5F7C4A6CE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xmlns="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xmlns="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xmlns="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xmlns="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xmlns="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xmlns="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xmlns="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xmlns="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xmlns="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xmlns="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xmlns="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xmlns="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xmlns="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xmlns="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2020-12-26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74158-F585-8A4A-83C7-083ED31D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176"/>
            <a:ext cx="9144000" cy="1112684"/>
          </a:xfrm>
        </p:spPr>
        <p:txBody>
          <a:bodyPr/>
          <a:lstStyle/>
          <a:p>
            <a:r>
              <a:rPr kumimoji="1" lang="ko-KR" altLang="en-US" dirty="0" smtClean="0"/>
              <a:t>파 이 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없는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시스템과 밀접한 프로그래밍 영역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엄청난 횟수의 반복과 연산이 필요한 프로그램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압축 알고리즘 개발 프로그램 등 대단히 빠른 속도를 요구하거나 하드웨어를 직접 건드려야 하는 프로그램에는 어울리지 않음</a:t>
            </a:r>
            <a:endParaRPr kumimoji="1" lang="en-US" altLang="ko-KR" dirty="0"/>
          </a:p>
          <a:p>
            <a:pPr lvl="2"/>
            <a:endParaRPr kumimoji="1" lang="en-US" altLang="ko-KR" b="1" dirty="0"/>
          </a:p>
          <a:p>
            <a:pPr lvl="1"/>
            <a:r>
              <a:rPr kumimoji="1" lang="ko-KR" altLang="en-US" b="1" dirty="0"/>
              <a:t>모바일 프로그래밍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안드로이드 앱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(App)</a:t>
            </a:r>
            <a:r>
              <a:rPr kumimoji="1" lang="ko-KR" altLang="en-US" dirty="0"/>
              <a:t>을 개발하는 것은 아직 어려움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01-4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윈도우에서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설치하기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파이썬</a:t>
            </a:r>
            <a:r>
              <a:rPr kumimoji="1" lang="ko-KR" altLang="en-US" dirty="0"/>
              <a:t> 공식 홈페이지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www.python.org/downloads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Python 3.x</a:t>
            </a:r>
            <a:r>
              <a:rPr kumimoji="1" lang="ko-KR" altLang="en-US" dirty="0"/>
              <a:t> 최신 버전 다운로드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파이썬이</a:t>
            </a:r>
            <a:r>
              <a:rPr kumimoji="1" lang="ko-KR" altLang="en-US" dirty="0"/>
              <a:t> 어느 곳에서든지 실행될 수 있도록 </a:t>
            </a:r>
            <a:r>
              <a:rPr kumimoji="1" lang="en-US" altLang="ko-KR" dirty="0"/>
              <a:t>‘</a:t>
            </a:r>
            <a:r>
              <a:rPr kumimoji="1" lang="en-US" altLang="ko-KR" b="1" dirty="0">
                <a:solidFill>
                  <a:srgbClr val="0063A9"/>
                </a:solidFill>
              </a:rPr>
              <a:t>Add Python 3.x to PATH’</a:t>
            </a:r>
            <a:r>
              <a:rPr kumimoji="1" lang="en-US" altLang="ko-KR" dirty="0"/>
              <a:t> </a:t>
            </a:r>
            <a:r>
              <a:rPr kumimoji="1" lang="ko-KR" altLang="en-US" dirty="0"/>
              <a:t>옵션 선택</a:t>
            </a:r>
            <a:endParaRPr kumimoji="1" lang="en-US" altLang="ko-KR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xmlns="" id="{42902A89-E425-984A-83F0-F12D870BA936}"/>
              </a:ext>
            </a:extLst>
          </p:cNvPr>
          <p:cNvSpPr/>
          <p:nvPr/>
        </p:nvSpPr>
        <p:spPr>
          <a:xfrm>
            <a:off x="6161854" y="4517728"/>
            <a:ext cx="418847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E2E6D27-5E4B-7947-A87E-B3F78F91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94" y="3426027"/>
            <a:ext cx="4650494" cy="2668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4C646D-FBE5-3B48-AB36-CEFBF9BF8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67" y="3426027"/>
            <a:ext cx="4307611" cy="26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01-5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둘러보기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57684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기초 실습 준비하기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대화형 인터프리터 실행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[</a:t>
            </a:r>
            <a:r>
              <a:rPr kumimoji="1" lang="ko-KR" altLang="en-US" dirty="0"/>
              <a:t>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프로그램</a:t>
            </a:r>
            <a:r>
              <a:rPr kumimoji="1" lang="en-US" altLang="ko-KR" dirty="0">
                <a:sym typeface="Wingdings" pitchFamily="2" charset="2"/>
              </a:rPr>
              <a:t>]</a:t>
            </a: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ko-KR" altLang="en-US" dirty="0">
                <a:sym typeface="Wingdings" pitchFamily="2" charset="2"/>
              </a:rPr>
              <a:t>인터프리터</a:t>
            </a:r>
            <a:endParaRPr kumimoji="1" lang="en-US" altLang="ko-KR" dirty="0">
              <a:sym typeface="Wingdings" pitchFamily="2" charset="2"/>
            </a:endParaRPr>
          </a:p>
          <a:p>
            <a:pPr lvl="3"/>
            <a:r>
              <a:rPr kumimoji="1" lang="ko-KR" altLang="en-US" dirty="0">
                <a:sym typeface="Wingdings" pitchFamily="2" charset="2"/>
              </a:rPr>
              <a:t>사용자가 입력한 소스 코드를 실행하는 환경</a:t>
            </a:r>
            <a:endParaRPr kumimoji="1"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AC8964F3-33D8-7146-A612-A10184C1ED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360" y="1567545"/>
            <a:ext cx="515012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수식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입력에 따른 </a:t>
            </a:r>
            <a:r>
              <a:rPr lang="ko-KR" altLang="en-US" dirty="0" err="1"/>
              <a:t>결괏값이</a:t>
            </a:r>
            <a:r>
              <a:rPr lang="ko-KR" altLang="en-US" dirty="0"/>
              <a:t> 바로 출력됨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대화형 인터프리터 종료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Ctrl + Z </a:t>
            </a:r>
            <a:r>
              <a:rPr lang="en-US" altLang="ko-KR" dirty="0">
                <a:sym typeface="Wingdings" pitchFamily="2" charset="2"/>
              </a:rPr>
              <a:t> Enter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>
                <a:sym typeface="Wingdings" pitchFamily="2" charset="2"/>
              </a:rPr>
              <a:t>sys</a:t>
            </a:r>
            <a:r>
              <a:rPr lang="ko-KR" altLang="en-US" dirty="0">
                <a:sym typeface="Wingdings" pitchFamily="2" charset="2"/>
              </a:rPr>
              <a:t> 사용</a:t>
            </a:r>
            <a:endParaRPr lang="en-US" altLang="ko-KR" dirty="0">
              <a:sym typeface="Wingdings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1A9F66A-DAAC-3644-9F63-4D37E4497BED}"/>
              </a:ext>
            </a:extLst>
          </p:cNvPr>
          <p:cNvGrpSpPr/>
          <p:nvPr/>
        </p:nvGrpSpPr>
        <p:grpSpPr>
          <a:xfrm>
            <a:off x="4055995" y="2797460"/>
            <a:ext cx="1722380" cy="1263079"/>
            <a:chOff x="4055995" y="2797460"/>
            <a:chExt cx="1722380" cy="12630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53D98401-3149-734C-B00A-24833D2E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995" y="2797460"/>
              <a:ext cx="1722380" cy="12630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766C4814-D24E-A642-B305-1DDB595433DC}"/>
                </a:ext>
              </a:extLst>
            </p:cNvPr>
            <p:cNvSpPr/>
            <p:nvPr/>
          </p:nvSpPr>
          <p:spPr>
            <a:xfrm>
              <a:off x="4173362" y="3267175"/>
              <a:ext cx="1042868" cy="251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A47EB33-8EC9-1E47-A1E7-279AC7B42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2" y="4873359"/>
            <a:ext cx="5324477" cy="8341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FB3B685-6313-284D-B2B3-57C91A88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52" y="2721012"/>
            <a:ext cx="2874696" cy="7025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C149363-590E-7D47-B8F6-64408CFCC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252" y="5237281"/>
            <a:ext cx="2874696" cy="7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576842" cy="4581461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IDLE</a:t>
            </a:r>
            <a:r>
              <a:rPr kumimoji="1" lang="ko-KR" altLang="en-US" dirty="0"/>
              <a:t> 실행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IDLE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(Integrated Development and Learning Environment)</a:t>
            </a:r>
          </a:p>
          <a:p>
            <a:pPr lvl="3"/>
            <a:r>
              <a:rPr kumimoji="1" lang="ko-KR" altLang="en-US" dirty="0" err="1">
                <a:sym typeface="Wingdings" pitchFamily="2" charset="2"/>
              </a:rPr>
              <a:t>파이썬</a:t>
            </a:r>
            <a:r>
              <a:rPr kumimoji="1" lang="ko-KR" altLang="en-US" dirty="0">
                <a:sym typeface="Wingdings" pitchFamily="2" charset="2"/>
              </a:rPr>
              <a:t> 프로그램 작성을 도와주는 통합 개발 환경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[</a:t>
            </a:r>
            <a:r>
              <a:rPr kumimoji="1" lang="ko-KR" altLang="en-US" dirty="0"/>
              <a:t>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프로그램</a:t>
            </a:r>
            <a:r>
              <a:rPr kumimoji="1" lang="en-US" altLang="ko-KR" dirty="0">
                <a:sym typeface="Wingdings" pitchFamily="2" charset="2"/>
              </a:rPr>
              <a:t>]</a:t>
            </a: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AC8964F3-33D8-7146-A612-A10184C1ED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360" y="1567545"/>
            <a:ext cx="515012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(Shell)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DC0E45B-A389-CF4F-9263-E619F2340C4F}"/>
              </a:ext>
            </a:extLst>
          </p:cNvPr>
          <p:cNvGrpSpPr/>
          <p:nvPr/>
        </p:nvGrpSpPr>
        <p:grpSpPr>
          <a:xfrm>
            <a:off x="4055995" y="4277917"/>
            <a:ext cx="1722380" cy="1263079"/>
            <a:chOff x="4055995" y="2797460"/>
            <a:chExt cx="1722380" cy="12630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2BA2BBD-6916-3545-AA36-84EF5391C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995" y="2797460"/>
              <a:ext cx="1722380" cy="126307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C52A270-F98D-D840-B7D9-87EAD6231DB1}"/>
                </a:ext>
              </a:extLst>
            </p:cNvPr>
            <p:cNvSpPr/>
            <p:nvPr/>
          </p:nvSpPr>
          <p:spPr>
            <a:xfrm>
              <a:off x="4173362" y="3038576"/>
              <a:ext cx="1247724" cy="251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88DDA2-ABEA-B545-B0B6-4AEB04AE1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98" y="2862241"/>
            <a:ext cx="4499284" cy="25651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639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>
                <a:sym typeface="Wingdings" pitchFamily="2" charset="2"/>
              </a:rPr>
              <a:t>IDLE</a:t>
            </a:r>
            <a:r>
              <a:rPr kumimoji="1" lang="ko-KR" altLang="en-US" dirty="0">
                <a:sym typeface="Wingdings" pitchFamily="2" charset="2"/>
              </a:rPr>
              <a:t>의 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가지 창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에디터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(Editor)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실행</a:t>
            </a:r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A834B8B6-D303-7542-A372-48D5D044FCF2}"/>
              </a:ext>
            </a:extLst>
          </p:cNvPr>
          <p:cNvSpPr/>
          <p:nvPr/>
        </p:nvSpPr>
        <p:spPr>
          <a:xfrm>
            <a:off x="3589020" y="2428592"/>
            <a:ext cx="7870462" cy="906529"/>
          </a:xfrm>
          <a:prstGeom prst="roundRect">
            <a:avLst>
              <a:gd name="adj" fmla="val 1342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</a:rPr>
              <a:t>셸 창</a:t>
            </a:r>
            <a:r>
              <a:rPr kumimoji="1" lang="en-US" altLang="ko-KR" sz="1400" dirty="0">
                <a:solidFill>
                  <a:schemeClr val="tx1"/>
                </a:solidFill>
              </a:rPr>
              <a:t>(Shell Window):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 에디터에서 실행한 프로그램의 결과가 표시되는 창으로서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파이썬</a:t>
            </a:r>
            <a:r>
              <a:rPr kumimoji="1" lang="ko-KR" altLang="en-US" sz="1400" dirty="0">
                <a:solidFill>
                  <a:schemeClr val="tx1"/>
                </a:solidFill>
              </a:rPr>
              <a:t> 셸과 동일한 기능을 수행한다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을 실행하면 가장 먼저 나타나는 창이다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</a:rPr>
              <a:t>에디터 창</a:t>
            </a:r>
            <a:r>
              <a:rPr kumimoji="1" lang="en-US" altLang="ko-KR" sz="1400" dirty="0">
                <a:solidFill>
                  <a:schemeClr val="tx1"/>
                </a:solidFill>
              </a:rPr>
              <a:t>(Editor Window):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 에디터가 실행되는 창이다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xmlns="" id="{89434286-0B4B-7F49-BF99-D32096439585}"/>
              </a:ext>
            </a:extLst>
          </p:cNvPr>
          <p:cNvSpPr/>
          <p:nvPr/>
        </p:nvSpPr>
        <p:spPr>
          <a:xfrm>
            <a:off x="6096000" y="4817253"/>
            <a:ext cx="418847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C022B88-7711-704B-A429-EF2777C1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4025976"/>
            <a:ext cx="3733800" cy="21230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9149A20-2746-AF49-AACD-E12AFACD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27" y="4205553"/>
            <a:ext cx="3615944" cy="1763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025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 err="1">
                <a:sym typeface="Wingdings" pitchFamily="2" charset="2"/>
              </a:rPr>
              <a:t>파이썬</a:t>
            </a:r>
            <a:r>
              <a:rPr kumimoji="1" lang="ko-KR" altLang="en-US" dirty="0">
                <a:sym typeface="Wingdings" pitchFamily="2" charset="2"/>
              </a:rPr>
              <a:t> 프로그램 작성</a:t>
            </a: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>
                <a:sym typeface="Wingdings" pitchFamily="2" charset="2"/>
              </a:rPr>
              <a:t>작성한 프로그램 실행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(F5)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059F1D9C-6687-004E-9967-42C0ACFA75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C:\</a:t>
            </a:r>
            <a:r>
              <a:rPr lang="en-US" altLang="ko-KR" dirty="0" err="1"/>
              <a:t>doit</a:t>
            </a:r>
            <a:r>
              <a:rPr lang="en-US" altLang="ko-KR" dirty="0"/>
              <a:t>\</a:t>
            </a:r>
            <a:r>
              <a:rPr lang="en-US" altLang="ko-KR" dirty="0" err="1"/>
              <a:t>hello.py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2"/>
            <a:r>
              <a:rPr lang="en-US" altLang="ko-KR" dirty="0"/>
              <a:t>IDLE</a:t>
            </a:r>
            <a:r>
              <a:rPr lang="ko-KR" altLang="en-US" dirty="0"/>
              <a:t> 셸 창에 표시됨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09BA6F-23A9-0843-9B1F-AF8B13CF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880591"/>
            <a:ext cx="4686300" cy="10255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6CAA49-99C5-E44C-854B-597EDDB68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700" y="4705968"/>
            <a:ext cx="4686300" cy="1203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BD5B007-2E79-0044-A1E5-9CB6CF994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2335028"/>
            <a:ext cx="1500909" cy="10939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748BD49-AABB-7849-B1F2-869E016C4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82" y="4295742"/>
            <a:ext cx="4686301" cy="1428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766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719990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명령 프롬프트 창에서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실행하기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>
                <a:sym typeface="Wingdings" pitchFamily="2" charset="2"/>
              </a:rPr>
              <a:t>명령 프롬프트 창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(command prompt) </a:t>
            </a:r>
            <a:r>
              <a:rPr kumimoji="1" lang="ko-KR" altLang="en-US" dirty="0">
                <a:sym typeface="Wingdings" pitchFamily="2" charset="2"/>
              </a:rPr>
              <a:t>열기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ko-KR" altLang="en-US" dirty="0">
                <a:sym typeface="Wingdings" pitchFamily="2" charset="2"/>
              </a:rPr>
              <a:t>윈도우 키 </a:t>
            </a:r>
            <a:r>
              <a:rPr kumimoji="1" lang="en-US" altLang="ko-KR" dirty="0">
                <a:sym typeface="Wingdings" pitchFamily="2" charset="2"/>
              </a:rPr>
              <a:t>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  ’</a:t>
            </a:r>
            <a:r>
              <a:rPr kumimoji="1" lang="en-US" altLang="ko-KR" dirty="0" err="1">
                <a:sym typeface="Wingdings" pitchFamily="2" charset="2"/>
              </a:rPr>
              <a:t>cmd</a:t>
            </a:r>
            <a:r>
              <a:rPr kumimoji="1" lang="en-US" altLang="ko-KR" dirty="0">
                <a:sym typeface="Wingdings" pitchFamily="2" charset="2"/>
              </a:rPr>
              <a:t>’</a:t>
            </a:r>
            <a:r>
              <a:rPr kumimoji="1" lang="ko-KR" altLang="en-US" dirty="0">
                <a:sym typeface="Wingdings" pitchFamily="2" charset="2"/>
              </a:rPr>
              <a:t> 입력 후 </a:t>
            </a:r>
            <a:r>
              <a:rPr kumimoji="1" lang="en-US" altLang="ko-KR" dirty="0">
                <a:sym typeface="Wingdings" pitchFamily="2" charset="2"/>
              </a:rPr>
              <a:t>Enter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7391F190-38D8-3A41-91DB-E5F7C4A6C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-US" altLang="ko-KR" dirty="0" err="1">
                <a:sym typeface="Wingdings" pitchFamily="2" charset="2"/>
              </a:rPr>
              <a:t>hello.py</a:t>
            </a:r>
            <a:r>
              <a:rPr kumimoji="1" lang="ko-KR" altLang="en-US" dirty="0">
                <a:sym typeface="Wingdings" pitchFamily="2" charset="2"/>
              </a:rPr>
              <a:t> 저장한 경로로 이동하여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572049-B951-994C-AD85-01CF089F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84" y="2834599"/>
            <a:ext cx="4735398" cy="25626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1A6F30C-F369-6E47-B24F-E66B71683C27}"/>
              </a:ext>
            </a:extLst>
          </p:cNvPr>
          <p:cNvSpPr/>
          <p:nvPr/>
        </p:nvSpPr>
        <p:spPr>
          <a:xfrm>
            <a:off x="7632808" y="3383280"/>
            <a:ext cx="709714" cy="155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C75BDC-4409-114F-A473-A8215E515B23}"/>
              </a:ext>
            </a:extLst>
          </p:cNvPr>
          <p:cNvSpPr/>
          <p:nvPr/>
        </p:nvSpPr>
        <p:spPr>
          <a:xfrm>
            <a:off x="6724084" y="3594854"/>
            <a:ext cx="1436935" cy="325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8E092A-4F0B-C341-8A3B-C82C05F6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90" y="3180814"/>
            <a:ext cx="2700301" cy="13549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86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400300" y="3747057"/>
            <a:ext cx="435825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01-1</a:t>
            </a:r>
            <a:r>
              <a:rPr lang="ko-KR" altLang="en-US" dirty="0"/>
              <a:t> </a:t>
            </a:r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olidFill>
                  <a:srgbClr val="0063A9"/>
                </a:solidFill>
              </a:rPr>
              <a:t>01-2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01-3</a:t>
            </a:r>
            <a:r>
              <a:rPr lang="ko-KR" altLang="en-US" dirty="0"/>
              <a:t> </a:t>
            </a:r>
            <a:r>
              <a:rPr lang="ko-KR" altLang="en-US" dirty="0" err="1"/>
              <a:t>파이썬으로</a:t>
            </a:r>
            <a:r>
              <a:rPr lang="ko-KR" altLang="en-US" dirty="0"/>
              <a:t> 무엇을 할 수 있을까</a:t>
            </a:r>
            <a:r>
              <a:rPr lang="en-US" altLang="ko-KR" dirty="0"/>
              <a:t>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3638D1AD-9761-BF44-85F6-69668CC8C57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959599" y="3746778"/>
            <a:ext cx="3129183" cy="229110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0063A9"/>
                </a:solidFill>
              </a:rPr>
              <a:t>01-4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algn="l"/>
            <a:r>
              <a:rPr lang="en-US" altLang="ko-KR" dirty="0">
                <a:solidFill>
                  <a:srgbClr val="0063A9"/>
                </a:solidFill>
              </a:rPr>
              <a:t>01-5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둘러보기</a:t>
            </a:r>
            <a:endParaRPr lang="en-US" altLang="ko-KR" dirty="0"/>
          </a:p>
          <a:p>
            <a:pPr algn="l"/>
            <a:r>
              <a:rPr lang="en-US" altLang="ko-KR" dirty="0">
                <a:solidFill>
                  <a:srgbClr val="0063A9"/>
                </a:solidFill>
              </a:rPr>
              <a:t>01-6</a:t>
            </a:r>
            <a:r>
              <a:rPr lang="ko-KR" altLang="en-US" dirty="0"/>
              <a:t> </a:t>
            </a:r>
            <a:r>
              <a:rPr lang="ko-KR" altLang="en-US" dirty="0" err="1"/>
              <a:t>파이썬과</a:t>
            </a:r>
            <a:r>
              <a:rPr lang="ko-KR" altLang="en-US" dirty="0"/>
              <a:t> 에디터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파이썬이란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파이썬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(Python)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sz="2000" dirty="0"/>
              <a:t>1990</a:t>
            </a:r>
            <a:r>
              <a:rPr kumimoji="1" lang="ko-KR" altLang="en-US" sz="2000" dirty="0"/>
              <a:t>년 암스테르담의 귀도 반 </a:t>
            </a:r>
            <a:r>
              <a:rPr kumimoji="1" lang="ko-KR" altLang="en-US" sz="2000" dirty="0" err="1"/>
              <a:t>로섬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(Guido Van Rossum)</a:t>
            </a:r>
            <a:r>
              <a:rPr kumimoji="1" lang="ko-KR" altLang="en-US" sz="2000" dirty="0"/>
              <a:t>이 개발한 인터프리터 언어</a:t>
            </a:r>
            <a:endParaRPr kumimoji="1" lang="en-US" altLang="ko-KR" sz="20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2000" dirty="0" err="1"/>
              <a:t>파이썬의</a:t>
            </a:r>
            <a:r>
              <a:rPr kumimoji="1" lang="ko-KR" altLang="en-US" sz="2000" dirty="0"/>
              <a:t> 사전적 의미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고대 신화에 나오는 </a:t>
            </a:r>
            <a:r>
              <a:rPr kumimoji="1" lang="ko-KR" altLang="en-US" sz="1800" dirty="0" err="1"/>
              <a:t>파르나소스</a:t>
            </a:r>
            <a:r>
              <a:rPr kumimoji="1" lang="ko-KR" altLang="en-US" sz="1800" dirty="0"/>
              <a:t> 산의 동굴에 살던 뱀</a:t>
            </a:r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lvl="1"/>
            <a:r>
              <a:rPr kumimoji="1" lang="ko-KR" altLang="en-US" sz="2000" dirty="0"/>
              <a:t>구글에서 만든 소프트웨어의 </a:t>
            </a:r>
            <a:r>
              <a:rPr kumimoji="1" lang="en-US" altLang="ko-KR" sz="2000" dirty="0"/>
              <a:t>50%</a:t>
            </a:r>
            <a:r>
              <a:rPr kumimoji="1" lang="ko-KR" altLang="en-US" sz="2000" dirty="0"/>
              <a:t> 이상이 </a:t>
            </a:r>
            <a:r>
              <a:rPr kumimoji="1" lang="ko-KR" altLang="en-US" sz="2000" dirty="0" err="1"/>
              <a:t>파이썬으로</a:t>
            </a:r>
            <a:r>
              <a:rPr kumimoji="1" lang="ko-KR" altLang="en-US" sz="2000" dirty="0"/>
              <a:t> 작성됨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드롭박스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(Dropbox)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인스타그램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(Instagram)</a:t>
            </a:r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공동 작업과 유지 보수가 매우 쉽고 편</a:t>
            </a:r>
            <a:endParaRPr kumimoji="1"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5E42BE-8AF8-4342-95CD-5C00342C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743450"/>
            <a:ext cx="381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인간다운 언어이다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파이썬은</a:t>
            </a:r>
            <a:r>
              <a:rPr kumimoji="1" lang="ko-KR" altLang="en-US" sz="2000" dirty="0"/>
              <a:t> 사람이 생각하는 방식을 그대로 표현할 수 있는 언어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A7D8CD0-DD2C-4B41-9A85-EF468E2A1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3009900"/>
            <a:ext cx="5168900" cy="83820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A80892B1-DE3E-8441-9DED-87141543CFBF}"/>
              </a:ext>
            </a:extLst>
          </p:cNvPr>
          <p:cNvSpPr/>
          <p:nvPr/>
        </p:nvSpPr>
        <p:spPr>
          <a:xfrm>
            <a:off x="3092586" y="4582786"/>
            <a:ext cx="6006826" cy="782005"/>
          </a:xfrm>
          <a:prstGeom prst="roundRect">
            <a:avLst>
              <a:gd name="adj" fmla="val 1283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만약 </a:t>
            </a:r>
            <a:r>
              <a:rPr kumimoji="1" lang="en-US" altLang="ko-KR" sz="1600" dirty="0">
                <a:solidFill>
                  <a:schemeClr val="tx1"/>
                </a:solidFill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</a:rPr>
              <a:t>가 </a:t>
            </a:r>
            <a:r>
              <a:rPr kumimoji="1" lang="en-US" altLang="ko-KR" sz="1600" dirty="0">
                <a:solidFill>
                  <a:schemeClr val="tx1"/>
                </a:solidFill>
              </a:rPr>
              <a:t>1,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2,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3,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</a:rPr>
              <a:t> 중에 있으면 </a:t>
            </a:r>
            <a:r>
              <a:rPr kumimoji="1" lang="en-US" altLang="ko-KR" sz="1600" dirty="0">
                <a:solidFill>
                  <a:schemeClr val="tx1"/>
                </a:solidFill>
              </a:rPr>
              <a:t>‘4</a:t>
            </a:r>
            <a:r>
              <a:rPr kumimoji="1" lang="ko-KR" altLang="en-US" sz="1600" dirty="0">
                <a:solidFill>
                  <a:schemeClr val="tx1"/>
                </a:solidFill>
              </a:rPr>
              <a:t>가 있습니다</a:t>
            </a:r>
            <a:r>
              <a:rPr kumimoji="1" lang="en-US" altLang="ko-KR" sz="1600" dirty="0">
                <a:solidFill>
                  <a:schemeClr val="tx1"/>
                </a:solidFill>
              </a:rPr>
              <a:t>’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</a:rPr>
              <a:t> 출력한다</a:t>
            </a:r>
            <a:r>
              <a:rPr kumimoji="1" lang="en-US" altLang="ko-KR" sz="1600" dirty="0">
                <a:solidFill>
                  <a:schemeClr val="tx1"/>
                </a:solidFill>
              </a:rPr>
              <a:t>.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0284-AE1E-5249-A703-5F5F11658541}"/>
              </a:ext>
            </a:extLst>
          </p:cNvPr>
          <p:cNvSpPr txBox="1"/>
          <p:nvPr/>
        </p:nvSpPr>
        <p:spPr>
          <a:xfrm>
            <a:off x="5782452" y="3751789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0063A9"/>
                </a:solidFill>
              </a:rPr>
              <a:t>=</a:t>
            </a:r>
            <a:endParaRPr kumimoji="1" lang="ko-KR" altLang="en-US" sz="4800" b="1" dirty="0">
              <a:solidFill>
                <a:srgbClr val="00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문법이 쉬워 빠르게 배울 수 있다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문법 자체가 아주 쉽고 간결하며 사람의 사고 체계와 매우 닮아 있음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유명한 프로그래머인 에릭 </a:t>
            </a:r>
            <a:r>
              <a:rPr kumimoji="1" lang="ko-KR" altLang="en-US" sz="2000" dirty="0" err="1"/>
              <a:t>레이먼드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(Eric Raymond)</a:t>
            </a:r>
            <a:r>
              <a:rPr kumimoji="1" lang="ko-KR" altLang="en-US" sz="2000" dirty="0"/>
              <a:t>는 공부한 지 단 하루 만에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ko-KR" altLang="en-US" sz="2000" dirty="0"/>
              <a:t>자신이 원하는 프로그램을 작성</a:t>
            </a:r>
            <a:r>
              <a:rPr kumimoji="1" lang="en-US" altLang="ko-KR" sz="2000" dirty="0"/>
              <a:t>!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파이썬은</a:t>
            </a:r>
            <a:r>
              <a:rPr kumimoji="1" lang="ko-KR" altLang="en-US" dirty="0"/>
              <a:t> 무료이지만 강력하다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sz="2000" dirty="0"/>
              <a:t>오픈 소스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sz="2000" dirty="0"/>
              <a:t> </a:t>
            </a:r>
            <a:r>
              <a:rPr kumimoji="1" lang="ko-KR" altLang="en-US" dirty="0"/>
              <a:t>무료로 언제 어디서든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다운로드하여 사용 가능</a:t>
            </a:r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</a:t>
            </a:r>
            <a:r>
              <a:rPr kumimoji="1" lang="ko-KR" altLang="en-US" sz="2000" dirty="0"/>
              <a:t>는 찰떡 궁합</a:t>
            </a:r>
            <a:endParaRPr kumimoji="1" lang="en-US" altLang="ko-KR" sz="2000" dirty="0"/>
          </a:p>
          <a:p>
            <a:pPr lvl="2"/>
            <a:r>
              <a:rPr kumimoji="1" lang="ko-KR" altLang="en-US" dirty="0"/>
              <a:t>프로그램의 전반적인 뼈대는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만들고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빠른 실행 속도가 필요한 부분은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로 만들어서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프로그램 안에 포함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7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19965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간결하다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프로그램이 실행 되게 하려면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ko-KR" altLang="en-US" sz="2000" dirty="0"/>
              <a:t>줄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들여쓰기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을 반드시 맞추어야 함</a:t>
            </a:r>
            <a:endParaRPr kumimoji="1" lang="en-US" altLang="ko-KR" sz="2000" dirty="0"/>
          </a:p>
          <a:p>
            <a:pPr lvl="2"/>
            <a:r>
              <a:rPr kumimoji="1" lang="ko-KR" altLang="en-US" dirty="0" err="1"/>
              <a:t>가독성</a:t>
            </a:r>
            <a:r>
              <a:rPr kumimoji="1" lang="ko-KR" altLang="en-US" dirty="0"/>
              <a:t> ↑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6B4275B-3962-EF40-91CC-F080D465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11433"/>
              </p:ext>
            </p:extLst>
          </p:nvPr>
        </p:nvGraphicFramePr>
        <p:xfrm>
          <a:off x="1050782" y="2358799"/>
          <a:ext cx="4881390" cy="149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695">
                  <a:extLst>
                    <a:ext uri="{9D8B030D-6E8A-4147-A177-3AD203B41FA5}">
                      <a16:colId xmlns:a16="http://schemas.microsoft.com/office/drawing/2014/main" xmlns="" val="3795027227"/>
                    </a:ext>
                  </a:extLst>
                </a:gridCol>
                <a:gridCol w="2440695">
                  <a:extLst>
                    <a:ext uri="{9D8B030D-6E8A-4147-A177-3AD203B41FA5}">
                      <a16:colId xmlns:a16="http://schemas.microsoft.com/office/drawing/2014/main" xmlns="" val="3374759245"/>
                    </a:ext>
                  </a:extLst>
                </a:gridCol>
              </a:tblGrid>
              <a:tr h="123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펄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(Perl)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5860851"/>
                  </a:ext>
                </a:extLst>
              </a:tr>
              <a:tr h="1103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가지 방법으로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하나의 일 처리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좋은 방법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가지만 사용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475463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429C57C-9309-9C4C-B66F-A3F19371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67" y="1844602"/>
            <a:ext cx="5067014" cy="4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72696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개발 속도가 빠르다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파이썬의</a:t>
            </a:r>
            <a:r>
              <a:rPr kumimoji="1" lang="ko-KR" altLang="en-US" sz="2000" dirty="0"/>
              <a:t> 빠른 개발 속도를 두고 유행처럼 퍼진 말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10D7D82A-940B-184A-BC4E-AD3C78AB82EA}"/>
              </a:ext>
            </a:extLst>
          </p:cNvPr>
          <p:cNvSpPr/>
          <p:nvPr/>
        </p:nvSpPr>
        <p:spPr>
          <a:xfrm>
            <a:off x="3147117" y="2458112"/>
            <a:ext cx="5897766" cy="959458"/>
          </a:xfrm>
          <a:prstGeom prst="roundRect">
            <a:avLst>
              <a:gd name="adj" fmla="val 18940"/>
            </a:avLst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  <a:r>
              <a:rPr kumimoji="1" lang="ko-KR" alt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en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</a:t>
            </a:r>
            <a:r>
              <a:rPr kumimoji="1" lang="en-US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.”</a:t>
            </a: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너무 짧으니 </a:t>
            </a:r>
            <a:r>
              <a:rPr kumimoji="1" lang="ko-KR" altLang="en-US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파이썬이</a:t>
            </a:r>
            <a:r>
              <a:rPr kumimoji="1"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필요해</a:t>
            </a:r>
            <a:r>
              <a:rPr kumimoji="1" lang="en-US" altLang="ko-KR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kumimoji="1" lang="en" altLang="ko-KR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787535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있는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/>
            <a:r>
              <a:rPr kumimoji="1" lang="ko-KR" altLang="en-US" b="1" dirty="0"/>
              <a:t>시스템 유틸리티 제작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운영체제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리눅스 등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dirty="0"/>
              <a:t>의 시스템 명령어를 사용하는 도구를 통한 시스템 유틸리티 제작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GUI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(Graphic User Interface)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프로그래밍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화면에 윈도우 창을 만들고 프로그램을 동작시킬 수 있는 메뉴나 버튼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 등을 추가하는 것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GUI</a:t>
            </a:r>
            <a:r>
              <a:rPr kumimoji="1" lang="ko-KR" altLang="en-US" dirty="0"/>
              <a:t> 프로그래밍을 위한 도구들을 갖추고 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프로그램을 만들기 쉬움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예 </a:t>
            </a:r>
            <a:r>
              <a:rPr kumimoji="1" lang="en-US" altLang="ko-KR" sz="1500" dirty="0"/>
              <a:t>-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Tkinter</a:t>
            </a:r>
            <a:r>
              <a:rPr kumimoji="1" lang="en-US" altLang="ko-KR" sz="1500" dirty="0"/>
              <a:t>(</a:t>
            </a:r>
            <a:r>
              <a:rPr kumimoji="1"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티케이인터</a:t>
            </a:r>
            <a:r>
              <a:rPr kumimoji="1" lang="en-US" altLang="ko-KR" sz="1500" dirty="0"/>
              <a:t>))</a:t>
            </a:r>
          </a:p>
          <a:p>
            <a:pPr lvl="3"/>
            <a:endParaRPr kumimoji="1" lang="en-US" altLang="ko-KR" dirty="0"/>
          </a:p>
          <a:p>
            <a:pPr lvl="1"/>
            <a:r>
              <a:rPr kumimoji="1" lang="en-US" altLang="ko-KR" b="1" dirty="0"/>
              <a:t>C/C++</a:t>
            </a:r>
            <a:r>
              <a:rPr kumimoji="1" lang="ko-KR" altLang="en-US" b="1" dirty="0" err="1"/>
              <a:t>와의</a:t>
            </a:r>
            <a:r>
              <a:rPr kumimoji="1" lang="ko-KR" altLang="en-US" b="1" dirty="0"/>
              <a:t> 결합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C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로 만든 프로그램을 </a:t>
            </a:r>
            <a:r>
              <a:rPr kumimoji="1" lang="ko-KR" altLang="en-US" dirty="0" err="1"/>
              <a:t>파이썬에서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만든 프로그램을 </a:t>
            </a:r>
            <a:r>
              <a:rPr kumimoji="1" lang="en-US" altLang="ko-KR" dirty="0"/>
              <a:t>C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에서 사용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웹 프로그래밍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6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있는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수치 연산 프로그래밍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C</a:t>
            </a:r>
            <a:r>
              <a:rPr kumimoji="1" lang="ko-KR" altLang="en-US" dirty="0"/>
              <a:t>로 작성된 수치 연산 모듈</a:t>
            </a:r>
            <a:r>
              <a:rPr kumimoji="1" lang="en-US" altLang="ko-KR" dirty="0"/>
              <a:t> NumPy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빠른 수치 연산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데이터베이스 프로그래밍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Sybase, </a:t>
            </a:r>
            <a:r>
              <a:rPr kumimoji="1" lang="en-US" altLang="ko-KR" dirty="0" err="1"/>
              <a:t>Infomix</a:t>
            </a:r>
            <a:r>
              <a:rPr kumimoji="1" lang="en-US" altLang="ko-KR" dirty="0"/>
              <a:t>, Oracle, MySQL, PostgreSQL</a:t>
            </a:r>
            <a:r>
              <a:rPr kumimoji="1" lang="ko-KR" altLang="en-US" dirty="0"/>
              <a:t> 등의 데이터에 접근하기 위한 도구 제공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자료를 변형 없이 그대로 파일에 저장하고 불러오는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 피클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(pickle)</a:t>
            </a:r>
          </a:p>
          <a:p>
            <a:pPr lvl="2"/>
            <a:endParaRPr kumimoji="1"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ko-KR" altLang="en-US" b="1" dirty="0"/>
              <a:t>데이터분석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사물 인터넷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판다스</a:t>
            </a:r>
            <a:r>
              <a:rPr kumimoji="1" lang="en-US" altLang="ko-KR" dirty="0"/>
              <a:t>(Pandas)</a:t>
            </a:r>
            <a:r>
              <a:rPr kumimoji="1" lang="ko-KR" altLang="en-US" dirty="0"/>
              <a:t> 모듈을 통한 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라즈베리파이를</a:t>
            </a:r>
            <a:r>
              <a:rPr kumimoji="1" lang="ko-KR" altLang="en-US" dirty="0"/>
              <a:t> 제어하는 도구를 통한 사물 인터넷 구현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80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680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</vt:lpstr>
      <vt:lpstr>Malgun Gothic</vt:lpstr>
      <vt:lpstr>Batang</vt:lpstr>
      <vt:lpstr>Arial</vt:lpstr>
      <vt:lpstr>Wingdings</vt:lpstr>
      <vt:lpstr>Office 테마</vt:lpstr>
      <vt:lpstr>파 이 썬</vt:lpstr>
      <vt:lpstr>PowerPoint 프레젠테이션</vt:lpstr>
      <vt:lpstr>01-1 파이썬이란?</vt:lpstr>
      <vt:lpstr>01-2 파이썬의 특징</vt:lpstr>
      <vt:lpstr>01-2 파이썬의 특징</vt:lpstr>
      <vt:lpstr>01-2 파이썬의 특징</vt:lpstr>
      <vt:lpstr>01-2 파이썬의 특징</vt:lpstr>
      <vt:lpstr>01-3 파이썬으로 무엇을 할 수 있을까?</vt:lpstr>
      <vt:lpstr>01-3 파이썬으로 무엇을 할 수 있을까?</vt:lpstr>
      <vt:lpstr>01-3 파이썬으로 무엇을 할 수 있을까?</vt:lpstr>
      <vt:lpstr>01-4 파이썬 설치하기</vt:lpstr>
      <vt:lpstr>01-5 파이썬 둘러보기</vt:lpstr>
      <vt:lpstr>01-6 파이썬과 에디터</vt:lpstr>
      <vt:lpstr>01-6 파이썬과 에디터</vt:lpstr>
      <vt:lpstr>01-6 파이썬과 에디터</vt:lpstr>
      <vt:lpstr>01-6 파이썬과 에디터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difi</cp:lastModifiedBy>
  <cp:revision>190</cp:revision>
  <cp:lastPrinted>2020-07-23T17:41:23Z</cp:lastPrinted>
  <dcterms:created xsi:type="dcterms:W3CDTF">2020-07-22T11:00:58Z</dcterms:created>
  <dcterms:modified xsi:type="dcterms:W3CDTF">2020-12-25T21:30:42Z</dcterms:modified>
</cp:coreProperties>
</file>