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2" r:id="rId4"/>
    <p:sldId id="266" r:id="rId5"/>
    <p:sldId id="274" r:id="rId6"/>
    <p:sldId id="267" r:id="rId7"/>
    <p:sldId id="269" r:id="rId8"/>
    <p:sldId id="270" r:id="rId9"/>
    <p:sldId id="276" r:id="rId10"/>
    <p:sldId id="277" r:id="rId11"/>
    <p:sldId id="271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9" autoAdjust="0"/>
    <p:restoredTop sz="96320" autoAdjust="0"/>
  </p:normalViewPr>
  <p:slideViewPr>
    <p:cSldViewPr snapToGrid="0">
      <p:cViewPr varScale="1">
        <p:scale>
          <a:sx n="113" d="100"/>
          <a:sy n="113" d="100"/>
        </p:scale>
        <p:origin x="84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7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5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0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http://www.cnblogs.com/artech/archive/2016/05/18/5507092.html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072A-2098-46B0-9791-2F41001082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3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499" y="4031724"/>
            <a:ext cx="6858000" cy="1269125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桂素伟</a:t>
            </a:r>
            <a:endParaRPr lang="en-US" altLang="zh-CN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18FC6-07EF-4A37-9C25-844D05F6FFD7}"/>
              </a:ext>
            </a:extLst>
          </p:cNvPr>
          <p:cNvSpPr>
            <a:spLocks noGrp="1"/>
          </p:cNvSpPr>
          <p:nvPr/>
        </p:nvSpPr>
        <p:spPr>
          <a:xfrm>
            <a:off x="517329" y="1378984"/>
            <a:ext cx="7947918" cy="606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asp.net core</a:t>
            </a:r>
            <a:r>
              <a:rPr lang="zh-CN" altLang="en-US" sz="2800" dirty="0"/>
              <a:t>系列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502171" y="2230300"/>
            <a:ext cx="5871996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800" dirty="0"/>
              <a:t>Entity Framework Core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r>
              <a:rPr lang="zh-CN" altLang="en-US" dirty="0"/>
              <a:t>并发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610C84-3C8E-4791-A21B-876AD455FF04}"/>
              </a:ext>
            </a:extLst>
          </p:cNvPr>
          <p:cNvSpPr/>
          <p:nvPr/>
        </p:nvSpPr>
        <p:spPr>
          <a:xfrm>
            <a:off x="628650" y="1736003"/>
            <a:ext cx="8202887" cy="38779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E3E3E"/>
                </a:solidFill>
                <a:latin typeface="Arial Unicode MS"/>
              </a:rPr>
              <a:t>时间戳：</a:t>
            </a:r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protected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override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sz="1400" dirty="0">
                <a:solidFill>
                  <a:srgbClr val="0000FF"/>
                </a:solidFill>
                <a:latin typeface="Anonymous Pro" panose="02060609030202000504" pitchFamily="49" charset="0"/>
              </a:rPr>
              <a:t>void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OnModelCreating(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ModelBuilder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modelBuilder)        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modelBuilder.Entity&lt;</a:t>
            </a:r>
            <a:r>
              <a:rPr lang="zh-CN" altLang="zh-CN" sz="1400" dirty="0">
                <a:solidFill>
                  <a:srgbClr val="2B91AF"/>
                </a:solidFill>
                <a:latin typeface="Anonymous Pro" panose="02060609030202000504" pitchFamily="49" charset="0"/>
              </a:rPr>
              <a:t>Answers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&gt;(entity =&gt;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{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entity.HasIndex(e =&gt; e.QuestionId)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"IX_QuestionID"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entity.Property(e =&gt; e.Id).HasColumnName(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             </a:t>
            </a:r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 </a:t>
            </a:r>
            <a:r>
              <a:rPr lang="zh-CN" altLang="zh-CN" b="1" dirty="0">
                <a:solidFill>
                  <a:srgbClr val="FF0000"/>
                </a:solidFill>
                <a:latin typeface="Anonymous Pro" panose="02060609030202000504" pitchFamily="49" charset="0"/>
              </a:rPr>
              <a:t>entity.Property(e =&gt; e.TimeSpan).IsRowVersion();</a:t>
            </a:r>
            <a:endParaRPr lang="en-US" altLang="zh-CN" b="1" dirty="0">
              <a:solidFill>
                <a:srgbClr val="FF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entity.HasOne(d =&gt; d.Question)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.WithMany(p =&gt; p.Answers)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.HasForeignKey(d =&gt; d.QuestionId)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        .HasConstraintName(</a:t>
            </a:r>
            <a:r>
              <a:rPr lang="zh-CN" altLang="zh-CN" sz="1400" dirty="0">
                <a:solidFill>
                  <a:srgbClr val="A31515"/>
                </a:solidFill>
                <a:latin typeface="Anonymous Pro" panose="02060609030202000504" pitchFamily="49" charset="0"/>
              </a:rPr>
              <a:t>"FK_dbo.Answers_dbo.Questions_QuestionID"</a:t>
            </a:r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           });</a:t>
            </a:r>
            <a:endParaRPr lang="en-US" altLang="zh-CN" sz="1400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00000"/>
                </a:solidFill>
                <a:latin typeface="Anonymous Pro" panose="02060609030202000504" pitchFamily="49" charset="0"/>
              </a:rPr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25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04096-5F2C-472F-BAC7-EADB3EC8F297}"/>
              </a:ext>
            </a:extLst>
          </p:cNvPr>
          <p:cNvSpPr txBox="1"/>
          <p:nvPr/>
        </p:nvSpPr>
        <p:spPr>
          <a:xfrm>
            <a:off x="1656951" y="2059620"/>
            <a:ext cx="40350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EF for </a:t>
            </a:r>
            <a:r>
              <a:rPr lang="en-US" altLang="zh-CN" sz="2800" dirty="0" err="1"/>
              <a:t>SqlServer</a:t>
            </a:r>
            <a:endParaRPr lang="en-US" altLang="zh-CN" sz="2800" dirty="0"/>
          </a:p>
          <a:p>
            <a:r>
              <a:rPr lang="en-US" altLang="zh-CN" sz="2800" dirty="0"/>
              <a:t>	——《</a:t>
            </a:r>
            <a:r>
              <a:rPr lang="zh-CN" altLang="en-US" sz="2800" dirty="0"/>
              <a:t>考试系统</a:t>
            </a:r>
            <a:r>
              <a:rPr lang="en-US" altLang="zh-CN" sz="2800" dirty="0"/>
              <a:t>》</a:t>
            </a:r>
          </a:p>
          <a:p>
            <a:endParaRPr lang="en-US" altLang="zh-CN" sz="2800" dirty="0"/>
          </a:p>
          <a:p>
            <a:r>
              <a:rPr lang="en-US" altLang="zh-CN" sz="2800" dirty="0"/>
              <a:t>EF for </a:t>
            </a:r>
            <a:r>
              <a:rPr lang="en-US" altLang="zh-CN" sz="2800" dirty="0" err="1"/>
              <a:t>Sqlite</a:t>
            </a:r>
            <a:endParaRPr lang="en-US" altLang="zh-CN" sz="2800" dirty="0"/>
          </a:p>
          <a:p>
            <a:r>
              <a:rPr lang="en-US" altLang="zh-CN" sz="2800" dirty="0"/>
              <a:t>    ——《</a:t>
            </a:r>
            <a:r>
              <a:rPr lang="zh-CN" altLang="en-US" sz="2800" dirty="0"/>
              <a:t>工作记录系统</a:t>
            </a:r>
            <a:r>
              <a:rPr lang="en-US" altLang="zh-CN" sz="2800" dirty="0"/>
              <a:t>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23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 err="1"/>
              <a:t>ORM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9FDEAF-AF93-4F1F-9897-D4E9D3BBD903}"/>
              </a:ext>
            </a:extLst>
          </p:cNvPr>
          <p:cNvSpPr txBox="1"/>
          <p:nvPr/>
        </p:nvSpPr>
        <p:spPr>
          <a:xfrm>
            <a:off x="1502344" y="2678055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Dapper:</a:t>
            </a:r>
            <a:r>
              <a:rPr lang="zh-CN" altLang="en-US" sz="3600" dirty="0"/>
              <a:t>一个轻量级的</a:t>
            </a:r>
            <a:r>
              <a:rPr lang="en-US" altLang="zh-CN" sz="3600" dirty="0" err="1"/>
              <a:t>ORM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CF92BF-6D36-4A7E-81EA-694197CE693D}"/>
              </a:ext>
            </a:extLst>
          </p:cNvPr>
          <p:cNvSpPr/>
          <p:nvPr/>
        </p:nvSpPr>
        <p:spPr>
          <a:xfrm>
            <a:off x="2032429" y="3739082"/>
            <a:ext cx="421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https://github.com/StackExchange/Dapper</a:t>
            </a:r>
          </a:p>
        </p:txBody>
      </p:sp>
    </p:spTree>
    <p:extLst>
      <p:ext uri="{BB962C8B-B14F-4D97-AF65-F5344CB8AC3E}">
        <p14:creationId xmlns:p14="http://schemas.microsoft.com/office/powerpoint/2010/main" val="373137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Entity Framework Core </a:t>
            </a:r>
          </a:p>
          <a:p>
            <a:r>
              <a:rPr lang="en-US" altLang="zh-CN" dirty="0"/>
              <a:t>EF Code First</a:t>
            </a:r>
          </a:p>
          <a:p>
            <a:r>
              <a:rPr lang="zh-CN" altLang="en-US" dirty="0"/>
              <a:t>案例</a:t>
            </a:r>
            <a:r>
              <a:rPr lang="en-US" altLang="zh-CN" dirty="0" err="1"/>
              <a:t>Demo:EF</a:t>
            </a:r>
            <a:r>
              <a:rPr lang="en-US" altLang="zh-CN" dirty="0"/>
              <a:t> for </a:t>
            </a:r>
            <a:r>
              <a:rPr lang="en-US" altLang="zh-CN" dirty="0" err="1"/>
              <a:t>SqlServer</a:t>
            </a:r>
            <a:r>
              <a:rPr lang="en-US" altLang="zh-CN" dirty="0"/>
              <a:t> &amp; EF for </a:t>
            </a:r>
            <a:r>
              <a:rPr lang="en-US" altLang="zh-CN" dirty="0" err="1"/>
              <a:t>Sqlite</a:t>
            </a:r>
            <a:endParaRPr lang="en-US" altLang="zh-CN" dirty="0"/>
          </a:p>
          <a:p>
            <a:r>
              <a:rPr lang="en-US" altLang="zh-CN" dirty="0"/>
              <a:t>Dapper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AE35B-6A5C-4034-A66B-83295AB00EBA}"/>
              </a:ext>
            </a:extLst>
          </p:cNvPr>
          <p:cNvSpPr/>
          <p:nvPr/>
        </p:nvSpPr>
        <p:spPr>
          <a:xfrm>
            <a:off x="895812" y="3033022"/>
            <a:ext cx="7352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EF Core2.0</a:t>
            </a:r>
            <a:r>
              <a:rPr lang="zh-CN" altLang="en-US" sz="2400" dirty="0">
                <a:solidFill>
                  <a:srgbClr val="222222"/>
                </a:solidFill>
                <a:latin typeface="+mn-ea"/>
              </a:rPr>
              <a:t>高性能注意事项：</a:t>
            </a:r>
            <a:endParaRPr lang="en-US" altLang="zh-CN" sz="2400" dirty="0">
              <a:solidFill>
                <a:srgbClr val="222222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services.AddDbContext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Pool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&lt;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BloggingContext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&gt;( options =&gt;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options.UseSqlServer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connectionString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));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957346-3AD1-49B8-B0E3-CF880900941A}"/>
              </a:ext>
            </a:extLst>
          </p:cNvPr>
          <p:cNvSpPr/>
          <p:nvPr/>
        </p:nvSpPr>
        <p:spPr>
          <a:xfrm>
            <a:off x="780403" y="1566455"/>
            <a:ext cx="7312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https://docs.microsoft.com/zh-cn/ef/core/</a:t>
            </a:r>
          </a:p>
        </p:txBody>
      </p:sp>
    </p:spTree>
    <p:extLst>
      <p:ext uri="{BB962C8B-B14F-4D97-AF65-F5344CB8AC3E}">
        <p14:creationId xmlns:p14="http://schemas.microsoft.com/office/powerpoint/2010/main" val="5047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168258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程序包管理控件台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0CF8E7-DDE9-4CA4-930A-C3AFA784C67B}"/>
              </a:ext>
            </a:extLst>
          </p:cNvPr>
          <p:cNvSpPr/>
          <p:nvPr/>
        </p:nvSpPr>
        <p:spPr>
          <a:xfrm>
            <a:off x="748650" y="2933475"/>
            <a:ext cx="8323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Microsoft.VisualStudio.Web.CodeGeneration.Design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4629AA-8069-470D-BCAC-739489DD4D41}"/>
              </a:ext>
            </a:extLst>
          </p:cNvPr>
          <p:cNvSpPr/>
          <p:nvPr/>
        </p:nvSpPr>
        <p:spPr>
          <a:xfrm>
            <a:off x="748650" y="2522087"/>
            <a:ext cx="672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Microsoft.EntityFrameworkCore.Tools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9D394A-4A80-4236-BAC3-760720AA9830}"/>
              </a:ext>
            </a:extLst>
          </p:cNvPr>
          <p:cNvSpPr/>
          <p:nvPr/>
        </p:nvSpPr>
        <p:spPr>
          <a:xfrm>
            <a:off x="748650" y="2110699"/>
            <a:ext cx="8083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Install-Package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8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52ECE0-E213-4861-8347-9D701F026C2C}"/>
              </a:ext>
            </a:extLst>
          </p:cNvPr>
          <p:cNvSpPr/>
          <p:nvPr/>
        </p:nvSpPr>
        <p:spPr>
          <a:xfrm>
            <a:off x="622672" y="1957725"/>
            <a:ext cx="8026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Scaffold-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DbContext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“Server=.;Database=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TestManageDB;Trusted_Connection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=True;” 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-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OutputDir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Models/</a:t>
            </a:r>
            <a:r>
              <a:rPr lang="en-US" altLang="zh-CN" dirty="0" err="1">
                <a:solidFill>
                  <a:srgbClr val="222222"/>
                </a:solidFill>
                <a:latin typeface="Consolas" panose="020B0609020204030204" pitchFamily="49" charset="0"/>
              </a:rPr>
              <a:t>DataModels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CA0CF2-6E6D-415B-A812-149622871DCD}"/>
              </a:ext>
            </a:extLst>
          </p:cNvPr>
          <p:cNvSpPr txBox="1"/>
          <p:nvPr/>
        </p:nvSpPr>
        <p:spPr>
          <a:xfrm>
            <a:off x="557628" y="1497191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从数据库生成</a:t>
            </a:r>
            <a:r>
              <a:rPr lang="en-US" altLang="zh-CN" sz="2000" b="1" dirty="0"/>
              <a:t>Model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99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E9061-3D09-4419-8312-51475982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8" y="1690292"/>
            <a:ext cx="8570044" cy="372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9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46" y="1493499"/>
            <a:ext cx="5418597" cy="446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core-code first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0604" y="3339531"/>
            <a:ext cx="380290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 Add-Migration MyFirstMigration</a:t>
            </a:r>
          </a:p>
        </p:txBody>
      </p:sp>
      <p:sp>
        <p:nvSpPr>
          <p:cNvPr id="7" name="矩形 6"/>
          <p:cNvSpPr/>
          <p:nvPr/>
        </p:nvSpPr>
        <p:spPr>
          <a:xfrm>
            <a:off x="753514" y="3845876"/>
            <a:ext cx="21948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Update-Database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604" y="2755085"/>
            <a:ext cx="5129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注：一定要</a:t>
            </a:r>
            <a:r>
              <a:rPr lang="en-US" altLang="zh-CN" sz="2000" dirty="0">
                <a:solidFill>
                  <a:srgbClr val="FF0000"/>
                </a:solidFill>
              </a:rPr>
              <a:t>Build</a:t>
            </a:r>
            <a:r>
              <a:rPr lang="zh-CN" altLang="en-US" sz="2000" dirty="0">
                <a:solidFill>
                  <a:srgbClr val="FF0000"/>
                </a:solidFill>
              </a:rPr>
              <a:t>，然后再使用</a:t>
            </a:r>
            <a:r>
              <a:rPr lang="en-US" altLang="zh-CN" sz="2000" dirty="0">
                <a:solidFill>
                  <a:srgbClr val="FF0000"/>
                </a:solidFill>
              </a:rPr>
              <a:t>code first</a:t>
            </a:r>
            <a:r>
              <a:rPr lang="zh-CN" altLang="en-US" sz="2000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009FD-D160-46BE-8209-C7508249E8D5}"/>
              </a:ext>
            </a:extLst>
          </p:cNvPr>
          <p:cNvSpPr txBox="1"/>
          <p:nvPr/>
        </p:nvSpPr>
        <p:spPr>
          <a:xfrm>
            <a:off x="753514" y="193969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从</a:t>
            </a:r>
            <a:r>
              <a:rPr lang="en-US" altLang="zh-CN" sz="2000" b="1" dirty="0"/>
              <a:t>Model</a:t>
            </a:r>
            <a:r>
              <a:rPr lang="zh-CN" altLang="en-US" sz="2000" b="1" dirty="0"/>
              <a:t>生成数据库</a:t>
            </a:r>
          </a:p>
        </p:txBody>
      </p:sp>
    </p:spTree>
    <p:extLst>
      <p:ext uri="{BB962C8B-B14F-4D97-AF65-F5344CB8AC3E}">
        <p14:creationId xmlns:p14="http://schemas.microsoft.com/office/powerpoint/2010/main" val="16500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framework core</a:t>
            </a:r>
            <a:r>
              <a:rPr lang="zh-CN" altLang="en-US" dirty="0"/>
              <a:t>并发</a:t>
            </a:r>
          </a:p>
        </p:txBody>
      </p:sp>
      <p:sp>
        <p:nvSpPr>
          <p:cNvPr id="6" name="矩形 5"/>
          <p:cNvSpPr/>
          <p:nvPr/>
        </p:nvSpPr>
        <p:spPr>
          <a:xfrm>
            <a:off x="554908" y="1705195"/>
            <a:ext cx="5913798" cy="30162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E3E3E"/>
                </a:solidFill>
                <a:latin typeface="Arial Unicode MS"/>
              </a:rPr>
              <a:t>并发令牌</a:t>
            </a:r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endParaRPr lang="en-US" altLang="zh-CN" b="1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en-US" sz="1400" dirty="0">
                <a:solidFill>
                  <a:srgbClr val="3E3E3E"/>
                </a:solidFill>
                <a:latin typeface="Arial Unicode MS"/>
              </a:rPr>
              <a:t>特性方式：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[ConcurrencyCheck]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方式：</a:t>
            </a:r>
            <a:endParaRPr lang="en-US" altLang="zh-CN" sz="1400" dirty="0"/>
          </a:p>
          <a:p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protected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override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</a:t>
            </a:r>
            <a:r>
              <a:rPr lang="zh-CN" altLang="zh-CN" sz="1400" dirty="0">
                <a:solidFill>
                  <a:srgbClr val="0000FF"/>
                </a:solidFill>
                <a:latin typeface="Arial Unicode MS"/>
              </a:rPr>
              <a:t>void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OnModelCreating(ModelBuilder modelBuilder)    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{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        modelBuilder.Entity&lt;UserTable&gt;()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en-US" altLang="zh-CN" sz="1400" dirty="0">
                <a:solidFill>
                  <a:srgbClr val="3E3E3E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.Property(p =&gt; p.UserName) 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en-US" altLang="zh-CN" sz="1400" dirty="0">
                <a:solidFill>
                  <a:srgbClr val="3E3E3E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.IsConcurrencyToken();    </a:t>
            </a:r>
            <a:endParaRPr lang="en-US" altLang="zh-CN" sz="1400" dirty="0">
              <a:solidFill>
                <a:srgbClr val="3E3E3E"/>
              </a:solidFill>
              <a:latin typeface="Arial Unicode MS"/>
            </a:endParaRPr>
          </a:p>
          <a:p>
            <a:r>
              <a:rPr lang="zh-CN" altLang="zh-CN" sz="1400" dirty="0">
                <a:solidFill>
                  <a:srgbClr val="3E3E3E"/>
                </a:solidFill>
                <a:latin typeface="Arial Unicode MS"/>
              </a:rPr>
              <a:t>}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02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6946</TotalTime>
  <Words>319</Words>
  <Application>Microsoft Office PowerPoint</Application>
  <PresentationFormat>全屏显示(4:3)</PresentationFormat>
  <Paragraphs>77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等线 Light</vt:lpstr>
      <vt:lpstr>Anonymous Pro</vt:lpstr>
      <vt:lpstr>Arial</vt:lpstr>
      <vt:lpstr>Calibri</vt:lpstr>
      <vt:lpstr>Calibri Light</vt:lpstr>
      <vt:lpstr>Consolas</vt:lpstr>
      <vt:lpstr>Office 主题​​</vt:lpstr>
      <vt:lpstr>PowerPoint 演示文稿</vt:lpstr>
      <vt:lpstr>大纲</vt:lpstr>
      <vt:lpstr>Entity framework core</vt:lpstr>
      <vt:lpstr>Entity framework core-code first</vt:lpstr>
      <vt:lpstr>Entity framework core-code first</vt:lpstr>
      <vt:lpstr>Entity framework core-code first</vt:lpstr>
      <vt:lpstr>Entity framework core-code first</vt:lpstr>
      <vt:lpstr>Entity framework core-code first</vt:lpstr>
      <vt:lpstr>Entity framework core并发</vt:lpstr>
      <vt:lpstr>Entity framework core并发</vt:lpstr>
      <vt:lpstr>Demo</vt:lpstr>
      <vt:lpstr>其他ORM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59</cp:revision>
  <dcterms:created xsi:type="dcterms:W3CDTF">2017-02-04T03:03:56Z</dcterms:created>
  <dcterms:modified xsi:type="dcterms:W3CDTF">2017-11-04T07:51:54Z</dcterms:modified>
</cp:coreProperties>
</file>