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65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584F-4B2B-430C-8328-C87C686077E8}" type="doc">
      <dgm:prSet loTypeId="urn:microsoft.com/office/officeart/2005/8/layout/chart3" loCatId="cycle" qsTypeId="urn:microsoft.com/office/officeart/2005/8/quickstyle/simple1" qsCatId="simple" csTypeId="urn:microsoft.com/office/officeart/2005/8/colors/colorful4" csCatId="colorful" phldr="1"/>
      <dgm:spPr/>
    </dgm:pt>
    <dgm:pt modelId="{7E6B0A55-3227-4890-BA78-72BA50FC42C1}">
      <dgm:prSet phldrT="[文本]"/>
      <dgm:spPr/>
      <dgm:t>
        <a:bodyPr/>
        <a:lstStyle/>
        <a:p>
          <a:r>
            <a:rPr lang="zh-CN" altLang="en-US" dirty="0"/>
            <a:t>代码</a:t>
          </a:r>
        </a:p>
      </dgm:t>
    </dgm:pt>
    <dgm:pt modelId="{7EFEF4D9-0388-40A0-A360-E7E36736151F}" type="parTrans" cxnId="{A86017EE-3D50-473F-9D8C-9569AB883E1E}">
      <dgm:prSet/>
      <dgm:spPr/>
      <dgm:t>
        <a:bodyPr/>
        <a:lstStyle/>
        <a:p>
          <a:endParaRPr lang="zh-CN" altLang="en-US"/>
        </a:p>
      </dgm:t>
    </dgm:pt>
    <dgm:pt modelId="{DFBFE082-E97A-4310-8201-4A6D66414A80}" type="sibTrans" cxnId="{A86017EE-3D50-473F-9D8C-9569AB883E1E}">
      <dgm:prSet/>
      <dgm:spPr/>
      <dgm:t>
        <a:bodyPr/>
        <a:lstStyle/>
        <a:p>
          <a:endParaRPr lang="zh-CN" altLang="en-US"/>
        </a:p>
      </dgm:t>
    </dgm:pt>
    <dgm:pt modelId="{81BE7146-8950-4C15-92A6-FB2F5F5FE547}">
      <dgm:prSet phldrT="[文本]"/>
      <dgm:spPr/>
      <dgm:t>
        <a:bodyPr/>
        <a:lstStyle/>
        <a:p>
          <a:r>
            <a:rPr lang="zh-CN" altLang="en-US" dirty="0"/>
            <a:t>可读性</a:t>
          </a:r>
        </a:p>
      </dgm:t>
    </dgm:pt>
    <dgm:pt modelId="{C2D3A79E-DCDF-474B-B3D3-4EF1E9BCB579}" type="parTrans" cxnId="{C670C180-6E52-409D-B67C-9A2592A59600}">
      <dgm:prSet/>
      <dgm:spPr/>
      <dgm:t>
        <a:bodyPr/>
        <a:lstStyle/>
        <a:p>
          <a:endParaRPr lang="zh-CN" altLang="en-US"/>
        </a:p>
      </dgm:t>
    </dgm:pt>
    <dgm:pt modelId="{E1D4D0A2-C0E6-4363-BCCD-A84E098B4965}" type="sibTrans" cxnId="{C670C180-6E52-409D-B67C-9A2592A59600}">
      <dgm:prSet/>
      <dgm:spPr/>
      <dgm:t>
        <a:bodyPr/>
        <a:lstStyle/>
        <a:p>
          <a:endParaRPr lang="zh-CN" altLang="en-US"/>
        </a:p>
      </dgm:t>
    </dgm:pt>
    <dgm:pt modelId="{9D9DB0F3-CBA1-4C04-8A30-BA5F81B5F4F7}">
      <dgm:prSet phldrT="[文本]"/>
      <dgm:spPr/>
      <dgm:t>
        <a:bodyPr/>
        <a:lstStyle/>
        <a:p>
          <a:r>
            <a:rPr lang="zh-CN" altLang="en-US" dirty="0"/>
            <a:t>单元测试</a:t>
          </a:r>
        </a:p>
      </dgm:t>
    </dgm:pt>
    <dgm:pt modelId="{A0C82CDA-C4C7-4625-874A-8619181A3FF0}" type="parTrans" cxnId="{3A989080-0EDC-48A6-9596-0853346168F6}">
      <dgm:prSet/>
      <dgm:spPr/>
      <dgm:t>
        <a:bodyPr/>
        <a:lstStyle/>
        <a:p>
          <a:endParaRPr lang="zh-CN" altLang="en-US"/>
        </a:p>
      </dgm:t>
    </dgm:pt>
    <dgm:pt modelId="{B5F2AF49-5479-4EA6-8D6A-F9CFB806BB5F}" type="sibTrans" cxnId="{3A989080-0EDC-48A6-9596-0853346168F6}">
      <dgm:prSet/>
      <dgm:spPr/>
      <dgm:t>
        <a:bodyPr/>
        <a:lstStyle/>
        <a:p>
          <a:endParaRPr lang="zh-CN" altLang="en-US"/>
        </a:p>
      </dgm:t>
    </dgm:pt>
    <dgm:pt modelId="{AB8C7AA9-33D4-426B-AE51-58A943DE5143}" type="pres">
      <dgm:prSet presAssocID="{7546584F-4B2B-430C-8328-C87C686077E8}" presName="compositeShape" presStyleCnt="0">
        <dgm:presLayoutVars>
          <dgm:chMax val="7"/>
          <dgm:dir/>
          <dgm:resizeHandles val="exact"/>
        </dgm:presLayoutVars>
      </dgm:prSet>
      <dgm:spPr/>
    </dgm:pt>
    <dgm:pt modelId="{EB61BD01-BA0C-45A5-949D-2101F6DDA1AD}" type="pres">
      <dgm:prSet presAssocID="{7546584F-4B2B-430C-8328-C87C686077E8}" presName="wedge1" presStyleLbl="node1" presStyleIdx="0" presStyleCnt="3"/>
      <dgm:spPr/>
    </dgm:pt>
    <dgm:pt modelId="{0D560E89-C3AC-4AB0-8A31-7BECF47DDAFA}" type="pres">
      <dgm:prSet presAssocID="{7546584F-4B2B-430C-8328-C87C686077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056E128-C16D-428B-A112-F70C8E3B91FB}" type="pres">
      <dgm:prSet presAssocID="{7546584F-4B2B-430C-8328-C87C686077E8}" presName="wedge2" presStyleLbl="node1" presStyleIdx="1" presStyleCnt="3"/>
      <dgm:spPr/>
    </dgm:pt>
    <dgm:pt modelId="{093E6100-3BED-4472-9692-D7558E17DBE8}" type="pres">
      <dgm:prSet presAssocID="{7546584F-4B2B-430C-8328-C87C686077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0463932-4CE6-4C6D-93BF-0A42A37A1128}" type="pres">
      <dgm:prSet presAssocID="{7546584F-4B2B-430C-8328-C87C686077E8}" presName="wedge3" presStyleLbl="node1" presStyleIdx="2" presStyleCnt="3"/>
      <dgm:spPr/>
    </dgm:pt>
    <dgm:pt modelId="{270411B4-E74E-496A-8F23-DD294A217E9D}" type="pres">
      <dgm:prSet presAssocID="{7546584F-4B2B-430C-8328-C87C686077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031731C-104A-4E32-AC3A-2818045C7384}" type="presOf" srcId="{7E6B0A55-3227-4890-BA78-72BA50FC42C1}" destId="{EB61BD01-BA0C-45A5-949D-2101F6DDA1AD}" srcOrd="0" destOrd="0" presId="urn:microsoft.com/office/officeart/2005/8/layout/chart3"/>
    <dgm:cxn modelId="{E09EAC37-F97A-48D5-8AFB-74BD5D26EE14}" type="presOf" srcId="{81BE7146-8950-4C15-92A6-FB2F5F5FE547}" destId="{093E6100-3BED-4472-9692-D7558E17DBE8}" srcOrd="1" destOrd="0" presId="urn:microsoft.com/office/officeart/2005/8/layout/chart3"/>
    <dgm:cxn modelId="{73A28F52-58F1-4627-9040-90F5062700C4}" type="presOf" srcId="{7E6B0A55-3227-4890-BA78-72BA50FC42C1}" destId="{0D560E89-C3AC-4AB0-8A31-7BECF47DDAFA}" srcOrd="1" destOrd="0" presId="urn:microsoft.com/office/officeart/2005/8/layout/chart3"/>
    <dgm:cxn modelId="{3A989080-0EDC-48A6-9596-0853346168F6}" srcId="{7546584F-4B2B-430C-8328-C87C686077E8}" destId="{9D9DB0F3-CBA1-4C04-8A30-BA5F81B5F4F7}" srcOrd="2" destOrd="0" parTransId="{A0C82CDA-C4C7-4625-874A-8619181A3FF0}" sibTransId="{B5F2AF49-5479-4EA6-8D6A-F9CFB806BB5F}"/>
    <dgm:cxn modelId="{C670C180-6E52-409D-B67C-9A2592A59600}" srcId="{7546584F-4B2B-430C-8328-C87C686077E8}" destId="{81BE7146-8950-4C15-92A6-FB2F5F5FE547}" srcOrd="1" destOrd="0" parTransId="{C2D3A79E-DCDF-474B-B3D3-4EF1E9BCB579}" sibTransId="{E1D4D0A2-C0E6-4363-BCCD-A84E098B4965}"/>
    <dgm:cxn modelId="{E2877184-1973-4C4A-8802-76CA57F5B541}" type="presOf" srcId="{9D9DB0F3-CBA1-4C04-8A30-BA5F81B5F4F7}" destId="{20463932-4CE6-4C6D-93BF-0A42A37A1128}" srcOrd="0" destOrd="0" presId="urn:microsoft.com/office/officeart/2005/8/layout/chart3"/>
    <dgm:cxn modelId="{EA98EA84-E272-42FC-A37F-DA6778BE9154}" type="presOf" srcId="{9D9DB0F3-CBA1-4C04-8A30-BA5F81B5F4F7}" destId="{270411B4-E74E-496A-8F23-DD294A217E9D}" srcOrd="1" destOrd="0" presId="urn:microsoft.com/office/officeart/2005/8/layout/chart3"/>
    <dgm:cxn modelId="{B9A191E1-38DA-4524-A7EA-480624942CAF}" type="presOf" srcId="{7546584F-4B2B-430C-8328-C87C686077E8}" destId="{AB8C7AA9-33D4-426B-AE51-58A943DE5143}" srcOrd="0" destOrd="0" presId="urn:microsoft.com/office/officeart/2005/8/layout/chart3"/>
    <dgm:cxn modelId="{A86017EE-3D50-473F-9D8C-9569AB883E1E}" srcId="{7546584F-4B2B-430C-8328-C87C686077E8}" destId="{7E6B0A55-3227-4890-BA78-72BA50FC42C1}" srcOrd="0" destOrd="0" parTransId="{7EFEF4D9-0388-40A0-A360-E7E36736151F}" sibTransId="{DFBFE082-E97A-4310-8201-4A6D66414A80}"/>
    <dgm:cxn modelId="{D0B8A9FC-8F43-44C7-8645-8EA7B6DEF25C}" type="presOf" srcId="{81BE7146-8950-4C15-92A6-FB2F5F5FE547}" destId="{0056E128-C16D-428B-A112-F70C8E3B91FB}" srcOrd="0" destOrd="0" presId="urn:microsoft.com/office/officeart/2005/8/layout/chart3"/>
    <dgm:cxn modelId="{1A3E86FF-E212-4ED4-BC6B-53344AE90A5E}" type="presParOf" srcId="{AB8C7AA9-33D4-426B-AE51-58A943DE5143}" destId="{EB61BD01-BA0C-45A5-949D-2101F6DDA1AD}" srcOrd="0" destOrd="0" presId="urn:microsoft.com/office/officeart/2005/8/layout/chart3"/>
    <dgm:cxn modelId="{9F3F0A24-8B1A-47C3-BE0D-38C1D5062E1B}" type="presParOf" srcId="{AB8C7AA9-33D4-426B-AE51-58A943DE5143}" destId="{0D560E89-C3AC-4AB0-8A31-7BECF47DDAFA}" srcOrd="1" destOrd="0" presId="urn:microsoft.com/office/officeart/2005/8/layout/chart3"/>
    <dgm:cxn modelId="{BF08B86D-474D-4B25-8E86-585E68F9CA56}" type="presParOf" srcId="{AB8C7AA9-33D4-426B-AE51-58A943DE5143}" destId="{0056E128-C16D-428B-A112-F70C8E3B91FB}" srcOrd="2" destOrd="0" presId="urn:microsoft.com/office/officeart/2005/8/layout/chart3"/>
    <dgm:cxn modelId="{295CA2ED-42AB-4835-AE86-941EE0C3CD64}" type="presParOf" srcId="{AB8C7AA9-33D4-426B-AE51-58A943DE5143}" destId="{093E6100-3BED-4472-9692-D7558E17DBE8}" srcOrd="3" destOrd="0" presId="urn:microsoft.com/office/officeart/2005/8/layout/chart3"/>
    <dgm:cxn modelId="{C03106D7-1B75-4342-828E-7596CE580573}" type="presParOf" srcId="{AB8C7AA9-33D4-426B-AE51-58A943DE5143}" destId="{20463932-4CE6-4C6D-93BF-0A42A37A1128}" srcOrd="4" destOrd="0" presId="urn:microsoft.com/office/officeart/2005/8/layout/chart3"/>
    <dgm:cxn modelId="{F6AF57F0-C61A-47D6-A939-0590A9AA1968}" type="presParOf" srcId="{AB8C7AA9-33D4-426B-AE51-58A943DE5143}" destId="{270411B4-E74E-496A-8F23-DD294A217E9D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1BD01-BA0C-45A5-949D-2101F6DDA1AD}">
      <dsp:nvSpPr>
        <dsp:cNvPr id="0" name=""/>
        <dsp:cNvSpPr/>
      </dsp:nvSpPr>
      <dsp:spPr>
        <a:xfrm>
          <a:off x="1780469" y="282115"/>
          <a:ext cx="3510769" cy="351076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代码</a:t>
          </a:r>
        </a:p>
      </dsp:txBody>
      <dsp:txXfrm>
        <a:off x="3689241" y="929935"/>
        <a:ext cx="1191153" cy="1170256"/>
      </dsp:txXfrm>
    </dsp:sp>
    <dsp:sp modelId="{0056E128-C16D-428B-A112-F70C8E3B91FB}">
      <dsp:nvSpPr>
        <dsp:cNvPr id="0" name=""/>
        <dsp:cNvSpPr/>
      </dsp:nvSpPr>
      <dsp:spPr>
        <a:xfrm>
          <a:off x="1599497" y="386602"/>
          <a:ext cx="3510769" cy="3510769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可读性</a:t>
          </a:r>
        </a:p>
      </dsp:txBody>
      <dsp:txXfrm>
        <a:off x="2560779" y="2601730"/>
        <a:ext cx="1588205" cy="1086666"/>
      </dsp:txXfrm>
    </dsp:sp>
    <dsp:sp modelId="{20463932-4CE6-4C6D-93BF-0A42A37A1128}">
      <dsp:nvSpPr>
        <dsp:cNvPr id="0" name=""/>
        <dsp:cNvSpPr/>
      </dsp:nvSpPr>
      <dsp:spPr>
        <a:xfrm>
          <a:off x="1599497" y="386602"/>
          <a:ext cx="3510769" cy="3510769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单元测试</a:t>
          </a:r>
        </a:p>
      </dsp:txBody>
      <dsp:txXfrm>
        <a:off x="1975651" y="1076217"/>
        <a:ext cx="1191153" cy="117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2E45A-ABA7-46F3-84D5-79B4C63E12AD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A2AF3-6651-41B2-89D7-E11AAA181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07019"/>
            <a:ext cx="7772400" cy="21020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938" y="4734910"/>
            <a:ext cx="6858000" cy="1269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4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0069"/>
            <a:ext cx="7886700" cy="483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031-4754-44EF-9D23-89C47356BD9B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525E-9426-4B21-8ED1-C39C4CFE3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2737" y="1757779"/>
            <a:ext cx="6266335" cy="1962826"/>
          </a:xfrm>
        </p:spPr>
        <p:txBody>
          <a:bodyPr>
            <a:noAutofit/>
          </a:bodyPr>
          <a:lstStyle/>
          <a:p>
            <a:pPr>
              <a:lnSpc>
                <a:spcPts val="6100"/>
              </a:lnSpc>
            </a:pPr>
            <a:r>
              <a:rPr lang="en-US" altLang="zh-CN" sz="4800" dirty="0"/>
              <a:t>asp.net core</a:t>
            </a:r>
            <a:r>
              <a:rPr lang="zh-CN" altLang="en-US" sz="4800" dirty="0"/>
              <a:t>之</a:t>
            </a:r>
            <a:br>
              <a:rPr lang="en-US" altLang="zh-CN" sz="4800" dirty="0"/>
            </a:br>
            <a:r>
              <a:rPr lang="zh-CN" altLang="en-US" sz="4800" dirty="0"/>
              <a:t> </a:t>
            </a:r>
            <a:r>
              <a:rPr lang="en-US" altLang="zh-CN" sz="4800" dirty="0"/>
              <a:t>      ——</a:t>
            </a:r>
            <a:r>
              <a:rPr lang="zh-CN" altLang="en-US" sz="4800" dirty="0"/>
              <a:t>单元测试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3659" y="4678532"/>
            <a:ext cx="6858000" cy="65426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桂素伟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20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Moq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38075E-7D3E-45A0-A806-52B851082917}"/>
              </a:ext>
            </a:extLst>
          </p:cNvPr>
          <p:cNvSpPr/>
          <p:nvPr/>
        </p:nvSpPr>
        <p:spPr>
          <a:xfrm>
            <a:off x="4016477" y="792725"/>
            <a:ext cx="5127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axzxs2001</a:t>
            </a:r>
            <a:r>
              <a:rPr lang="en-US" altLang="zh-CN" dirty="0"/>
              <a:t>/</a:t>
            </a:r>
            <a:r>
              <a:rPr lang="en-US" altLang="zh-CN" dirty="0" err="1"/>
              <a:t>MoqEFCoreExtension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1A5962-F884-4FF2-97F0-79E86B5817A9}"/>
              </a:ext>
            </a:extLst>
          </p:cNvPr>
          <p:cNvSpPr/>
          <p:nvPr/>
        </p:nvSpPr>
        <p:spPr>
          <a:xfrm>
            <a:off x="849058" y="1227565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Anonymous Pro" panose="02060609030202000504" pitchFamily="49" charset="0"/>
              </a:rPr>
              <a:t>MoqEFCoreExtension </a:t>
            </a:r>
            <a:endParaRPr lang="en-US" altLang="zh-CN" dirty="0">
              <a:solidFill>
                <a:srgbClr val="000000"/>
              </a:solidFill>
              <a:latin typeface="Anonymous Pro" panose="02060609030202000504" pitchFamily="49" charset="0"/>
            </a:endParaRPr>
          </a:p>
          <a:p>
            <a:r>
              <a:rPr lang="zh-CN" altLang="en-US" dirty="0"/>
              <a:t>（扩展方法怎么破？）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C9512A-FD17-4D86-85DD-37132F89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73" y="1973216"/>
            <a:ext cx="8544233" cy="452431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[Fact]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void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GetAnswer_Default_ReturnCount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()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{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//Mock DbContext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dbMock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Mock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&lt;TestManageDBContext&gt;();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//实例化被测试方法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answerRepository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(dbMock.Object);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//模拟集合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list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&lt;Answers&gt; {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{ Id = 1,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"答案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	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,IsAnswer=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,QuestionId=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},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{ Id = 2,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"答案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/>
                <a:ea typeface="SFMono-Regular"/>
              </a:rPr>
              <a:t>2"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,IsAnswer=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,QuestionId=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} };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//Mock DbSet&lt;Answers&gt;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answerSet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Mock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&lt;DbSet&lt;Answers&gt;&gt;().SetupList(list);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//装载测试数据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dbMock.Setup(db =&gt; db.Answers).Returns(answerSet.Object);            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//设用被测试方法，在该方中用到了TestManageDBContext.Answers.Where执行查询，所以上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面代码要把List&lt;Answers&gt;装载成DbSet&lt;Answers&gt;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           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var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/>
                <a:ea typeface="SFMono-Regular"/>
              </a:rPr>
              <a:t>answers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= answerRepository.GetAnswers(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Arial Unicode MS"/>
                <a:ea typeface="SFMono-Regular"/>
              </a:rPr>
              <a:t>//断言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	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Assert.Equal(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answers.Count);      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4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E7797D6-A91E-442B-8D86-182B6BAA8DB8}"/>
              </a:ext>
            </a:extLst>
          </p:cNvPr>
          <p:cNvSpPr txBox="1"/>
          <p:nvPr/>
        </p:nvSpPr>
        <p:spPr>
          <a:xfrm>
            <a:off x="2769832" y="1713391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9913DF-7A80-48A9-B5D3-3C545A77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52" y="2823441"/>
            <a:ext cx="2816005" cy="28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endParaRPr lang="en-US" altLang="zh-CN" dirty="0"/>
          </a:p>
          <a:p>
            <a:r>
              <a:rPr lang="en-US" altLang="zh-CN" dirty="0" err="1"/>
              <a:t>Xunit</a:t>
            </a:r>
            <a:endParaRPr lang="en-US" altLang="zh-CN" dirty="0"/>
          </a:p>
          <a:p>
            <a:r>
              <a:rPr lang="en-US" altLang="zh-CN" dirty="0" err="1"/>
              <a:t>Moq</a:t>
            </a:r>
            <a:endParaRPr lang="en-US" altLang="zh-CN" dirty="0"/>
          </a:p>
          <a:p>
            <a:r>
              <a:rPr lang="en-US" altLang="zh-CN" dirty="0" err="1"/>
              <a:t>Moq</a:t>
            </a:r>
            <a:r>
              <a:rPr lang="zh-CN" altLang="en-US" dirty="0"/>
              <a:t>使用</a:t>
            </a:r>
            <a:r>
              <a:rPr lang="en-US" altLang="zh-CN" dirty="0" err="1"/>
              <a:t>EFCore</a:t>
            </a:r>
            <a:r>
              <a:rPr lang="en-US" altLang="zh-CN" dirty="0"/>
              <a:t> </a:t>
            </a:r>
            <a:r>
              <a:rPr lang="en-US" altLang="zh-CN" dirty="0" err="1"/>
              <a:t>DbSet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3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高质量代码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3D5210-C86B-4BB5-8662-4A1E757A0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88634"/>
              </p:ext>
            </p:extLst>
          </p:nvPr>
        </p:nvGraphicFramePr>
        <p:xfrm>
          <a:off x="1126632" y="2041864"/>
          <a:ext cx="6890736" cy="417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AC75A6F-72C6-482D-81A6-915EBD222170}"/>
              </a:ext>
            </a:extLst>
          </p:cNvPr>
          <p:cNvSpPr txBox="1"/>
          <p:nvPr/>
        </p:nvSpPr>
        <p:spPr>
          <a:xfrm>
            <a:off x="3556337" y="16725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高质量代码的标准</a:t>
            </a:r>
          </a:p>
        </p:txBody>
      </p:sp>
    </p:spTree>
    <p:extLst>
      <p:ext uri="{BB962C8B-B14F-4D97-AF65-F5344CB8AC3E}">
        <p14:creationId xmlns:p14="http://schemas.microsoft.com/office/powerpoint/2010/main" val="25221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75A6F-72C6-482D-81A6-915EBD222170}"/>
              </a:ext>
            </a:extLst>
          </p:cNvPr>
          <p:cNvSpPr txBox="1"/>
          <p:nvPr/>
        </p:nvSpPr>
        <p:spPr>
          <a:xfrm>
            <a:off x="628650" y="1488543"/>
            <a:ext cx="7611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/>
              <a:t>一个单元测试是一段自动化的代码，这段代码调用被测试的工作单元，并且是对这个单元的单个最终结果的某些假设进行检验。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单元测试几乎都是用单元测试框架编写的。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单元测试容易编写，能快速运行。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单元测试可靠、可读，并且可维护。</a:t>
            </a:r>
            <a:endParaRPr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只要产品代码不发生变化，单元测试的结果是稳定的。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51393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优秀单元测试特性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75A6F-72C6-482D-81A6-915EBD222170}"/>
              </a:ext>
            </a:extLst>
          </p:cNvPr>
          <p:cNvSpPr txBox="1"/>
          <p:nvPr/>
        </p:nvSpPr>
        <p:spPr>
          <a:xfrm>
            <a:off x="628650" y="1488543"/>
            <a:ext cx="78867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它应该是自动化的，可重复执行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它应该很容易实现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它应该第二天还有意义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任何人都应该能一键运行它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它应该运行速度很快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它的结果应该很稳定，多次运行，一个结果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它应该能完全控制被测试的单元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它应该能完全隔离的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如果它失败了，我们应该很容易发现什么是期待结果，进而定位问题所在</a:t>
            </a:r>
          </a:p>
        </p:txBody>
      </p:sp>
    </p:spTree>
    <p:extLst>
      <p:ext uri="{BB962C8B-B14F-4D97-AF65-F5344CB8AC3E}">
        <p14:creationId xmlns:p14="http://schemas.microsoft.com/office/powerpoint/2010/main" val="297258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XUnit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75A6F-72C6-482D-81A6-915EBD222170}"/>
              </a:ext>
            </a:extLst>
          </p:cNvPr>
          <p:cNvSpPr txBox="1"/>
          <p:nvPr/>
        </p:nvSpPr>
        <p:spPr>
          <a:xfrm>
            <a:off x="1028145" y="1435277"/>
            <a:ext cx="76117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测试方法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[Fact]</a:t>
            </a:r>
            <a:endParaRPr lang="en-US" altLang="zh-CN" dirty="0">
              <a:latin typeface="Calibri" panose="020F0502020204030204" pitchFamily="34" charset="0"/>
              <a:ea typeface="Inconsolat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加到方法上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[Theory]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[InlineData(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object[] data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)]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[InlineData(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object[] data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)]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加到类上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[Trait(“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TestManage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SubjectRepository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测试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”)]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断言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Assert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5D118B-1822-4C62-958C-CDA0E995018E}"/>
              </a:ext>
            </a:extLst>
          </p:cNvPr>
          <p:cNvSpPr/>
          <p:nvPr/>
        </p:nvSpPr>
        <p:spPr>
          <a:xfrm>
            <a:off x="7431457" y="1161550"/>
            <a:ext cx="16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http://nunit.org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13CA8-E573-40CE-9C4B-E81BCB9E63FB}"/>
              </a:ext>
            </a:extLst>
          </p:cNvPr>
          <p:cNvSpPr/>
          <p:nvPr/>
        </p:nvSpPr>
        <p:spPr>
          <a:xfrm>
            <a:off x="6924716" y="792218"/>
            <a:ext cx="218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http://xunit.github.io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ACCD60-E170-4586-9B3A-EB3764FE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96215" cy="341099"/>
          </a:xfrm>
          <a:prstGeom prst="rect">
            <a:avLst/>
          </a:prstGeom>
          <a:solidFill>
            <a:srgbClr val="FAF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7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XUnit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5D118B-1822-4C62-958C-CDA0E995018E}"/>
              </a:ext>
            </a:extLst>
          </p:cNvPr>
          <p:cNvSpPr/>
          <p:nvPr/>
        </p:nvSpPr>
        <p:spPr>
          <a:xfrm>
            <a:off x="7431457" y="1161550"/>
            <a:ext cx="16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http://nunit.org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13CA8-E573-40CE-9C4B-E81BCB9E63FB}"/>
              </a:ext>
            </a:extLst>
          </p:cNvPr>
          <p:cNvSpPr/>
          <p:nvPr/>
        </p:nvSpPr>
        <p:spPr>
          <a:xfrm>
            <a:off x="6924716" y="792218"/>
            <a:ext cx="218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http://xunit.github.io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ACCD60-E170-4586-9B3A-EB3764FE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96215" cy="341099"/>
          </a:xfrm>
          <a:prstGeom prst="rect">
            <a:avLst/>
          </a:prstGeom>
          <a:solidFill>
            <a:srgbClr val="FAF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6DE0E-8695-4AF5-B7A6-BF5BB9B2A084}"/>
              </a:ext>
            </a:extLst>
          </p:cNvPr>
          <p:cNvSpPr/>
          <p:nvPr/>
        </p:nvSpPr>
        <p:spPr>
          <a:xfrm>
            <a:off x="892205" y="1530882"/>
            <a:ext cx="77191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Equal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NotEqual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验证两个对象值相等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Same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NotSame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验证两个对象引用是否相同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Contains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DoesNotContain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验证对象是否包含（字符串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\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可枚举的集合）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InRange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NotInRange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验证对象是否在某个范围内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Empty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NotEmpty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验证对象是否为空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IsType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IsNotType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验证对象是否为某个类型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Null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NotNull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验证对象是否为空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True / False :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验证表达式结果为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True/False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IsAssignableFrom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验证类型是否可以转化为某个类型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IsType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IsNotType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验证对象是否是某个类型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Throws / </a:t>
            </a:r>
            <a:r>
              <a:rPr lang="en-US" altLang="zh-CN" sz="1600" dirty="0" err="1">
                <a:solidFill>
                  <a:srgbClr val="333333"/>
                </a:solidFill>
                <a:latin typeface="Verdana" panose="020B0604030504040204" pitchFamily="34" charset="0"/>
              </a:rPr>
              <a:t>ThrowsAsync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 验证操作是否抛出异常</a:t>
            </a:r>
            <a:endParaRPr lang="zh-CN" alt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1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XUnit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5D118B-1822-4C62-958C-CDA0E995018E}"/>
              </a:ext>
            </a:extLst>
          </p:cNvPr>
          <p:cNvSpPr/>
          <p:nvPr/>
        </p:nvSpPr>
        <p:spPr>
          <a:xfrm>
            <a:off x="7431457" y="1161550"/>
            <a:ext cx="16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http://nunit.org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13CA8-E573-40CE-9C4B-E81BCB9E63FB}"/>
              </a:ext>
            </a:extLst>
          </p:cNvPr>
          <p:cNvSpPr/>
          <p:nvPr/>
        </p:nvSpPr>
        <p:spPr>
          <a:xfrm>
            <a:off x="6924716" y="792218"/>
            <a:ext cx="218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http://xunit.github.io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ACCD60-E170-4586-9B3A-EB3764FE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96215" cy="341099"/>
          </a:xfrm>
          <a:prstGeom prst="rect">
            <a:avLst/>
          </a:prstGeom>
          <a:solidFill>
            <a:srgbClr val="FAF7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6DE0E-8695-4AF5-B7A6-BF5BB9B2A084}"/>
              </a:ext>
            </a:extLst>
          </p:cNvPr>
          <p:cNvSpPr/>
          <p:nvPr/>
        </p:nvSpPr>
        <p:spPr>
          <a:xfrm>
            <a:off x="839266" y="1900214"/>
            <a:ext cx="7719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没有什么面向对象的问题不能用增加一个间接层解决。</a:t>
            </a:r>
          </a:p>
        </p:txBody>
      </p:sp>
    </p:spTree>
    <p:extLst>
      <p:ext uri="{BB962C8B-B14F-4D97-AF65-F5344CB8AC3E}">
        <p14:creationId xmlns:p14="http://schemas.microsoft.com/office/powerpoint/2010/main" val="30702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A27C-AA56-42AC-B721-88169BF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Moq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38075E-7D3E-45A0-A806-52B851082917}"/>
              </a:ext>
            </a:extLst>
          </p:cNvPr>
          <p:cNvSpPr/>
          <p:nvPr/>
        </p:nvSpPr>
        <p:spPr>
          <a:xfrm>
            <a:off x="6039214" y="792725"/>
            <a:ext cx="312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https://github.com/moq/moq4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EAADF3-8F21-45D1-B26A-D5635E82BF6F}"/>
              </a:ext>
            </a:extLst>
          </p:cNvPr>
          <p:cNvSpPr/>
          <p:nvPr/>
        </p:nvSpPr>
        <p:spPr>
          <a:xfrm>
            <a:off x="834640" y="1722581"/>
            <a:ext cx="6897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mockDrugRepository =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Mock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IDrugRepository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E200C3-C7B5-4717-9007-EC87A985EBD7}"/>
              </a:ext>
            </a:extLst>
          </p:cNvPr>
          <p:cNvSpPr/>
          <p:nvPr/>
        </p:nvSpPr>
        <p:spPr>
          <a:xfrm>
            <a:off x="834640" y="2517386"/>
            <a:ext cx="7878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mockDrugRepository.Setup(drugRepository =&gt; drugRepository.AddDrug(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)).Throws(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Exception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"AddDrug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异常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77E691-CDDA-454B-9A0B-E877C893138B}"/>
              </a:ext>
            </a:extLst>
          </p:cNvPr>
          <p:cNvSpPr/>
          <p:nvPr/>
        </p:nvSpPr>
        <p:spPr>
          <a:xfrm>
            <a:off x="834640" y="3595716"/>
            <a:ext cx="7763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_mockDrugRepository.Setup(drugRepository =&gt; drugRepository.GetDrugs()).Returns(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Drug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&gt;() {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Drug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(),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Drug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});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7747</TotalTime>
  <Words>460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 Unicode MS</vt:lpstr>
      <vt:lpstr>Inconsolata</vt:lpstr>
      <vt:lpstr>SFMono-Regular</vt:lpstr>
      <vt:lpstr>等线</vt:lpstr>
      <vt:lpstr>等线 Light</vt:lpstr>
      <vt:lpstr>新宋体</vt:lpstr>
      <vt:lpstr>Anonymous Pro</vt:lpstr>
      <vt:lpstr>Arial</vt:lpstr>
      <vt:lpstr>Calibri</vt:lpstr>
      <vt:lpstr>Calibri Light</vt:lpstr>
      <vt:lpstr>Verdana</vt:lpstr>
      <vt:lpstr>Wingdings</vt:lpstr>
      <vt:lpstr>Office 主题​​</vt:lpstr>
      <vt:lpstr>asp.net core之        ——单元测试</vt:lpstr>
      <vt:lpstr>大纲</vt:lpstr>
      <vt:lpstr>高质量代码</vt:lpstr>
      <vt:lpstr>单元测试</vt:lpstr>
      <vt:lpstr>优秀单元测试特性</vt:lpstr>
      <vt:lpstr>XUnit</vt:lpstr>
      <vt:lpstr>XUnit</vt:lpstr>
      <vt:lpstr>XUnit</vt:lpstr>
      <vt:lpstr>Moq</vt:lpstr>
      <vt:lpstr>Moq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桂素伟</dc:creator>
  <cp:lastModifiedBy>桂素伟</cp:lastModifiedBy>
  <cp:revision>77</cp:revision>
  <dcterms:created xsi:type="dcterms:W3CDTF">2017-02-04T03:03:56Z</dcterms:created>
  <dcterms:modified xsi:type="dcterms:W3CDTF">2017-11-05T09:50:35Z</dcterms:modified>
</cp:coreProperties>
</file>