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77" r:id="rId4"/>
    <p:sldId id="276" r:id="rId5"/>
    <p:sldId id="263" r:id="rId6"/>
    <p:sldId id="264" r:id="rId7"/>
    <p:sldId id="265" r:id="rId8"/>
    <p:sldId id="266" r:id="rId9"/>
    <p:sldId id="278" r:id="rId10"/>
    <p:sldId id="279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2E45A-ABA7-46F3-84D5-79B4C63E12AD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A2AF3-6651-41B2-89D7-E11AAA181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8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307019"/>
            <a:ext cx="7772400" cy="21020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938" y="4734910"/>
            <a:ext cx="6858000" cy="12691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0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3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9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8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7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8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9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3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4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6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0069"/>
            <a:ext cx="7886700" cy="4836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C031-4754-44EF-9D23-89C47356BD9B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1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75499" y="4031724"/>
            <a:ext cx="6858000" cy="1269125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/>
              <a:t>桂素伟</a:t>
            </a:r>
            <a:endParaRPr lang="en-US" altLang="zh-CN" b="1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C61C66A-2C6F-4228-A547-DB523DAB9904}"/>
              </a:ext>
            </a:extLst>
          </p:cNvPr>
          <p:cNvSpPr txBox="1">
            <a:spLocks/>
          </p:cNvSpPr>
          <p:nvPr/>
        </p:nvSpPr>
        <p:spPr>
          <a:xfrm>
            <a:off x="862434" y="1482571"/>
            <a:ext cx="6266335" cy="1962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100"/>
              </a:lnSpc>
            </a:pPr>
            <a:r>
              <a:rPr lang="en-US" altLang="zh-CN" sz="4800" dirty="0"/>
              <a:t>asp.net core</a:t>
            </a:r>
            <a:r>
              <a:rPr lang="zh-CN" altLang="en-US" sz="4800" dirty="0"/>
              <a:t>之</a:t>
            </a:r>
            <a:br>
              <a:rPr lang="en-US" altLang="zh-CN" sz="4800" dirty="0"/>
            </a:br>
            <a:r>
              <a:rPr lang="zh-CN" altLang="en-US" sz="4800" dirty="0"/>
              <a:t> </a:t>
            </a:r>
            <a:r>
              <a:rPr lang="en-US" altLang="zh-CN" sz="4800" dirty="0"/>
              <a:t>      ——</a:t>
            </a:r>
            <a:r>
              <a:rPr lang="zh-CN" altLang="en-US" sz="4800" dirty="0"/>
              <a:t>权限管理</a:t>
            </a:r>
          </a:p>
        </p:txBody>
      </p:sp>
    </p:spTree>
    <p:extLst>
      <p:ext uri="{BB962C8B-B14F-4D97-AF65-F5344CB8AC3E}">
        <p14:creationId xmlns:p14="http://schemas.microsoft.com/office/powerpoint/2010/main" val="335220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自定义策略</a:t>
            </a:r>
            <a:r>
              <a:rPr lang="en-US" altLang="zh-CN" dirty="0"/>
              <a:t>-JWT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9E3BD7-5684-43F9-B2DC-2CB61AFFB65E}"/>
              </a:ext>
            </a:extLst>
          </p:cNvPr>
          <p:cNvSpPr/>
          <p:nvPr/>
        </p:nvSpPr>
        <p:spPr>
          <a:xfrm>
            <a:off x="109537" y="1263869"/>
            <a:ext cx="8924925" cy="1209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&lt;summary&gt;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权限授权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Handler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&lt;/summary&gt;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PermissionHandler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AuthorizationHandler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PermissionRequirement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&lt;summary&gt;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验证方案提供对象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&lt;/summary&gt;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IAuthenticationSchemeProvider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Schemes {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&lt;summary&gt;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自定义策略参数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&lt;/summary&gt;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PermissionRequirement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Requirement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{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&lt;summary&gt;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构造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&lt;/summary&gt;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param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name="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schemes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"&gt;&lt;/</a:t>
            </a:r>
            <a:r>
              <a:rPr lang="en-US" altLang="zh-CN" sz="1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param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PermissionHandler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IAuthenticationSchemeProvider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schemes)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Schemes = schemes;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protected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async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Task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HandleRequirementAsync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AuthorizationHandlerContext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context,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PermissionRequirement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requirement)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////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赋值用户权限       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Requirement = requirement;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</a:t>
            </a:r>
            <a:r>
              <a:rPr lang="en-US" altLang="zh-CN" sz="10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AuthorizationHandlerContext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转成</a:t>
            </a:r>
            <a:r>
              <a:rPr lang="en-US" altLang="zh-CN" sz="10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HttpContext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，以便取出表求信息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httpContext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context.Resource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Microsoft.AspNetCore.Mvc.Filters.AuthorizationFilterContext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).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HttpContext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请求</a:t>
            </a:r>
            <a:r>
              <a:rPr lang="en-US" altLang="zh-CN" sz="10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Url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questUrl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httpContext.Request.Path.Value.ToLower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判断请求是否停止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handlers =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httpContext.RequestServices.GetRequiredService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IAuthenticationHandlerProvider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r>
              <a:rPr lang="de-DE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de-DE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de-DE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(var scheme </a:t>
            </a:r>
            <a:r>
              <a:rPr lang="de-DE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de-DE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de-DE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await</a:t>
            </a:r>
            <a:r>
              <a:rPr lang="de-DE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Schemes.GetRequestHandlerSchemesAsync())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handler =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await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handlers.GetHandlerAsync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httpContext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scheme.Name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IAuthenticationRequestHandler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(handler !=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await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handler.HandleRequestAsync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context.Fail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判断请求是否拥有凭据，即有没有登录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defaultAuthenticate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await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Schemes.GetDefaultAuthenticateSchemeAsync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defaultAuthenticate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!=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result =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await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httpContext.AuthenticateAsync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defaultAuthenticate.Name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en-US" altLang="zh-CN" sz="10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result?.Principal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不为空即登录成功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result?.Principal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!=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httpContext.User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result.Principal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权限中是否存在请求的</a:t>
            </a:r>
            <a:r>
              <a:rPr lang="en-US" altLang="zh-CN" sz="10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url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Requirement.Permissions.GroupBy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(g =&gt;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g.Url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).Where(w =&gt;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w.Key.ToLower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==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questUrl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).Count() &gt; 0)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 =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httpContext.User.Claims.SingleOrDefault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 =&gt;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s.Type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requirement.ClaimType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).Value;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验证权限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Requirement.Permissions.Where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(w =&gt;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w.Name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name &amp;&amp;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w.Url.ToLower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==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questUrl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).Count() &lt;= 0)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无权限跳转到拒绝页面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httpContext.Response.Redirect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requirement.DeniedAction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context.Succeed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(requirement);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判断没有登录时，是否访问登录的</a:t>
            </a:r>
            <a:r>
              <a:rPr lang="en-US" altLang="zh-CN" sz="10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url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并且是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Post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请求，并且是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form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表单提交类型，否则为失败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questUrl.Equals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Requirement.LoginPath.ToLower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StringComparison.Ordinal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&amp;&amp; (!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httpContext.Request.Method.Equals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"POST"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|| !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httpContext.Request.HasFormContentType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context.Fail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context.Succeed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(requirement);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E537A4-782B-4457-AB8C-12ABA96E7CBD}"/>
              </a:ext>
            </a:extLst>
          </p:cNvPr>
          <p:cNvSpPr/>
          <p:nvPr/>
        </p:nvSpPr>
        <p:spPr>
          <a:xfrm>
            <a:off x="4179093" y="1079203"/>
            <a:ext cx="5114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https://github.com/axzxs2001/AuthorizePolicy.JWT</a:t>
            </a:r>
          </a:p>
        </p:txBody>
      </p:sp>
    </p:spTree>
    <p:extLst>
      <p:ext uri="{BB962C8B-B14F-4D97-AF65-F5344CB8AC3E}">
        <p14:creationId xmlns:p14="http://schemas.microsoft.com/office/powerpoint/2010/main" val="80093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E7797D6-A91E-442B-8D86-182B6BAA8DB8}"/>
              </a:ext>
            </a:extLst>
          </p:cNvPr>
          <p:cNvSpPr txBox="1"/>
          <p:nvPr/>
        </p:nvSpPr>
        <p:spPr>
          <a:xfrm>
            <a:off x="2769832" y="1713391"/>
            <a:ext cx="3295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Thank You!</a:t>
            </a:r>
            <a:endParaRPr lang="zh-CN" altLang="en-US" sz="5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9913DF-7A80-48A9-B5D3-3C545A776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52" y="2823441"/>
            <a:ext cx="2816005" cy="282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2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asp.net core</a:t>
            </a:r>
            <a:r>
              <a:rPr lang="zh-CN" altLang="en-US" dirty="0"/>
              <a:t>的认证和授权</a:t>
            </a:r>
            <a:endParaRPr lang="en-US" altLang="zh-CN" dirty="0"/>
          </a:p>
          <a:p>
            <a:r>
              <a:rPr lang="zh-CN" altLang="en-US" dirty="0"/>
              <a:t>基于角色验证和授权</a:t>
            </a:r>
            <a:endParaRPr lang="en-US" altLang="zh-CN" dirty="0"/>
          </a:p>
          <a:p>
            <a:r>
              <a:rPr lang="en-US" altLang="zh-CN" dirty="0"/>
              <a:t>web page</a:t>
            </a:r>
            <a:r>
              <a:rPr lang="zh-CN" altLang="en-US" dirty="0"/>
              <a:t>自定义策略</a:t>
            </a:r>
            <a:endParaRPr lang="en-US" altLang="zh-CN" dirty="0"/>
          </a:p>
          <a:p>
            <a:r>
              <a:rPr lang="en-US" altLang="zh-CN" dirty="0"/>
              <a:t>web </a:t>
            </a:r>
            <a:r>
              <a:rPr lang="en-US" altLang="zh-CN" dirty="0" err="1"/>
              <a:t>api</a:t>
            </a:r>
            <a:r>
              <a:rPr lang="zh-CN" altLang="en-US" dirty="0"/>
              <a:t>自定义策略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530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core</a:t>
            </a:r>
            <a:r>
              <a:rPr lang="zh-CN" altLang="en-US" dirty="0"/>
              <a:t>权限验证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B5782F-F8B8-47ED-B0F5-0D9BC2DB3EC1}"/>
              </a:ext>
            </a:extLst>
          </p:cNvPr>
          <p:cNvSpPr/>
          <p:nvPr/>
        </p:nvSpPr>
        <p:spPr>
          <a:xfrm>
            <a:off x="979788" y="1610842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segoe-ui_light"/>
              </a:rPr>
              <a:t>Authentication</a:t>
            </a:r>
            <a:endParaRPr lang="en-US" altLang="zh-CN" b="0" i="0" dirty="0">
              <a:solidFill>
                <a:srgbClr val="222222"/>
              </a:solidFill>
              <a:effectLst/>
              <a:latin typeface="segoe-ui_ligh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2220B1-3FD7-4109-AC02-7AC5AF0401C9}"/>
              </a:ext>
            </a:extLst>
          </p:cNvPr>
          <p:cNvSpPr/>
          <p:nvPr/>
        </p:nvSpPr>
        <p:spPr>
          <a:xfrm>
            <a:off x="1038298" y="3546175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segoe-ui_light"/>
              </a:rPr>
              <a:t>Authorization</a:t>
            </a:r>
            <a:endParaRPr lang="en-US" altLang="zh-CN" b="0" i="0" dirty="0">
              <a:solidFill>
                <a:srgbClr val="222222"/>
              </a:solidFill>
              <a:effectLst/>
              <a:latin typeface="segoe-ui_light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9924F26-7452-4A80-8894-B7A3F958C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872" y="2072512"/>
            <a:ext cx="6757707" cy="3568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/>
              <a:t>认证，通过自定义或三方的方式，确定用户有效性，并分配用户一定身份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1C9D5CD-4876-4811-A462-69F9DF551CB4}"/>
              </a:ext>
            </a:extLst>
          </p:cNvPr>
          <p:cNvSpPr txBox="1">
            <a:spLocks/>
          </p:cNvSpPr>
          <p:nvPr/>
        </p:nvSpPr>
        <p:spPr>
          <a:xfrm>
            <a:off x="1400872" y="4112114"/>
            <a:ext cx="8065294" cy="356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授权，决定用户可以做什么，可以带上角色或策略来授权，并且是能过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或</a:t>
            </a:r>
            <a:r>
              <a:rPr lang="en-US" altLang="zh-CN" sz="2000" dirty="0"/>
              <a:t>Action</a:t>
            </a:r>
            <a:r>
              <a:rPr lang="zh-CN" altLang="en-US" sz="2000" dirty="0"/>
              <a:t>上的特性</a:t>
            </a:r>
            <a:r>
              <a:rPr lang="en-US" altLang="zh-CN" sz="2000" dirty="0"/>
              <a:t>Authorize</a:t>
            </a:r>
            <a:r>
              <a:rPr lang="zh-CN" altLang="en-US" sz="2000" dirty="0"/>
              <a:t>来授权的。</a:t>
            </a:r>
          </a:p>
        </p:txBody>
      </p:sp>
    </p:spTree>
    <p:extLst>
      <p:ext uri="{BB962C8B-B14F-4D97-AF65-F5344CB8AC3E}">
        <p14:creationId xmlns:p14="http://schemas.microsoft.com/office/powerpoint/2010/main" val="361658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core</a:t>
            </a:r>
            <a:r>
              <a:rPr lang="zh-CN" altLang="en-US" dirty="0"/>
              <a:t>权限验证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C3CB88-8BEA-4F2A-94B1-B1476556F149}"/>
              </a:ext>
            </a:extLst>
          </p:cNvPr>
          <p:cNvSpPr/>
          <p:nvPr/>
        </p:nvSpPr>
        <p:spPr>
          <a:xfrm>
            <a:off x="628650" y="1439080"/>
            <a:ext cx="809965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ConfigureServices</a:t>
            </a:r>
            <a:r>
              <a:rPr lang="zh-CN" altLang="en-US" dirty="0"/>
              <a:t>中</a:t>
            </a:r>
            <a:endParaRPr lang="en-US" altLang="zh-CN" sz="16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注入验证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2.0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services.AddAuthentication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(options =&gt;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options.DefaultChallengeScheme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MyCookieAuthenticationScheme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options.DefaultSignInScheme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MyCookieAuthenticationScheme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options.DefaultAuthenticateScheme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MyCookieAuthenticationScheme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AddCookie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MyCookieAuthenticationScheme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opt =&gt;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opt.LoginPath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PathString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"/login"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opt.AccessDeniedPath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PathString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"/login"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opt.LogoutPath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PathString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"/login"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opt.Cookie.Path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zh-CN" altLang="en-US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3739DC-47DA-4D1E-80AA-832F1D49C0F6}"/>
              </a:ext>
            </a:extLst>
          </p:cNvPr>
          <p:cNvSpPr/>
          <p:nvPr/>
        </p:nvSpPr>
        <p:spPr>
          <a:xfrm>
            <a:off x="628650" y="559691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Configure</a:t>
            </a:r>
            <a:r>
              <a:rPr lang="zh-CN" altLang="en-US" dirty="0"/>
              <a:t>中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app.UseAuthentication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4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core</a:t>
            </a:r>
            <a:r>
              <a:rPr lang="zh-CN" altLang="en-US" dirty="0"/>
              <a:t>权限验证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779435" y="1484324"/>
            <a:ext cx="8065294" cy="3568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/>
              <a:t>登录验证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9435" y="1917407"/>
            <a:ext cx="7352511" cy="41626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FF"/>
                </a:solidFill>
                <a:latin typeface="Anonymous Pro" panose="02060609030202000504" pitchFamily="49" charset="0"/>
              </a:rPr>
              <a:t>public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</a:t>
            </a:r>
            <a:r>
              <a:rPr lang="zh-CN" altLang="zh-CN" sz="1400" dirty="0">
                <a:solidFill>
                  <a:srgbClr val="0000FF"/>
                </a:solidFill>
                <a:latin typeface="Anonymous Pro" panose="02060609030202000504" pitchFamily="49" charset="0"/>
              </a:rPr>
              <a:t>class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</a:t>
            </a:r>
            <a:r>
              <a:rPr lang="zh-CN" altLang="zh-CN" sz="1400" dirty="0">
                <a:solidFill>
                  <a:srgbClr val="2B91AF"/>
                </a:solidFill>
                <a:latin typeface="Anonymous Pro" panose="02060609030202000504" pitchFamily="49" charset="0"/>
              </a:rPr>
              <a:t>UserTestController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: </a:t>
            </a:r>
            <a:r>
              <a:rPr lang="zh-CN" altLang="zh-CN" sz="1400" dirty="0">
                <a:solidFill>
                  <a:srgbClr val="2B91AF"/>
                </a:solidFill>
                <a:latin typeface="Anonymous Pro" panose="02060609030202000504" pitchFamily="49" charset="0"/>
              </a:rPr>
              <a:t>Controller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[</a:t>
            </a:r>
            <a:r>
              <a:rPr lang="en-US" altLang="zh-CN" sz="1400" dirty="0" err="1">
                <a:solidFill>
                  <a:srgbClr val="2B91AF"/>
                </a:solidFill>
                <a:latin typeface="Anonymous Pro" panose="02060609030202000504" pitchFamily="49" charset="0"/>
              </a:rPr>
              <a:t>HttpGet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(</a:t>
            </a:r>
            <a:r>
              <a:rPr lang="zh-CN" altLang="zh-CN" sz="1400" dirty="0">
                <a:solidFill>
                  <a:srgbClr val="A31515"/>
                </a:solidFill>
                <a:latin typeface="Anonymous Pro" panose="02060609030202000504" pitchFamily="49" charset="0"/>
              </a:rPr>
              <a:t>"</a:t>
            </a:r>
            <a:r>
              <a:rPr lang="en-US" altLang="zh-CN" sz="1400" dirty="0">
                <a:solidFill>
                  <a:srgbClr val="A31515"/>
                </a:solidFill>
                <a:latin typeface="Anonymous Pro" panose="02060609030202000504" pitchFamily="49" charset="0"/>
              </a:rPr>
              <a:t>users</a:t>
            </a:r>
            <a:r>
              <a:rPr lang="zh-CN" altLang="zh-CN" sz="1400" dirty="0">
                <a:solidFill>
                  <a:srgbClr val="A31515"/>
                </a:solidFill>
                <a:latin typeface="Anonymous Pro" panose="02060609030202000504" pitchFamily="49" charset="0"/>
              </a:rPr>
              <a:t>"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)]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[</a:t>
            </a:r>
            <a:r>
              <a:rPr lang="zh-CN" altLang="zh-CN" sz="1400" dirty="0">
                <a:solidFill>
                  <a:srgbClr val="2B91AF"/>
                </a:solidFill>
                <a:latin typeface="Anonymous Pro" panose="02060609030202000504" pitchFamily="49" charset="0"/>
              </a:rPr>
              <a:t>Authorize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(Roles = </a:t>
            </a:r>
            <a:r>
              <a:rPr lang="zh-CN" altLang="zh-CN" sz="1400" dirty="0">
                <a:solidFill>
                  <a:srgbClr val="A31515"/>
                </a:solidFill>
                <a:latin typeface="Anonymous Pro" panose="02060609030202000504" pitchFamily="49" charset="0"/>
              </a:rPr>
              <a:t>"</a:t>
            </a:r>
            <a:r>
              <a:rPr lang="en-US" altLang="zh-CN" sz="1400" dirty="0" err="1">
                <a:solidFill>
                  <a:srgbClr val="A31515"/>
                </a:solidFill>
                <a:latin typeface="Anonymous Pro" panose="02060609030202000504" pitchFamily="49" charset="0"/>
              </a:rPr>
              <a:t>admin,system</a:t>
            </a:r>
            <a:r>
              <a:rPr lang="zh-CN" altLang="zh-CN" sz="1400" dirty="0">
                <a:solidFill>
                  <a:srgbClr val="A31515"/>
                </a:solidFill>
                <a:latin typeface="Anonymous Pro" panose="02060609030202000504" pitchFamily="49" charset="0"/>
              </a:rPr>
              <a:t>"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)]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</a:t>
            </a:r>
            <a:r>
              <a:rPr lang="zh-CN" altLang="zh-CN" sz="1400" dirty="0">
                <a:solidFill>
                  <a:srgbClr val="0000FF"/>
                </a:solidFill>
                <a:latin typeface="Anonymous Pro" panose="02060609030202000504" pitchFamily="49" charset="0"/>
              </a:rPr>
              <a:t>public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</a:t>
            </a:r>
            <a:r>
              <a:rPr lang="zh-CN" altLang="zh-CN" sz="1400" dirty="0">
                <a:solidFill>
                  <a:srgbClr val="2B91AF"/>
                </a:solidFill>
                <a:latin typeface="Anonymous Pro" panose="02060609030202000504" pitchFamily="49" charset="0"/>
              </a:rPr>
              <a:t>IActionResult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Index()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{     </a:t>
            </a:r>
            <a:r>
              <a:rPr lang="zh-CN" altLang="zh-CN" sz="1400" dirty="0">
                <a:solidFill>
                  <a:srgbClr val="0000FF"/>
                </a:solidFill>
                <a:latin typeface="Anonymous Pro" panose="02060609030202000504" pitchFamily="49" charset="0"/>
              </a:rPr>
              <a:t>return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View();      }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[</a:t>
            </a:r>
            <a:r>
              <a:rPr lang="en-US" altLang="zh-CN" sz="1400" dirty="0" err="1">
                <a:solidFill>
                  <a:srgbClr val="2B91AF"/>
                </a:solidFill>
                <a:latin typeface="Anonymous Pro" panose="02060609030202000504" pitchFamily="49" charset="0"/>
              </a:rPr>
              <a:t>HttpGet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(</a:t>
            </a:r>
            <a:r>
              <a:rPr lang="zh-CN" altLang="zh-CN" sz="1400" dirty="0">
                <a:solidFill>
                  <a:srgbClr val="A31515"/>
                </a:solidFill>
                <a:latin typeface="Anonymous Pro" panose="02060609030202000504" pitchFamily="49" charset="0"/>
              </a:rPr>
              <a:t>"login"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)]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</a:t>
            </a:r>
            <a:r>
              <a:rPr lang="zh-CN" altLang="zh-CN" sz="1400" dirty="0">
                <a:solidFill>
                  <a:srgbClr val="0000FF"/>
                </a:solidFill>
                <a:latin typeface="Anonymous Pro" panose="02060609030202000504" pitchFamily="49" charset="0"/>
              </a:rPr>
              <a:t>public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</a:t>
            </a:r>
            <a:r>
              <a:rPr lang="zh-CN" altLang="zh-CN" sz="1400" dirty="0">
                <a:solidFill>
                  <a:srgbClr val="2B91AF"/>
                </a:solidFill>
                <a:latin typeface="Anonymous Pro" panose="02060609030202000504" pitchFamily="49" charset="0"/>
              </a:rPr>
              <a:t>IActionResult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Login(</a:t>
            </a:r>
            <a:r>
              <a:rPr lang="zh-CN" altLang="zh-CN" sz="1400" dirty="0">
                <a:solidFill>
                  <a:srgbClr val="0000FF"/>
                </a:solidFill>
                <a:latin typeface="Anonymous Pro" panose="02060609030202000504" pitchFamily="49" charset="0"/>
              </a:rPr>
              <a:t>string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returnUrl)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{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</a:t>
            </a:r>
            <a:r>
              <a:rPr lang="zh-CN" altLang="zh-CN" sz="1400" dirty="0">
                <a:solidFill>
                  <a:srgbClr val="008000"/>
                </a:solidFill>
                <a:latin typeface="Anonymous Pro" panose="02060609030202000504" pitchFamily="49" charset="0"/>
              </a:rPr>
              <a:t>//</a:t>
            </a:r>
            <a:r>
              <a:rPr lang="en-US" altLang="zh-CN" sz="1400" dirty="0">
                <a:solidFill>
                  <a:srgbClr val="008000"/>
                </a:solidFill>
                <a:latin typeface="Anonymous Pro" panose="02060609030202000504" pitchFamily="49" charset="0"/>
              </a:rPr>
              <a:t>1</a:t>
            </a:r>
            <a:r>
              <a:rPr lang="zh-CN" altLang="en-US" sz="1400" dirty="0">
                <a:solidFill>
                  <a:srgbClr val="008000"/>
                </a:solidFill>
                <a:latin typeface="Anonymous Pro" panose="02060609030202000504" pitchFamily="49" charset="0"/>
              </a:rPr>
              <a:t>、</a:t>
            </a:r>
            <a:r>
              <a:rPr lang="zh-CN" altLang="zh-CN" sz="1400" dirty="0">
                <a:solidFill>
                  <a:srgbClr val="008000"/>
                </a:solidFill>
                <a:latin typeface="Anonymous Pro" panose="02060609030202000504" pitchFamily="49" charset="0"/>
              </a:rPr>
              <a:t>如果登录用户已经Authenticated，提示请勿重复登录</a:t>
            </a:r>
            <a:endParaRPr lang="en-US" altLang="zh-CN" sz="1400" dirty="0">
              <a:solidFill>
                <a:srgbClr val="008000"/>
              </a:solidFill>
              <a:latin typeface="Anonymous Pro" panose="020606090302020005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</a:t>
            </a:r>
            <a:r>
              <a:rPr lang="zh-CN" altLang="zh-CN" sz="1400" dirty="0">
                <a:solidFill>
                  <a:srgbClr val="0000FF"/>
                </a:solidFill>
                <a:latin typeface="Anonymous Pro" panose="02060609030202000504" pitchFamily="49" charset="0"/>
              </a:rPr>
              <a:t>if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(HttpContext.User.Identity.IsAuthenticated)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{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    </a:t>
            </a:r>
            <a:r>
              <a:rPr lang="zh-CN" altLang="zh-CN" sz="1400" dirty="0">
                <a:solidFill>
                  <a:srgbClr val="0000FF"/>
                </a:solidFill>
                <a:latin typeface="Anonymous Pro" panose="02060609030202000504" pitchFamily="49" charset="0"/>
              </a:rPr>
              <a:t>return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View(</a:t>
            </a:r>
            <a:r>
              <a:rPr lang="zh-CN" altLang="zh-CN" sz="1400" dirty="0">
                <a:solidFill>
                  <a:srgbClr val="A31515"/>
                </a:solidFill>
                <a:latin typeface="Anonymous Pro" panose="02060609030202000504" pitchFamily="49" charset="0"/>
              </a:rPr>
              <a:t>"Error"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, </a:t>
            </a:r>
            <a:r>
              <a:rPr lang="zh-CN" altLang="zh-CN" sz="1400" dirty="0">
                <a:solidFill>
                  <a:srgbClr val="0000FF"/>
                </a:solidFill>
                <a:latin typeface="Anonymous Pro" panose="02060609030202000504" pitchFamily="49" charset="0"/>
              </a:rPr>
              <a:t>new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</a:t>
            </a:r>
            <a:r>
              <a:rPr lang="zh-CN" altLang="zh-CN" sz="1400" dirty="0">
                <a:solidFill>
                  <a:srgbClr val="0000FF"/>
                </a:solidFill>
                <a:latin typeface="Anonymous Pro" panose="02060609030202000504" pitchFamily="49" charset="0"/>
              </a:rPr>
              <a:t>string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[] { </a:t>
            </a:r>
            <a:r>
              <a:rPr lang="zh-CN" altLang="zh-CN" sz="1400" dirty="0">
                <a:solidFill>
                  <a:srgbClr val="A31515"/>
                </a:solidFill>
                <a:latin typeface="Anonymous Pro" panose="02060609030202000504" pitchFamily="49" charset="0"/>
              </a:rPr>
              <a:t>"您已经登录！"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});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}</a:t>
            </a:r>
            <a:r>
              <a:rPr lang="en-US" altLang="zh-CN" sz="1400" dirty="0">
                <a:solidFill>
                  <a:srgbClr val="0000FF"/>
                </a:solidFill>
                <a:latin typeface="Anonymous Pro" panose="02060609030202000504" pitchFamily="49" charset="0"/>
              </a:rPr>
              <a:t>else</a:t>
            </a:r>
            <a:r>
              <a:rPr lang="zh-CN" altLang="zh-CN" sz="1400" dirty="0">
                <a:solidFill>
                  <a:srgbClr val="008000"/>
                </a:solidFill>
                <a:latin typeface="Anonymous Pro" panose="02060609030202000504" pitchFamily="49" charset="0"/>
              </a:rPr>
              <a:t>//记录转入地址</a:t>
            </a:r>
            <a:endParaRPr lang="en-US" altLang="zh-CN" sz="1400" dirty="0">
              <a:solidFill>
                <a:srgbClr val="008000"/>
              </a:solidFill>
              <a:latin typeface="Anonymous Pro" panose="020606090302020005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Anonymous Pro" panose="02060609030202000504" pitchFamily="49" charset="0"/>
              </a:rPr>
              <a:t>          </a:t>
            </a:r>
            <a:r>
              <a:rPr lang="en-US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{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          ViewBag.returnUrl = returnUrl;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</a:t>
            </a:r>
            <a:r>
              <a:rPr lang="zh-CN" altLang="zh-CN" sz="1400" dirty="0">
                <a:solidFill>
                  <a:srgbClr val="0000FF"/>
                </a:solidFill>
                <a:latin typeface="Anonymous Pro" panose="02060609030202000504" pitchFamily="49" charset="0"/>
              </a:rPr>
              <a:t>return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View();</a:t>
            </a:r>
            <a:r>
              <a:rPr lang="en-US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}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}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53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core</a:t>
            </a:r>
            <a:r>
              <a:rPr lang="zh-CN" altLang="en-US" dirty="0"/>
              <a:t>权限验证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05213" y="1479041"/>
            <a:ext cx="8065294" cy="3568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/>
              <a:t>登录验证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2B381A-FCB9-4DC9-B029-24055B6236D7}"/>
              </a:ext>
            </a:extLst>
          </p:cNvPr>
          <p:cNvSpPr/>
          <p:nvPr/>
        </p:nvSpPr>
        <p:spPr>
          <a:xfrm>
            <a:off x="483068" y="1931981"/>
            <a:ext cx="80322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AllowAnonymous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HttpPost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"login"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)]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IActionResult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Login(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username,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returnUrl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//2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、登录后设置验证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(username ==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"gsw"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claims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Claim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Claim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ClaimTypes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.Role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Claim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ClaimTypes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桂素伟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HttpContext.SignInAsync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MyCookieAuthenticationScheme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ClaimsPrincipal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ClaimsIdentity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(claims,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"Cookie"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)));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给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赋值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claPris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ClaimsPrincipal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claPris.AddIdentity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ClaimsIdentity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(claims));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HttpContext.User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claPris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RedirectResult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returnUrl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?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"users"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returnUrl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View();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4120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core</a:t>
            </a:r>
            <a:r>
              <a:rPr lang="zh-CN" altLang="en-US" dirty="0"/>
              <a:t>权限验证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706278" y="1404860"/>
            <a:ext cx="8065294" cy="3568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UI</a:t>
            </a:r>
            <a:r>
              <a:rPr lang="zh-CN" altLang="en-US" sz="2000" dirty="0"/>
              <a:t>访问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6778" y="2009723"/>
            <a:ext cx="4669632" cy="11772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8000"/>
                </a:solidFill>
                <a:latin typeface="Anonymous Pro" panose="02060609030202000504" pitchFamily="49" charset="0"/>
              </a:rPr>
              <a:t>//</a:t>
            </a:r>
            <a:r>
              <a:rPr lang="en-US" altLang="zh-CN" sz="1200" dirty="0">
                <a:solidFill>
                  <a:srgbClr val="008000"/>
                </a:solidFill>
                <a:latin typeface="Anonymous Pro" panose="02060609030202000504" pitchFamily="49" charset="0"/>
              </a:rPr>
              <a:t>3</a:t>
            </a:r>
            <a:r>
              <a:rPr lang="zh-CN" altLang="zh-CN" sz="1200" dirty="0">
                <a:solidFill>
                  <a:srgbClr val="008000"/>
                </a:solidFill>
                <a:latin typeface="Anonymous Pro" panose="02060609030202000504" pitchFamily="49" charset="0"/>
              </a:rPr>
              <a:t>、</a:t>
            </a:r>
            <a:r>
              <a:rPr lang="en-US" altLang="zh-CN" sz="1200" dirty="0">
                <a:solidFill>
                  <a:srgbClr val="008000"/>
                </a:solidFill>
                <a:latin typeface="Anonymous Pro" panose="02060609030202000504" pitchFamily="49" charset="0"/>
              </a:rPr>
              <a:t>UI</a:t>
            </a:r>
            <a:r>
              <a:rPr lang="zh-CN" altLang="en-US" sz="1200" dirty="0">
                <a:solidFill>
                  <a:srgbClr val="008000"/>
                </a:solidFill>
                <a:latin typeface="Anonymous Pro" panose="02060609030202000504" pitchFamily="49" charset="0"/>
              </a:rPr>
              <a:t>上访问验证信息</a:t>
            </a:r>
            <a:endParaRPr lang="en-US" altLang="zh-CN" sz="12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Anonymous Pro" panose="02060609030202000504" pitchFamily="49" charset="0"/>
              </a:rPr>
              <a:t>@</a:t>
            </a:r>
            <a:r>
              <a:rPr lang="zh-CN" altLang="zh-CN" sz="1200" dirty="0">
                <a:solidFill>
                  <a:srgbClr val="0000FF"/>
                </a:solidFill>
                <a:latin typeface="Anonymous Pro" panose="02060609030202000504" pitchFamily="49" charset="0"/>
              </a:rPr>
              <a:t>if</a:t>
            </a:r>
            <a:r>
              <a:rPr lang="zh-CN" altLang="zh-CN" sz="1200" dirty="0">
                <a:solidFill>
                  <a:srgbClr val="000000"/>
                </a:solidFill>
                <a:latin typeface="Anonymous Pro" panose="02060609030202000504" pitchFamily="49" charset="0"/>
              </a:rPr>
              <a:t> (User.IsInRole(</a:t>
            </a:r>
            <a:r>
              <a:rPr lang="zh-CN" altLang="zh-CN" sz="1200" dirty="0">
                <a:solidFill>
                  <a:srgbClr val="A31515"/>
                </a:solidFill>
                <a:latin typeface="Anonymous Pro" panose="02060609030202000504" pitchFamily="49" charset="0"/>
              </a:rPr>
              <a:t>"abc"</a:t>
            </a:r>
            <a:r>
              <a:rPr lang="zh-CN" altLang="zh-CN" sz="1200" dirty="0">
                <a:solidFill>
                  <a:srgbClr val="000000"/>
                </a:solidFill>
                <a:latin typeface="Anonymous Pro" panose="02060609030202000504" pitchFamily="49" charset="0"/>
              </a:rPr>
              <a:t>))</a:t>
            </a:r>
            <a:endParaRPr lang="en-US" altLang="zh-CN" sz="12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Anonymous Pro" panose="02060609030202000504" pitchFamily="49" charset="0"/>
              </a:rPr>
              <a:t> {</a:t>
            </a:r>
            <a:endParaRPr lang="en-US" altLang="zh-CN" sz="12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</a:t>
            </a:r>
            <a:r>
              <a:rPr lang="zh-CN" altLang="zh-CN" sz="1200" dirty="0">
                <a:solidFill>
                  <a:srgbClr val="0000FF"/>
                </a:solidFill>
                <a:latin typeface="Anonymous Pro" panose="02060609030202000504" pitchFamily="49" charset="0"/>
              </a:rPr>
              <a:t>&lt;</a:t>
            </a:r>
            <a:r>
              <a:rPr lang="zh-CN" altLang="zh-CN" sz="1200" dirty="0">
                <a:solidFill>
                  <a:srgbClr val="800000"/>
                </a:solidFill>
                <a:latin typeface="Anonymous Pro" panose="02060609030202000504" pitchFamily="49" charset="0"/>
              </a:rPr>
              <a:t>p</a:t>
            </a:r>
            <a:r>
              <a:rPr lang="zh-CN" altLang="zh-CN" sz="1200" dirty="0">
                <a:solidFill>
                  <a:srgbClr val="0000FF"/>
                </a:solidFill>
                <a:latin typeface="Anonymous Pro" panose="02060609030202000504" pitchFamily="49" charset="0"/>
              </a:rPr>
              <a:t>&gt;</a:t>
            </a:r>
            <a:r>
              <a:rPr lang="zh-CN" altLang="zh-CN" sz="1200" dirty="0">
                <a:solidFill>
                  <a:srgbClr val="000000"/>
                </a:solidFill>
                <a:latin typeface="Anonymous Pro" panose="02060609030202000504" pitchFamily="49" charset="0"/>
              </a:rPr>
              <a:t>你好： @User.Identity.Name</a:t>
            </a:r>
            <a:r>
              <a:rPr lang="zh-CN" altLang="zh-CN" sz="1200" dirty="0">
                <a:solidFill>
                  <a:srgbClr val="0000FF"/>
                </a:solidFill>
                <a:latin typeface="Anonymous Pro" panose="02060609030202000504" pitchFamily="49" charset="0"/>
              </a:rPr>
              <a:t>&lt;/</a:t>
            </a:r>
            <a:r>
              <a:rPr lang="zh-CN" altLang="zh-CN" sz="1200" dirty="0">
                <a:solidFill>
                  <a:srgbClr val="800000"/>
                </a:solidFill>
                <a:latin typeface="Anonymous Pro" panose="02060609030202000504" pitchFamily="49" charset="0"/>
              </a:rPr>
              <a:t>p</a:t>
            </a:r>
            <a:r>
              <a:rPr lang="zh-CN" altLang="zh-CN" sz="1200" dirty="0">
                <a:solidFill>
                  <a:srgbClr val="0000FF"/>
                </a:solidFill>
                <a:latin typeface="Anonymous Pro" panose="02060609030202000504" pitchFamily="49" charset="0"/>
              </a:rPr>
              <a:t>&gt;</a:t>
            </a:r>
            <a:endParaRPr lang="en-US" altLang="zh-CN" sz="1200" dirty="0">
              <a:solidFill>
                <a:srgbClr val="0000FF"/>
              </a:solidFill>
              <a:latin typeface="Anonymous Pro" panose="020606090302020005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</a:t>
            </a:r>
            <a:r>
              <a:rPr lang="zh-CN" altLang="zh-CN" sz="1200" dirty="0">
                <a:solidFill>
                  <a:srgbClr val="0000FF"/>
                </a:solidFill>
                <a:latin typeface="Anonymous Pro" panose="02060609030202000504" pitchFamily="49" charset="0"/>
              </a:rPr>
              <a:t>&lt;</a:t>
            </a:r>
            <a:r>
              <a:rPr lang="zh-CN" altLang="zh-CN" sz="1200" dirty="0">
                <a:solidFill>
                  <a:srgbClr val="800000"/>
                </a:solidFill>
                <a:latin typeface="Anonymous Pro" panose="02060609030202000504" pitchFamily="49" charset="0"/>
              </a:rPr>
              <a:t>a</a:t>
            </a:r>
            <a:r>
              <a:rPr lang="zh-CN" altLang="zh-CN" sz="1200" dirty="0">
                <a:solidFill>
                  <a:srgbClr val="000000"/>
                </a:solidFill>
                <a:latin typeface="Anonymous Pro" panose="02060609030202000504" pitchFamily="49" charset="0"/>
              </a:rPr>
              <a:t> </a:t>
            </a:r>
            <a:r>
              <a:rPr lang="zh-CN" altLang="zh-CN" sz="1200" dirty="0">
                <a:solidFill>
                  <a:srgbClr val="FF0000"/>
                </a:solidFill>
                <a:latin typeface="Anonymous Pro" panose="02060609030202000504" pitchFamily="49" charset="0"/>
              </a:rPr>
              <a:t>href</a:t>
            </a:r>
            <a:r>
              <a:rPr lang="zh-CN" altLang="zh-CN" sz="1200" dirty="0">
                <a:solidFill>
                  <a:srgbClr val="0000FF"/>
                </a:solidFill>
                <a:latin typeface="Anonymous Pro" panose="02060609030202000504" pitchFamily="49" charset="0"/>
              </a:rPr>
              <a:t>="更高权限"&gt;</a:t>
            </a:r>
            <a:r>
              <a:rPr lang="zh-CN" altLang="zh-CN" sz="1200" dirty="0">
                <a:solidFill>
                  <a:srgbClr val="000000"/>
                </a:solidFill>
                <a:latin typeface="Anonymous Pro" panose="02060609030202000504" pitchFamily="49" charset="0"/>
              </a:rPr>
              <a:t>更高权限</a:t>
            </a:r>
            <a:r>
              <a:rPr lang="zh-CN" altLang="zh-CN" sz="1200" dirty="0">
                <a:solidFill>
                  <a:srgbClr val="0000FF"/>
                </a:solidFill>
                <a:latin typeface="Anonymous Pro" panose="02060609030202000504" pitchFamily="49" charset="0"/>
              </a:rPr>
              <a:t>&lt;/</a:t>
            </a:r>
            <a:r>
              <a:rPr lang="zh-CN" altLang="zh-CN" sz="1200" dirty="0">
                <a:solidFill>
                  <a:srgbClr val="800000"/>
                </a:solidFill>
                <a:latin typeface="Anonymous Pro" panose="02060609030202000504" pitchFamily="49" charset="0"/>
              </a:rPr>
              <a:t>a</a:t>
            </a:r>
            <a:r>
              <a:rPr lang="zh-CN" altLang="zh-CN" sz="1200" dirty="0">
                <a:solidFill>
                  <a:srgbClr val="0000FF"/>
                </a:solidFill>
                <a:latin typeface="Anonymous Pro" panose="02060609030202000504" pitchFamily="49" charset="0"/>
              </a:rPr>
              <a:t>&gt;</a:t>
            </a:r>
            <a:endParaRPr lang="en-US" altLang="zh-CN" sz="1200" dirty="0">
              <a:solidFill>
                <a:srgbClr val="0000FF"/>
              </a:solidFill>
              <a:latin typeface="Anonymous Pro" panose="020606090302020005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Anonymous Pro" panose="02060609030202000504" pitchFamily="49" charset="0"/>
              </a:rPr>
              <a:t> }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9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权限中间件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C87E59-9EFA-487D-B274-8A9E452A1962}"/>
              </a:ext>
            </a:extLst>
          </p:cNvPr>
          <p:cNvSpPr/>
          <p:nvPr/>
        </p:nvSpPr>
        <p:spPr>
          <a:xfrm>
            <a:off x="310719" y="1340069"/>
            <a:ext cx="6714921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&lt;summary&gt;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zh-CN" altLang="en-US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权限中间件</a:t>
            </a:r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&lt;/summary&gt;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PermissionMiddleware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&lt;summary&gt;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zh-CN" altLang="en-US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管道代理对象</a:t>
            </a:r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&lt;/summary&gt;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readonly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RequestDelegate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_next;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&lt;summary&gt;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zh-CN" altLang="en-US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权限中间件构造</a:t>
            </a:r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&lt;/summary&gt;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1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param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name="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"&gt;</a:t>
            </a:r>
            <a:r>
              <a:rPr lang="zh-CN" altLang="en-US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管道代理对象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1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param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1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param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name="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permissionResitory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"&gt;</a:t>
            </a:r>
            <a:r>
              <a:rPr lang="zh-CN" altLang="en-US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权限仓储对象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1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param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1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param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name="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option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"&gt;</a:t>
            </a:r>
            <a:r>
              <a:rPr lang="zh-CN" altLang="en-US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权限中间件配置选项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1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param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PermissionMiddleware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RequestDelegate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next)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     _next = next;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///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&lt;summary&gt;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zh-CN" altLang="en-US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调用管道</a:t>
            </a:r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&lt;/summary&gt;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1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param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name="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"&gt;&lt;/</a:t>
            </a:r>
            <a:r>
              <a:rPr lang="en-US" altLang="zh-CN" sz="11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param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&lt;returns&gt;&lt;/returns&gt;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Task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Invoke(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HttpContext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context)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._next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(context);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80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自定义策略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4A657F-785A-4C20-AEC2-1D7C49ADA722}"/>
              </a:ext>
            </a:extLst>
          </p:cNvPr>
          <p:cNvSpPr/>
          <p:nvPr/>
        </p:nvSpPr>
        <p:spPr>
          <a:xfrm>
            <a:off x="76200" y="1206500"/>
            <a:ext cx="8997950" cy="7580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&lt;summary&gt;</a:t>
            </a:r>
            <a:endParaRPr lang="en-US" altLang="zh-CN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权限授权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Handler</a:t>
            </a:r>
            <a:endParaRPr lang="en-US" altLang="zh-CN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&lt;/summary&gt;</a:t>
            </a:r>
            <a:endParaRPr lang="en-US" altLang="zh-CN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PermissionHandler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AuthorizationHandler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PermissionRequirement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05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&lt;summary&gt;</a:t>
            </a:r>
            <a:endParaRPr lang="en-US" altLang="zh-CN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05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用户权限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05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&lt;/summary&gt;</a:t>
            </a:r>
            <a:endParaRPr lang="en-US" altLang="zh-CN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Permission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Permissions {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protected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Task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HandleRequirementAsync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AuthorizationHandlerContext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context, 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PermissionRequirement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requirement)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赋值用户权限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Permissions =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requirement.Permissions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</a:t>
            </a:r>
            <a:r>
              <a:rPr lang="en-US" altLang="zh-CN" sz="105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AuthorizationHandlerContext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转成</a:t>
            </a:r>
            <a:r>
              <a:rPr lang="en-US" altLang="zh-CN" sz="105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HttpContext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，以便取出表求信息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5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httpContext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context.Resource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Microsoft.AspNetCore.Mvc.Filters.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AuthorizationFilterContext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).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HttpContext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请求</a:t>
            </a:r>
            <a:r>
              <a:rPr lang="en-US" altLang="zh-CN" sz="105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Url</a:t>
            </a:r>
            <a:endParaRPr lang="en-US" altLang="zh-CN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5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questUrl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httpContext.Request.Path.Value.ToLower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是否经过验证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5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isAuthenticated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httpContext.User.Identity.IsAuthenticated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isAuthenticated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权限中是否存在请求的</a:t>
            </a:r>
            <a:r>
              <a:rPr lang="en-US" altLang="zh-CN" sz="105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url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Permissions.GroupBy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(g =&gt;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g.Url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).Where(w =&gt;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w.Key.ToLower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==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questUrl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).Count() &gt; 0)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</a:t>
            </a:r>
            <a:r>
              <a:rPr lang="en-US" altLang="zh-CN" sz="105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 =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httpContext.User.Claims.SingleOrDefault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 =&gt;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s.Type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requirement.ClaimType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).Value;                   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验证权限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Permissions.Where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(w =&gt;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w.Name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name &amp;&amp;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w.Url.ToLower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==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questUrl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).Count() &gt; 0)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context.Succeed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(requirement);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无权限跳转到拒绝页面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httpContext.Response.Redirect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requirement.DeniedAction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context.Succeed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(requirement);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Task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.CompletedTask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84DDDA-094E-4C8A-A21D-C27F4D1601E0}"/>
              </a:ext>
            </a:extLst>
          </p:cNvPr>
          <p:cNvSpPr/>
          <p:nvPr/>
        </p:nvSpPr>
        <p:spPr>
          <a:xfrm>
            <a:off x="4671821" y="1071672"/>
            <a:ext cx="4543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https://github.com/axzxs2001/AuthorizePolicy</a:t>
            </a:r>
          </a:p>
        </p:txBody>
      </p:sp>
    </p:spTree>
    <p:extLst>
      <p:ext uri="{BB962C8B-B14F-4D97-AF65-F5344CB8AC3E}">
        <p14:creationId xmlns:p14="http://schemas.microsoft.com/office/powerpoint/2010/main" val="23216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22222E-6 L 2.77778E-6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8045</TotalTime>
  <Words>1364</Words>
  <Application>Microsoft Office PowerPoint</Application>
  <PresentationFormat>全屏显示(4:3)</PresentationFormat>
  <Paragraphs>240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segoe-ui_light</vt:lpstr>
      <vt:lpstr>等线</vt:lpstr>
      <vt:lpstr>等线 Light</vt:lpstr>
      <vt:lpstr>新宋体</vt:lpstr>
      <vt:lpstr>Anonymous Pro</vt:lpstr>
      <vt:lpstr>Arial</vt:lpstr>
      <vt:lpstr>Calibri</vt:lpstr>
      <vt:lpstr>Calibri Light</vt:lpstr>
      <vt:lpstr>Office 主题​​</vt:lpstr>
      <vt:lpstr>PowerPoint 演示文稿</vt:lpstr>
      <vt:lpstr>大纲</vt:lpstr>
      <vt:lpstr>asp.net core权限验证</vt:lpstr>
      <vt:lpstr>asp.net core权限验证</vt:lpstr>
      <vt:lpstr>asp.net core权限验证</vt:lpstr>
      <vt:lpstr>asp.net core权限验证</vt:lpstr>
      <vt:lpstr>asp.net core权限验证</vt:lpstr>
      <vt:lpstr>权限中间件</vt:lpstr>
      <vt:lpstr>自定义策略</vt:lpstr>
      <vt:lpstr>自定义策略-JWT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桂素伟</dc:creator>
  <cp:lastModifiedBy>桂素伟</cp:lastModifiedBy>
  <cp:revision>61</cp:revision>
  <dcterms:created xsi:type="dcterms:W3CDTF">2017-02-04T03:03:56Z</dcterms:created>
  <dcterms:modified xsi:type="dcterms:W3CDTF">2017-10-31T07:23:17Z</dcterms:modified>
</cp:coreProperties>
</file>