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0" r:id="rId4"/>
    <p:sldId id="282" r:id="rId5"/>
    <p:sldId id="284" r:id="rId6"/>
    <p:sldId id="261" r:id="rId7"/>
    <p:sldId id="281" r:id="rId8"/>
    <p:sldId id="283" r:id="rId9"/>
    <p:sldId id="278" r:id="rId10"/>
    <p:sldId id="260" r:id="rId11"/>
    <p:sldId id="286" r:id="rId12"/>
    <p:sldId id="285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82" autoAdjust="0"/>
  </p:normalViewPr>
  <p:slideViewPr>
    <p:cSldViewPr snapToGrid="0">
      <p:cViewPr varScale="1">
        <p:scale>
          <a:sx n="114" d="100"/>
          <a:sy n="114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fundamentals/static-files" TargetMode="External"/><Relationship Id="rId3" Type="http://schemas.openxmlformats.org/officeDocument/2006/relationships/hyperlink" Target="https://docs.microsoft.com/en-us/aspnet/core/security/cors" TargetMode="External"/><Relationship Id="rId7" Type="http://schemas.openxmlformats.org/officeDocument/2006/relationships/hyperlink" Target="https://docs.microsoft.com/en-us/aspnet/core/fundamentals/app-state" TargetMode="External"/><Relationship Id="rId2" Type="http://schemas.openxmlformats.org/officeDocument/2006/relationships/hyperlink" Target="https://docs.microsoft.com/en-us/aspnet/core/security/authentication/id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routing" TargetMode="External"/><Relationship Id="rId5" Type="http://schemas.openxmlformats.org/officeDocument/2006/relationships/hyperlink" Target="https://docs.microsoft.com/en-us/aspnet/core/performance/response-compression" TargetMode="External"/><Relationship Id="rId4" Type="http://schemas.openxmlformats.org/officeDocument/2006/relationships/hyperlink" Target="https://docs.microsoft.com/en-us/aspnet/core/performance/caching/middleware" TargetMode="External"/><Relationship Id="rId9" Type="http://schemas.openxmlformats.org/officeDocument/2006/relationships/hyperlink" Target="https://docs.microsoft.com/en-us/aspnet/core/fundamentals/url-rewrit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dotnet/core/api/system.diagnostics.diagnosticsource" TargetMode="External"/><Relationship Id="rId13" Type="http://schemas.openxmlformats.org/officeDocument/2006/relationships/hyperlink" Target="https://docs.microsoft.com/aspnet/core/api/microsoft.aspnetcore.hosting.server.iserver" TargetMode="External"/><Relationship Id="rId3" Type="http://schemas.openxmlformats.org/officeDocument/2006/relationships/hyperlink" Target="https://docs.microsoft.com/aspnet/core/api/microsoft.extensions.logging.iloggerfactory" TargetMode="External"/><Relationship Id="rId7" Type="http://schemas.openxmlformats.org/officeDocument/2006/relationships/hyperlink" Target="https://docs.microsoft.com/aspnet/core/api/microsoft.extensions.options.ioptions-1" TargetMode="External"/><Relationship Id="rId12" Type="http://schemas.openxmlformats.org/officeDocument/2006/relationships/hyperlink" Target="https://docs.microsoft.com/aspnet/core/api/microsoft.extensions.options.iconfigureoptions-1" TargetMode="External"/><Relationship Id="rId2" Type="http://schemas.openxmlformats.org/officeDocument/2006/relationships/hyperlink" Target="https://docs.microsoft.com/aspnet/core/api/microsoft.aspnetcore.hosting.ihosting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aspnet/core/api/microsoft.aspnetcore.http.ihttpcontextfactory" TargetMode="External"/><Relationship Id="rId11" Type="http://schemas.openxmlformats.org/officeDocument/2006/relationships/hyperlink" Target="https://docs.microsoft.com/aspnet/core/api/microsoft.extensions.objectpool.objectpoolprovider" TargetMode="External"/><Relationship Id="rId5" Type="http://schemas.openxmlformats.org/officeDocument/2006/relationships/hyperlink" Target="https://docs.microsoft.com/aspnet/core/api/microsoft.aspnetcore.hosting.builder.iapplicationbuilderfactory" TargetMode="External"/><Relationship Id="rId15" Type="http://schemas.openxmlformats.org/officeDocument/2006/relationships/hyperlink" Target="https://docs.microsoft.com/aspnet/core/api/microsoft.aspnetcore.hosting.iapplicationlifetime" TargetMode="External"/><Relationship Id="rId10" Type="http://schemas.openxmlformats.org/officeDocument/2006/relationships/hyperlink" Target="https://docs.microsoft.com/aspnet/core/api/microsoft.aspnetcore.hosting.istartupfilter" TargetMode="External"/><Relationship Id="rId4" Type="http://schemas.openxmlformats.org/officeDocument/2006/relationships/hyperlink" Target="https://docs.microsoft.com/aspnet/core/api/microsoft.extensions.logging.ilogger" TargetMode="External"/><Relationship Id="rId9" Type="http://schemas.openxmlformats.org/officeDocument/2006/relationships/hyperlink" Target="https://docs.microsoft.com/dotnet/core/api/system.diagnostics.diagnosticlistener" TargetMode="External"/><Relationship Id="rId14" Type="http://schemas.openxmlformats.org/officeDocument/2006/relationships/hyperlink" Target="https://docs.microsoft.com/aspnet/core/api/microsoft.aspnetcore.hosting.istartu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7947918" cy="606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asp.net core</a:t>
            </a:r>
            <a:r>
              <a:rPr lang="zh-CN" altLang="en-US" sz="2800" dirty="0"/>
              <a:t>系列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  <a:p>
            <a:pPr algn="l"/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192505" y="2445337"/>
            <a:ext cx="5142893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 dirty="0"/>
              <a:t>中间件和依赖注入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40697-84AE-473B-AC3B-BE24DB90D6DC}"/>
              </a:ext>
            </a:extLst>
          </p:cNvPr>
          <p:cNvSpPr/>
          <p:nvPr/>
        </p:nvSpPr>
        <p:spPr>
          <a:xfrm>
            <a:off x="461638" y="2243697"/>
            <a:ext cx="8229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_next = next;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Invoke(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这里是获取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信息后处理的代码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._next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(context);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MyMiddlewareExtensions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UseMyMiddleware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builder)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builder.UseMiddleware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7DA9A7-3435-42A4-8708-C9EFECF416D4}"/>
              </a:ext>
            </a:extLst>
          </p:cNvPr>
          <p:cNvSpPr/>
          <p:nvPr/>
        </p:nvSpPr>
        <p:spPr>
          <a:xfrm>
            <a:off x="390617" y="1158043"/>
            <a:ext cx="83006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Configure(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IHostingEnvironment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env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app.UseMyMiddleware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50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6023"/>
            <a:ext cx="7886700" cy="41509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中间件的执行要注意顺序，因为可以中止</a:t>
            </a:r>
            <a:r>
              <a:rPr lang="en-US" altLang="zh-CN" dirty="0"/>
              <a:t>http</a:t>
            </a:r>
            <a:r>
              <a:rPr lang="zh-CN" altLang="en-US" dirty="0"/>
              <a:t>管道的执行。</a:t>
            </a:r>
          </a:p>
        </p:txBody>
      </p:sp>
    </p:spTree>
    <p:extLst>
      <p:ext uri="{BB962C8B-B14F-4D97-AF65-F5344CB8AC3E}">
        <p14:creationId xmlns:p14="http://schemas.microsoft.com/office/powerpoint/2010/main" val="22124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9BF69-2ED6-4AB2-BC28-1A0731E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自带中间件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D94964-C68D-4E70-9506-BE2DFB9F1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77478"/>
              </p:ext>
            </p:extLst>
          </p:nvPr>
        </p:nvGraphicFramePr>
        <p:xfrm>
          <a:off x="923364" y="1503769"/>
          <a:ext cx="7591986" cy="4852162"/>
        </p:xfrm>
        <a:graphic>
          <a:graphicData uri="http://schemas.openxmlformats.org/drawingml/2006/table">
            <a:tbl>
              <a:tblPr/>
              <a:tblGrid>
                <a:gridCol w="2483224">
                  <a:extLst>
                    <a:ext uri="{9D8B030D-6E8A-4147-A177-3AD203B41FA5}">
                      <a16:colId xmlns:a16="http://schemas.microsoft.com/office/drawing/2014/main" val="350061250"/>
                    </a:ext>
                  </a:extLst>
                </a:gridCol>
                <a:gridCol w="5108762">
                  <a:extLst>
                    <a:ext uri="{9D8B030D-6E8A-4147-A177-3AD203B41FA5}">
                      <a16:colId xmlns:a16="http://schemas.microsoft.com/office/drawing/2014/main" val="2263926937"/>
                    </a:ext>
                  </a:extLst>
                </a:gridCol>
              </a:tblGrid>
              <a:tr h="37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  <a:latin typeface="segoe-ui_semibold"/>
                        </a:rPr>
                        <a:t>Middleware</a:t>
                      </a:r>
                    </a:p>
                  </a:txBody>
                  <a:tcPr marL="114353" marR="114353" marT="85764" marB="8576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114353" marR="114353" marT="85764" marB="8576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37234"/>
                  </a:ext>
                </a:extLst>
              </a:tr>
              <a:tr h="37736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2"/>
                        </a:rPr>
                        <a:t>Authentication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authentication support.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362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3"/>
                        </a:rPr>
                        <a:t>CORS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Configures Cross-Origin Resource Sharing.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77326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4"/>
                        </a:rPr>
                        <a:t>Response Caching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caching responses.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42571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5"/>
                        </a:rPr>
                        <a:t>Response Compression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Provides support for compressing responses.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421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6"/>
                        </a:rPr>
                        <a:t>Routing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and constrains request routes.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1150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7"/>
                        </a:rPr>
                        <a:t>Session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managing user sessions.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99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8"/>
                        </a:rPr>
                        <a:t>Static Files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serving static files and directory browsing.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93639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9"/>
                        </a:rPr>
                        <a:t>URL Rewriting Middleware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Provides support for rewriting URLs and redirecting requests.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8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0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558AEE1-CF4C-4B65-B319-E73F713B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69"/>
            <a:ext cx="7886700" cy="256081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、依赖注入</a:t>
            </a:r>
            <a:r>
              <a:rPr lang="en-US" altLang="zh-CN" dirty="0"/>
              <a:t>(Dependency Injection)</a:t>
            </a:r>
            <a:r>
              <a:rPr lang="zh-CN" altLang="en-US" dirty="0"/>
              <a:t>原理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实践：仓储模式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、中间件</a:t>
            </a:r>
            <a:r>
              <a:rPr lang="en-US" altLang="zh-CN" dirty="0"/>
              <a:t>(Middleware)</a:t>
            </a:r>
            <a:r>
              <a:rPr lang="zh-CN" altLang="en-US" dirty="0"/>
              <a:t>原理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Middleware</a:t>
            </a:r>
            <a:r>
              <a:rPr lang="zh-CN" altLang="en-US" dirty="0"/>
              <a:t>实践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、常用中间件介绍</a:t>
            </a:r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  <a:r>
              <a:rPr lang="en-US" altLang="zh-CN" dirty="0"/>
              <a:t>(Dependency Injection)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8E3EF-D44E-450B-82B2-2BA941E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8524"/>
            <a:ext cx="7886700" cy="3534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一个类的实例需要另一个类的实例协助时，在传统的程序设计过程中，通常有调用者来创建被调用者的实例。然而采用依赖注入的方式，创建被调用者的工作不再由调用者来完成，因此叫控制反转，创建被调用者的实例的工作由</a:t>
            </a:r>
            <a:r>
              <a:rPr lang="en-US" altLang="zh-CN" dirty="0"/>
              <a:t>IOC</a:t>
            </a:r>
            <a:r>
              <a:rPr lang="zh-CN" altLang="en-US" dirty="0"/>
              <a:t>容器来完成，然后注入调用者，因此也称为依赖注入。</a:t>
            </a:r>
          </a:p>
        </p:txBody>
      </p:sp>
    </p:spTree>
    <p:extLst>
      <p:ext uri="{BB962C8B-B14F-4D97-AF65-F5344CB8AC3E}">
        <p14:creationId xmlns:p14="http://schemas.microsoft.com/office/powerpoint/2010/main" val="412749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81ACE-14A2-457B-B832-03BE405C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26" y="1855693"/>
            <a:ext cx="7886700" cy="29496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 dirty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Winform</a:t>
            </a:r>
            <a:r>
              <a:rPr lang="zh-CN" altLang="en-US" dirty="0"/>
              <a:t>中使用</a:t>
            </a:r>
            <a:r>
              <a:rPr lang="en-US" altLang="zh-CN" dirty="0" err="1"/>
              <a:t>Autofac</a:t>
            </a:r>
            <a:r>
              <a:rPr lang="zh-CN" altLang="en-US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19581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756" y="1299573"/>
            <a:ext cx="7886700" cy="4760539"/>
          </a:xfrm>
        </p:spPr>
        <p:txBody>
          <a:bodyPr/>
          <a:lstStyle/>
          <a:p>
            <a:r>
              <a:rPr lang="en-US" altLang="zh-CN" dirty="0" err="1"/>
              <a:t>IServiceCollection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258085-9CD0-4AF5-A91E-A9D06C8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0598"/>
              </p:ext>
            </p:extLst>
          </p:nvPr>
        </p:nvGraphicFramePr>
        <p:xfrm>
          <a:off x="815788" y="1783976"/>
          <a:ext cx="7458636" cy="4900938"/>
        </p:xfrm>
        <a:graphic>
          <a:graphicData uri="http://schemas.openxmlformats.org/drawingml/2006/table">
            <a:tbl>
              <a:tblPr/>
              <a:tblGrid>
                <a:gridCol w="3729318">
                  <a:extLst>
                    <a:ext uri="{9D8B030D-6E8A-4147-A177-3AD203B41FA5}">
                      <a16:colId xmlns:a16="http://schemas.microsoft.com/office/drawing/2014/main" val="651536479"/>
                    </a:ext>
                  </a:extLst>
                </a:gridCol>
                <a:gridCol w="3729318">
                  <a:extLst>
                    <a:ext uri="{9D8B030D-6E8A-4147-A177-3AD203B41FA5}">
                      <a16:colId xmlns:a16="http://schemas.microsoft.com/office/drawing/2014/main" val="2326575026"/>
                    </a:ext>
                  </a:extLst>
                </a:gridCol>
              </a:tblGrid>
              <a:tr h="24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  <a:latin typeface="segoe-ui_semibold"/>
                        </a:rPr>
                        <a:t>Service Type</a:t>
                      </a:r>
                    </a:p>
                  </a:txBody>
                  <a:tcPr marL="66353" marR="66353" marT="49765" marB="49765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  <a:latin typeface="segoe-ui_semibold"/>
                        </a:rPr>
                        <a:t>Lifetime</a:t>
                      </a:r>
                    </a:p>
                  </a:txBody>
                  <a:tcPr marL="66353" marR="66353" marT="49765" marB="49765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946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2"/>
                        </a:rPr>
                        <a:t>Microsoft.AspNetCore.Hosting.IHostingEnvironment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89667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3"/>
                        </a:rPr>
                        <a:t>Microsoft.Extensions.Logging.ILoggerFactory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0769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4"/>
                        </a:rPr>
                        <a:t>Microsoft.Extensions.Logging.ILogger&lt;T&gt;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354354"/>
                  </a:ext>
                </a:extLst>
              </a:tr>
              <a:tr h="332463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5"/>
                        </a:rPr>
                        <a:t>Microsoft.AspNetCore.Hosting.Builder.IApplicationBuilderFactory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68600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6"/>
                        </a:rPr>
                        <a:t>Microsoft.AspNetCore.Http.IHttpContextFactory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62920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fr-FR" sz="1100" u="none" strike="noStrike">
                          <a:solidFill>
                            <a:srgbClr val="0078D7"/>
                          </a:solidFill>
                          <a:effectLst/>
                          <a:hlinkClick r:id="rId7"/>
                        </a:rPr>
                        <a:t>Microsoft.Extensions.Options.IOptions&lt;T&gt;</a:t>
                      </a:r>
                      <a:endParaRPr lang="fr-FR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00322"/>
                  </a:ext>
                </a:extLst>
              </a:tr>
              <a:tr h="248002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8"/>
                        </a:rPr>
                        <a:t>System.Diagnostics.DiagnosticSource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78041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9"/>
                        </a:rPr>
                        <a:t>System.Diagnostics.DiagnosticListener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15210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78D7"/>
                          </a:solidFill>
                          <a:effectLst/>
                          <a:hlinkClick r:id="rId10"/>
                        </a:rPr>
                        <a:t>Microsoft.AspNetCore.Hosting.IStartupFilter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8209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1"/>
                        </a:rPr>
                        <a:t>Microsoft.Extensions.ObjectPool.ObjectPoolProvider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5206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fr-FR" sz="1100" u="none" strike="noStrike">
                          <a:solidFill>
                            <a:srgbClr val="0078D7"/>
                          </a:solidFill>
                          <a:effectLst/>
                          <a:hlinkClick r:id="rId12"/>
                        </a:rPr>
                        <a:t>Microsoft.Extensions.Options.IConfigureOptions&lt;T&gt;</a:t>
                      </a:r>
                      <a:endParaRPr lang="fr-FR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428606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3"/>
                        </a:rPr>
                        <a:t>Microsoft.AspNetCore.Hosting.Server.IServer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0103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4"/>
                        </a:rPr>
                        <a:t>Microsoft.AspNetCore.Hosting.IStartup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670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5"/>
                        </a:rPr>
                        <a:t>Microsoft.AspNetCore.Hosting.IApplicationLifetime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6423"/>
            <a:ext cx="7886700" cy="476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可以自己注放一些</a:t>
            </a:r>
            <a:r>
              <a:rPr lang="en-US" altLang="zh-CN" dirty="0"/>
              <a:t>Services</a:t>
            </a:r>
          </a:p>
          <a:p>
            <a:r>
              <a:rPr lang="en-US" altLang="zh-CN" dirty="0" err="1"/>
              <a:t>AddTransient</a:t>
            </a:r>
            <a:r>
              <a:rPr lang="zh-CN" altLang="en-US" dirty="0"/>
              <a:t>：每次调用范围，瞬态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r>
              <a:rPr lang="zh-CN" altLang="en-US" dirty="0"/>
              <a:t>：单次请求范围内，域内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r>
              <a:rPr lang="zh-CN" altLang="en-US" dirty="0"/>
              <a:t>：整个应用范围，单例</a:t>
            </a:r>
          </a:p>
        </p:txBody>
      </p:sp>
    </p:spTree>
    <p:extLst>
      <p:ext uri="{BB962C8B-B14F-4D97-AF65-F5344CB8AC3E}">
        <p14:creationId xmlns:p14="http://schemas.microsoft.com/office/powerpoint/2010/main" val="38644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通过构造函数使用接口</a:t>
            </a:r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中可以用</a:t>
            </a:r>
            <a:r>
              <a:rPr lang="en-US" altLang="zh-CN" dirty="0"/>
              <a:t>[</a:t>
            </a:r>
            <a:r>
              <a:rPr lang="en-US" altLang="zh-CN" dirty="0" err="1"/>
              <a:t>FromServices</a:t>
            </a:r>
            <a:r>
              <a:rPr lang="en-US" altLang="zh-CN" dirty="0"/>
              <a:t>]</a:t>
            </a:r>
            <a:r>
              <a:rPr lang="zh-CN" altLang="en-US" dirty="0"/>
              <a:t>来使入注放的对象</a:t>
            </a:r>
          </a:p>
        </p:txBody>
      </p:sp>
    </p:spTree>
    <p:extLst>
      <p:ext uri="{BB962C8B-B14F-4D97-AF65-F5344CB8AC3E}">
        <p14:creationId xmlns:p14="http://schemas.microsoft.com/office/powerpoint/2010/main" val="29887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81ACE-14A2-457B-B832-03BE405C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26" y="1855693"/>
            <a:ext cx="7886700" cy="29496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 dirty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仓储模式的使用</a:t>
            </a:r>
          </a:p>
        </p:txBody>
      </p:sp>
    </p:spTree>
    <p:extLst>
      <p:ext uri="{BB962C8B-B14F-4D97-AF65-F5344CB8AC3E}">
        <p14:creationId xmlns:p14="http://schemas.microsoft.com/office/powerpoint/2010/main" val="334728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：进入中间件</a:t>
            </a:r>
            <a:r>
              <a:rPr lang="en-US" altLang="zh-CN" dirty="0"/>
              <a:t>http</a:t>
            </a:r>
            <a:r>
              <a:rPr lang="zh-CN" altLang="en-US" dirty="0"/>
              <a:t>管道模式，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：映射分支</a:t>
            </a:r>
            <a:endParaRPr lang="en-US" altLang="zh-CN" dirty="0"/>
          </a:p>
          <a:p>
            <a:r>
              <a:rPr lang="en-US" altLang="zh-CN" dirty="0"/>
              <a:t>Run</a:t>
            </a:r>
            <a:r>
              <a:rPr lang="zh-CN" altLang="en-US" dirty="0"/>
              <a:t>：执行，并返回</a:t>
            </a:r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79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8112</TotalTime>
  <Words>557</Words>
  <Application>Microsoft Office PowerPoint</Application>
  <PresentationFormat>全屏显示(4:3)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segoe-ui_semibold</vt:lpstr>
      <vt:lpstr>等线</vt:lpstr>
      <vt:lpstr>等线 Light</vt:lpstr>
      <vt:lpstr>新宋体</vt:lpstr>
      <vt:lpstr>Arial</vt:lpstr>
      <vt:lpstr>Calibri</vt:lpstr>
      <vt:lpstr>Calibri Light</vt:lpstr>
      <vt:lpstr>Office 主题​​</vt:lpstr>
      <vt:lpstr>asp.net core系列</vt:lpstr>
      <vt:lpstr>大纲</vt:lpstr>
      <vt:lpstr>依赖注入(Dependency Injection)</vt:lpstr>
      <vt:lpstr>PowerPoint 演示文稿</vt:lpstr>
      <vt:lpstr>Dependency Injection</vt:lpstr>
      <vt:lpstr>Dependency Injection</vt:lpstr>
      <vt:lpstr>Dependency Injection</vt:lpstr>
      <vt:lpstr>PowerPoint 演示文稿</vt:lpstr>
      <vt:lpstr>Middleware</vt:lpstr>
      <vt:lpstr>Middleware</vt:lpstr>
      <vt:lpstr>Middleware</vt:lpstr>
      <vt:lpstr>自带中间件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68</cp:revision>
  <dcterms:created xsi:type="dcterms:W3CDTF">2017-02-04T03:03:56Z</dcterms:created>
  <dcterms:modified xsi:type="dcterms:W3CDTF">2017-10-23T10:31:14Z</dcterms:modified>
</cp:coreProperties>
</file>