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3" r:id="rId4"/>
    <p:sldId id="265" r:id="rId5"/>
    <p:sldId id="266" r:id="rId6"/>
    <p:sldId id="268" r:id="rId7"/>
    <p:sldId id="263" r:id="rId8"/>
    <p:sldId id="264" r:id="rId9"/>
    <p:sldId id="257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5E889E"/>
    <a:srgbClr val="2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91" autoAdjust="0"/>
  </p:normalViewPr>
  <p:slideViewPr>
    <p:cSldViewPr snapToGrid="0">
      <p:cViewPr varScale="1">
        <p:scale>
          <a:sx n="67" d="100"/>
          <a:sy n="67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A647D-D527-46C1-91A6-017465C4DE2D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4D2A-8929-4B9B-801D-6EE91E96F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ABC</a:t>
            </a:r>
            <a:r>
              <a:rPr lang="ko-KR" altLang="en-US" dirty="0"/>
              <a:t>에서 더 나은 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컴퓨터 </a:t>
            </a:r>
            <a:r>
              <a:rPr lang="en-US" altLang="ko-KR" dirty="0"/>
              <a:t>– </a:t>
            </a:r>
            <a:r>
              <a:rPr lang="ko-KR" altLang="en-US" dirty="0"/>
              <a:t>정보 전송 시스템</a:t>
            </a:r>
            <a:r>
              <a:rPr lang="en-US" altLang="ko-KR" dirty="0"/>
              <a:t>) </a:t>
            </a:r>
            <a:r>
              <a:rPr lang="ko-KR" altLang="en-US" dirty="0"/>
              <a:t>비교할 제품을 체크박스에 체크를 한 후</a:t>
            </a:r>
            <a:r>
              <a:rPr lang="en-US" altLang="ko-KR" dirty="0"/>
              <a:t>, </a:t>
            </a:r>
            <a:r>
              <a:rPr lang="ko-KR" altLang="en-US" dirty="0"/>
              <a:t>비교하기 버튼을 누르면 표를 만들어 비교를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/>
              <a:t>정보처리 시스템</a:t>
            </a:r>
            <a:r>
              <a:rPr lang="en-US" altLang="ko-KR" dirty="0"/>
              <a:t>) </a:t>
            </a:r>
            <a:r>
              <a:rPr lang="ko-KR" altLang="en-US" dirty="0"/>
              <a:t>데이터 가져오기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제품 상세정보를 가져오기 </a:t>
            </a:r>
            <a:r>
              <a:rPr lang="en-US" altLang="ko-KR" dirty="0"/>
              <a:t>– </a:t>
            </a:r>
            <a:r>
              <a:rPr lang="ko-KR" altLang="en-US" dirty="0"/>
              <a:t>정보들을 이용해 표를 만들고 정리한다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 상세정보가 이미지로 되어있을 경우 </a:t>
            </a:r>
            <a:r>
              <a:rPr lang="en-US" altLang="ko-KR" dirty="0"/>
              <a:t>– </a:t>
            </a:r>
            <a:r>
              <a:rPr lang="ko-KR" altLang="en-US" dirty="0"/>
              <a:t>이미지를 읽어 텍스트로 전환하는 </a:t>
            </a:r>
            <a:r>
              <a:rPr lang="en-US" altLang="ko-KR" dirty="0" err="1"/>
              <a:t>api</a:t>
            </a:r>
            <a:r>
              <a:rPr lang="ko-KR" altLang="en-US" dirty="0"/>
              <a:t>를 이용해 텍스트로 전환해서 저장</a:t>
            </a:r>
            <a:r>
              <a:rPr lang="en-US" altLang="ko-KR" dirty="0"/>
              <a:t> – </a:t>
            </a:r>
            <a:r>
              <a:rPr lang="ko-KR" altLang="en-US" dirty="0"/>
              <a:t>정보들을 이용해 표를 만들고 정리함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1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저는 </a:t>
            </a:r>
            <a:r>
              <a:rPr lang="en-US" altLang="ko-KR" dirty="0"/>
              <a:t>ABC</a:t>
            </a:r>
            <a:r>
              <a:rPr lang="ko-KR" altLang="en-US" dirty="0"/>
              <a:t>중에서 </a:t>
            </a:r>
            <a:r>
              <a:rPr lang="en-US" altLang="ko-KR" dirty="0"/>
              <a:t>A better choice</a:t>
            </a:r>
            <a:r>
              <a:rPr lang="ko-KR" altLang="en-US" dirty="0"/>
              <a:t>를 하기 위한 비교 프로그램인 </a:t>
            </a:r>
            <a:r>
              <a:rPr lang="en-US" altLang="ko-KR" dirty="0"/>
              <a:t>ABC</a:t>
            </a:r>
            <a:r>
              <a:rPr lang="ko-KR" altLang="en-US" dirty="0"/>
              <a:t>를 발표를 할 이지원입니다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0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ABC</a:t>
            </a:r>
            <a:r>
              <a:rPr lang="ko-KR" altLang="en-US" dirty="0"/>
              <a:t>에서 더 나은 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2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/>
              <a:t>여러분들은 인터넷 온라인</a:t>
            </a:r>
            <a:r>
              <a:rPr lang="en-US" altLang="ko-KR" i="0" dirty="0"/>
              <a:t> </a:t>
            </a:r>
            <a:r>
              <a:rPr lang="ko-KR" altLang="en-US" i="0" dirty="0"/>
              <a:t>쇼핑을 얼마나 이용하고 계십니까</a:t>
            </a:r>
            <a:r>
              <a:rPr lang="en-US" altLang="ko-KR" i="0" dirty="0"/>
              <a:t>? </a:t>
            </a:r>
            <a:r>
              <a:rPr lang="ko-KR" altLang="en-US" i="0" dirty="0"/>
              <a:t>저는 온라인 쇼핑을 참 자주 이용하는데요</a:t>
            </a:r>
            <a:r>
              <a:rPr lang="en-US" altLang="ko-KR" i="0" dirty="0"/>
              <a:t>. </a:t>
            </a:r>
            <a:r>
              <a:rPr lang="ko-KR" altLang="en-US" i="0" dirty="0"/>
              <a:t>심지어 오프라인 쇼핑을 가기전에도 제품을 검색해보고 갑니다</a:t>
            </a:r>
            <a:r>
              <a:rPr lang="en-US" altLang="ko-KR" i="0" dirty="0"/>
              <a:t>.</a:t>
            </a:r>
          </a:p>
          <a:p>
            <a:r>
              <a:rPr lang="ko-KR" altLang="en-US" i="0" dirty="0"/>
              <a:t>최근에 저는 </a:t>
            </a:r>
            <a:r>
              <a:rPr lang="en-US" altLang="ko-KR" i="0" dirty="0"/>
              <a:t>DSLR </a:t>
            </a:r>
            <a:r>
              <a:rPr lang="ko-KR" altLang="en-US" i="0" dirty="0"/>
              <a:t>카메라를 갖고 싶어서 온라인 쇼핑을 이용하다가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4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전 페이지로 돌아가</a:t>
            </a:r>
            <a:r>
              <a:rPr lang="en-US" altLang="ko-KR" dirty="0"/>
              <a:t>) </a:t>
            </a:r>
            <a:r>
              <a:rPr lang="ko-KR" altLang="en-US" dirty="0"/>
              <a:t>형식같은 경우</a:t>
            </a:r>
            <a:r>
              <a:rPr lang="en-US" altLang="ko-KR" dirty="0"/>
              <a:t>, </a:t>
            </a:r>
            <a:r>
              <a:rPr lang="ko-KR" altLang="en-US" dirty="0"/>
              <a:t>서로 다른 사이트에서 데이터를 가져와서 내용은 다를 수 있다</a:t>
            </a:r>
            <a:r>
              <a:rPr lang="en-US" altLang="ko-KR" dirty="0"/>
              <a:t>. </a:t>
            </a:r>
            <a:r>
              <a:rPr lang="ko-KR" altLang="en-US" dirty="0"/>
              <a:t>하지만 툴이 정해져 있으므로 </a:t>
            </a:r>
            <a:r>
              <a:rPr lang="ko-KR" altLang="en-US" dirty="0" err="1"/>
              <a:t>비교하는데에</a:t>
            </a:r>
            <a:r>
              <a:rPr lang="ko-KR" altLang="en-US" dirty="0"/>
              <a:t> 크게 문제가 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2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페이지를 열어야 하는 단점을 가지고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2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카메라 외의 다른 제품들이나 다른 웹사이트도 같이 비교하는 차이점을 갖고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3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컴퓨터 </a:t>
            </a:r>
            <a:r>
              <a:rPr lang="en-US" altLang="ko-KR" dirty="0"/>
              <a:t>– </a:t>
            </a:r>
            <a:r>
              <a:rPr lang="ko-KR" altLang="en-US" dirty="0"/>
              <a:t>정보 전송 시스템</a:t>
            </a:r>
            <a:r>
              <a:rPr lang="en-US" altLang="ko-KR" dirty="0"/>
              <a:t>) </a:t>
            </a:r>
            <a:r>
              <a:rPr lang="ko-KR" altLang="en-US" dirty="0"/>
              <a:t>비교할 제품을 체크박스에 체크를 한 후</a:t>
            </a:r>
            <a:r>
              <a:rPr lang="en-US" altLang="ko-KR" dirty="0"/>
              <a:t>, </a:t>
            </a:r>
            <a:r>
              <a:rPr lang="ko-KR" altLang="en-US" dirty="0"/>
              <a:t>비교하기 버튼을 누르면 표를 만들어 비교를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/>
              <a:t>정보처리 시스템</a:t>
            </a:r>
            <a:r>
              <a:rPr lang="en-US" altLang="ko-KR" dirty="0"/>
              <a:t>) </a:t>
            </a:r>
            <a:r>
              <a:rPr lang="ko-KR" altLang="en-US" dirty="0"/>
              <a:t>데이터 가져오기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제품 상세정보를 가져오기 </a:t>
            </a:r>
            <a:r>
              <a:rPr lang="en-US" altLang="ko-KR" dirty="0"/>
              <a:t>– </a:t>
            </a:r>
            <a:r>
              <a:rPr lang="ko-KR" altLang="en-US" dirty="0"/>
              <a:t>정보들을 이용해 표를 만들고 정리한다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 상세정보가 이미지로 되어있을 경우 </a:t>
            </a:r>
            <a:r>
              <a:rPr lang="en-US" altLang="ko-KR" dirty="0"/>
              <a:t>– </a:t>
            </a:r>
            <a:r>
              <a:rPr lang="ko-KR" altLang="en-US" dirty="0"/>
              <a:t>이미지를 읽어 텍스트로 전환하는 </a:t>
            </a:r>
            <a:r>
              <a:rPr lang="en-US" altLang="ko-KR" dirty="0" err="1"/>
              <a:t>api</a:t>
            </a:r>
            <a:r>
              <a:rPr lang="ko-KR" altLang="en-US" dirty="0"/>
              <a:t>를 이용해 텍스트로 전환해서 저장</a:t>
            </a:r>
            <a:r>
              <a:rPr lang="en-US" altLang="ko-KR" dirty="0"/>
              <a:t> – </a:t>
            </a:r>
            <a:r>
              <a:rPr lang="ko-KR" altLang="en-US" dirty="0"/>
              <a:t>정보들을 이용해 표를 만들고 정리함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9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컴퓨터 </a:t>
            </a:r>
            <a:r>
              <a:rPr lang="en-US" altLang="ko-KR" dirty="0"/>
              <a:t>– </a:t>
            </a:r>
            <a:r>
              <a:rPr lang="ko-KR" altLang="en-US" dirty="0"/>
              <a:t>정보 전송 시스템</a:t>
            </a:r>
            <a:r>
              <a:rPr lang="en-US" altLang="ko-KR" dirty="0"/>
              <a:t>) </a:t>
            </a:r>
            <a:r>
              <a:rPr lang="ko-KR" altLang="en-US" dirty="0"/>
              <a:t>비교할 제품을 체크박스에 체크를 한 후</a:t>
            </a:r>
            <a:r>
              <a:rPr lang="en-US" altLang="ko-KR" dirty="0"/>
              <a:t>, </a:t>
            </a:r>
            <a:r>
              <a:rPr lang="ko-KR" altLang="en-US" dirty="0"/>
              <a:t>비교하기 버튼을 누르면 표를 만들어 비교를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/>
              <a:t>정보처리 시스템</a:t>
            </a:r>
            <a:r>
              <a:rPr lang="en-US" altLang="ko-KR" dirty="0"/>
              <a:t>) </a:t>
            </a:r>
            <a:r>
              <a:rPr lang="ko-KR" altLang="en-US" dirty="0"/>
              <a:t>데이터 가져오기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제품 상세정보를 가져오기 </a:t>
            </a:r>
            <a:r>
              <a:rPr lang="en-US" altLang="ko-KR" dirty="0"/>
              <a:t>– </a:t>
            </a:r>
            <a:r>
              <a:rPr lang="ko-KR" altLang="en-US" dirty="0"/>
              <a:t>정보들을 이용해 표를 만들고 정리한다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 상세정보가 이미지로 되어있을 경우 </a:t>
            </a:r>
            <a:r>
              <a:rPr lang="en-US" altLang="ko-KR" dirty="0"/>
              <a:t>– </a:t>
            </a:r>
            <a:r>
              <a:rPr lang="ko-KR" altLang="en-US" dirty="0"/>
              <a:t>이미지를 읽어 텍스트로 전환하는 </a:t>
            </a:r>
            <a:r>
              <a:rPr lang="en-US" altLang="ko-KR" dirty="0" err="1"/>
              <a:t>api</a:t>
            </a:r>
            <a:r>
              <a:rPr lang="ko-KR" altLang="en-US" dirty="0"/>
              <a:t>를 이용해 텍스트로 전환해서 저장</a:t>
            </a:r>
            <a:r>
              <a:rPr lang="en-US" altLang="ko-KR" dirty="0"/>
              <a:t> – </a:t>
            </a:r>
            <a:r>
              <a:rPr lang="ko-KR" altLang="en-US" dirty="0"/>
              <a:t>정보들을 이용해 표를 만들고 정리함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4D2A-8929-4B9B-801D-6EE91E96FF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8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D3AF3-A18B-4DCD-B8AA-214C6CFAE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8690A-32D3-4B1B-BD46-DA6C41FA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1E8C8-A1E8-464E-9BCF-6A10F7F6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4070E-C1D4-4F2F-943E-3E4A4DEE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FDF62-A5C9-4FCB-BABD-F88A8BD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E14A-5344-44A0-B184-91533D76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12134-42D8-452B-B523-316DA23E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68D76-70A8-4031-8606-2E57B177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566B7-6703-4FDC-8A90-5427BBC6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AE1E6-05D8-4873-9BFA-DBF72D5D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4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F75B0-2FCE-43DC-B23A-0ADF6CC2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DF14B-B529-449F-A8C8-60F3C6F1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792FF-4530-494F-961A-FB4806B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0E1D7-E861-4742-885F-AE46DDF1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2E0FC-7952-4C93-AAD5-5D99C3BB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77C00-0D74-4CC8-B36B-65F19CA9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6E279-FFA6-4DFA-9FAA-60590E79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844D0-6EDE-48FA-B09B-12BDE76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1435D-9694-4AF4-9645-67016622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CAA7-5E78-47B4-873B-10FD166B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06BA1-4920-45C0-B9BC-6CE5EEED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AC258-6255-40B9-928D-722FC0B2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2652A-D920-4018-B785-2EB6358C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B002-D425-4D62-9FC3-0DB050FD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637B8-C43D-4266-8FA4-0F91A79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74341-5753-4D9B-9BAF-863EA3C7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BA3B-C375-4B38-83B7-566DF6D5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626F4-D75F-4129-B110-B6FA09D4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56976-6786-48B2-ABD1-BC1176AB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EE3D2-9A21-421E-934F-59B4A8CF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F094F-09E0-41D1-886D-2F1DAC0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F09DE-4DCF-4A9D-B073-DA786AA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FE74C-7349-4E0C-A45F-9CFB2E20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5EE3-FAB6-42C1-9EAA-D048F11D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70B165-6A6B-457E-88E7-249E3D4FA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4122EF-D23E-48CD-9118-110A3C3D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63673-950E-4A83-9ADF-99C80F42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9127B-9FFE-48B2-B424-A9EB9CF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D8DAE4-3041-47CC-88DC-1761ADB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5F36-E8BB-486A-9233-71037B4A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BCA67-4345-4087-99BE-C8777F33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922A9-BD94-4051-ABF2-4E5907F2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5AFDF-75DC-4E92-8F93-A184227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D2646-1CF5-48DF-BAED-600CB97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9F9AD5-50D2-4463-AB2A-5B56F365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68BBA-DCB6-4CC5-98D8-E63CB40A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6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C8E6-DAF7-4BF7-A8F9-9E97D8E1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AB6DF-4271-4DE0-8592-7BDF1488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D3439-AF46-4219-94DD-C393466C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E471D-CF81-442A-8657-6D0924E8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0D77F-B117-458D-8ECB-7AFA1C5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288A5-F013-4FAE-B7D8-9C09A5EF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3D55-31F5-450B-B7B4-1DD5170D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CB71B-7C8C-43A1-9527-202308A53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DCF5B-1B01-465F-ADAC-39ECA21C2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79237-8BFD-472D-921C-FC7B32E1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B58C-765B-411A-A597-8866586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BCCEB-30CB-4332-A1B2-203884BB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371B59-5E54-4835-AAA2-AAF7D5D2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FEA64-EF2D-477A-8542-AF3AF465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A9CEC-E86D-42FC-B2C5-E1249C20F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0170-AEA1-42F7-BD3B-B81EB405A3F6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A69EA-D399-4DC2-BB62-6EDAB50D4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E4C1-1F85-4FE5-811B-67842F004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B7F9-6C7B-4923-9C91-AD3D852F7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kon-image.co.kr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523DE-D3F4-4C42-9BD2-6DAD9EBF24CF}"/>
              </a:ext>
            </a:extLst>
          </p:cNvPr>
          <p:cNvSpPr txBox="1"/>
          <p:nvPr/>
        </p:nvSpPr>
        <p:spPr>
          <a:xfrm>
            <a:off x="2647851" y="2321004"/>
            <a:ext cx="6896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sz="5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 altLang="ko-KR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6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7895C-E42B-490A-BE82-095DF6C22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1259690" y="2588777"/>
            <a:ext cx="2738807" cy="2443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E57FD3-F162-4655-AAB1-E0AB1724B1D3}"/>
              </a:ext>
            </a:extLst>
          </p:cNvPr>
          <p:cNvSpPr txBox="1"/>
          <p:nvPr/>
        </p:nvSpPr>
        <p:spPr>
          <a:xfrm>
            <a:off x="1932790" y="5151922"/>
            <a:ext cx="139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3E50"/>
                </a:solidFill>
              </a:rPr>
              <a:t>Computer</a:t>
            </a:r>
            <a:endParaRPr lang="ko-KR" altLang="en-US" sz="2000" dirty="0">
              <a:solidFill>
                <a:srgbClr val="2C3E50"/>
              </a:solidFill>
            </a:endParaRPr>
          </a:p>
        </p:txBody>
      </p:sp>
      <p:pic>
        <p:nvPicPr>
          <p:cNvPr id="10" name="Picture 6" descr="ê´ë ¨ ì´ë¯¸ì§">
            <a:extLst>
              <a:ext uri="{FF2B5EF4-FFF2-40B4-BE49-F238E27FC236}">
                <a16:creationId xmlns:a16="http://schemas.microsoft.com/office/drawing/2014/main" id="{4A129021-14C7-43E8-824B-F28D014CE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 t="6160" r="89332" b="85897"/>
          <a:stretch/>
        </p:blipFill>
        <p:spPr bwMode="auto">
          <a:xfrm>
            <a:off x="5388241" y="3078624"/>
            <a:ext cx="468290" cy="44201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A8D3C-E50F-4364-9AD0-312D8801330C}"/>
              </a:ext>
            </a:extLst>
          </p:cNvPr>
          <p:cNvSpPr txBox="1"/>
          <p:nvPr/>
        </p:nvSpPr>
        <p:spPr>
          <a:xfrm>
            <a:off x="6096000" y="2942977"/>
            <a:ext cx="389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Checkbox</a:t>
            </a:r>
            <a:endParaRPr lang="ko-KR" altLang="en-US" sz="4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9EE719-2F7E-4D30-8064-3A41DD92059D}"/>
              </a:ext>
            </a:extLst>
          </p:cNvPr>
          <p:cNvSpPr/>
          <p:nvPr/>
        </p:nvSpPr>
        <p:spPr>
          <a:xfrm>
            <a:off x="5388241" y="4266082"/>
            <a:ext cx="1487733" cy="514455"/>
          </a:xfrm>
          <a:prstGeom prst="roundRect">
            <a:avLst/>
          </a:prstGeom>
          <a:solidFill>
            <a:schemeClr val="bg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4E6F-2D05-4003-A832-51689FF7DF3A}"/>
              </a:ext>
            </a:extLst>
          </p:cNvPr>
          <p:cNvSpPr txBox="1"/>
          <p:nvPr/>
        </p:nvSpPr>
        <p:spPr>
          <a:xfrm>
            <a:off x="7343336" y="4164786"/>
            <a:ext cx="389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Button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998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F162A-86D1-43F7-BCDD-42A296474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39" y="2656471"/>
            <a:ext cx="2485291" cy="2485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B522A4-FE32-4D15-9649-482830A9743B}"/>
              </a:ext>
            </a:extLst>
          </p:cNvPr>
          <p:cNvSpPr txBox="1"/>
          <p:nvPr/>
        </p:nvSpPr>
        <p:spPr>
          <a:xfrm>
            <a:off x="1932790" y="5141762"/>
            <a:ext cx="139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E889E"/>
                </a:solidFill>
              </a:rPr>
              <a:t>System</a:t>
            </a:r>
            <a:endParaRPr lang="ko-KR" altLang="en-US" sz="2000" dirty="0">
              <a:solidFill>
                <a:srgbClr val="5E889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CE6EA9-5EF5-4773-B98C-A97CE3EA1C63}"/>
              </a:ext>
            </a:extLst>
          </p:cNvPr>
          <p:cNvSpPr/>
          <p:nvPr/>
        </p:nvSpPr>
        <p:spPr>
          <a:xfrm>
            <a:off x="5524840" y="2533896"/>
            <a:ext cx="2062480" cy="584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상세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CF4A69-09DD-40BA-A3FD-6E66040C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21" y="2188100"/>
            <a:ext cx="1478179" cy="12760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31C8D6-6468-450A-887E-D310D1E2A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5" y="4283754"/>
            <a:ext cx="1564437" cy="15644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FB909D-E359-4FC3-A14B-DBC83E919C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4" b="9352"/>
          <a:stretch/>
        </p:blipFill>
        <p:spPr>
          <a:xfrm>
            <a:off x="5377926" y="4221787"/>
            <a:ext cx="1719763" cy="14169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2C1EAAA-06DB-44C3-ADF0-0085DBA3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98" y="4300939"/>
            <a:ext cx="1478179" cy="1276084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0E6066F-3021-40A5-9A80-E810E29EB4FE}"/>
              </a:ext>
            </a:extLst>
          </p:cNvPr>
          <p:cNvSpPr/>
          <p:nvPr/>
        </p:nvSpPr>
        <p:spPr>
          <a:xfrm>
            <a:off x="7210099" y="4668640"/>
            <a:ext cx="492993" cy="442011"/>
          </a:xfrm>
          <a:prstGeom prst="rightArrow">
            <a:avLst/>
          </a:prstGeom>
          <a:solidFill>
            <a:srgbClr val="2F6EA7"/>
          </a:solidFill>
          <a:ln>
            <a:solidFill>
              <a:srgbClr val="2F6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BA311C2-B888-4EE2-8F6C-A723F53D2F83}"/>
              </a:ext>
            </a:extLst>
          </p:cNvPr>
          <p:cNvSpPr/>
          <p:nvPr/>
        </p:nvSpPr>
        <p:spPr>
          <a:xfrm>
            <a:off x="9609015" y="4668639"/>
            <a:ext cx="492993" cy="442011"/>
          </a:xfrm>
          <a:prstGeom prst="rightArrow">
            <a:avLst/>
          </a:prstGeom>
          <a:solidFill>
            <a:srgbClr val="2F6EA7"/>
          </a:solidFill>
          <a:ln>
            <a:solidFill>
              <a:srgbClr val="2F6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64DBE82-4053-48A5-967D-75A2DFE0AF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60" y="2389517"/>
            <a:ext cx="873250" cy="8732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EA4F56C-0D6F-4C18-89DF-DA9C1808E8E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60" y="4629347"/>
            <a:ext cx="873250" cy="87325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16DBFC-7C34-403A-99E6-3F2C04A2B215}"/>
              </a:ext>
            </a:extLst>
          </p:cNvPr>
          <p:cNvSpPr/>
          <p:nvPr/>
        </p:nvSpPr>
        <p:spPr>
          <a:xfrm>
            <a:off x="8168140" y="2605136"/>
            <a:ext cx="492993" cy="442011"/>
          </a:xfrm>
          <a:prstGeom prst="rightArrow">
            <a:avLst/>
          </a:prstGeom>
          <a:solidFill>
            <a:srgbClr val="2F6EA7"/>
          </a:solidFill>
          <a:ln>
            <a:solidFill>
              <a:srgbClr val="2F6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22FFBC-B331-4B9F-8A3F-8CAB701F3AD7}"/>
              </a:ext>
            </a:extLst>
          </p:cNvPr>
          <p:cNvSpPr txBox="1"/>
          <p:nvPr/>
        </p:nvSpPr>
        <p:spPr>
          <a:xfrm>
            <a:off x="3078406" y="2321004"/>
            <a:ext cx="6035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altLang="ko-KR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6B5C0-0275-4227-B51B-786013505EBA}"/>
              </a:ext>
            </a:extLst>
          </p:cNvPr>
          <p:cNvSpPr txBox="1"/>
          <p:nvPr/>
        </p:nvSpPr>
        <p:spPr>
          <a:xfrm>
            <a:off x="4853353" y="3429000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</p:spTree>
    <p:extLst>
      <p:ext uri="{BB962C8B-B14F-4D97-AF65-F5344CB8AC3E}">
        <p14:creationId xmlns:p14="http://schemas.microsoft.com/office/powerpoint/2010/main" val="39768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24B49-C05C-4092-AA33-688EC1315868}"/>
              </a:ext>
            </a:extLst>
          </p:cNvPr>
          <p:cNvSpPr txBox="1"/>
          <p:nvPr/>
        </p:nvSpPr>
        <p:spPr>
          <a:xfrm>
            <a:off x="3691302" y="3399692"/>
            <a:ext cx="480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For better choices at A, B and C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10DC1-9D36-4865-8BD6-625A0E6D94D5}"/>
              </a:ext>
            </a:extLst>
          </p:cNvPr>
          <p:cNvSpPr txBox="1"/>
          <p:nvPr/>
        </p:nvSpPr>
        <p:spPr>
          <a:xfrm>
            <a:off x="7460639" y="4878490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Global Software Engineering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2017315023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이지원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51DDD-4E94-4B00-97B6-CF8D4393134E}"/>
              </a:ext>
            </a:extLst>
          </p:cNvPr>
          <p:cNvSpPr txBox="1"/>
          <p:nvPr/>
        </p:nvSpPr>
        <p:spPr>
          <a:xfrm>
            <a:off x="2647851" y="2321004"/>
            <a:ext cx="6896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sz="5400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66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sz="5400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</p:spTree>
    <p:extLst>
      <p:ext uri="{BB962C8B-B14F-4D97-AF65-F5344CB8AC3E}">
        <p14:creationId xmlns:p14="http://schemas.microsoft.com/office/powerpoint/2010/main" val="265031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pic>
        <p:nvPicPr>
          <p:cNvPr id="7" name="Picture 2" descr="ê´ë ¨ ì´ë¯¸ì§">
            <a:extLst>
              <a:ext uri="{FF2B5EF4-FFF2-40B4-BE49-F238E27FC236}">
                <a16:creationId xmlns:a16="http://schemas.microsoft.com/office/drawing/2014/main" id="{1E2A4658-F2AD-4542-86DB-545ED1A76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37" b="96384" l="7917" r="91667">
                        <a14:foregroundMark x1="85729" y1="18915" x2="85729" y2="18915"/>
                        <a14:foregroundMark x1="13854" y1="18498" x2="13854" y2="18498"/>
                        <a14:foregroundMark x1="32292" y1="16968" x2="32292" y2="16968"/>
                        <a14:foregroundMark x1="36042" y1="17246" x2="36042" y2="17246"/>
                        <a14:foregroundMark x1="47292" y1="17246" x2="47292" y2="17246"/>
                        <a14:foregroundMark x1="52708" y1="19611" x2="52708" y2="19611"/>
                        <a14:foregroundMark x1="16771" y1="19611" x2="16771" y2="19611"/>
                        <a14:foregroundMark x1="48333" y1="34910" x2="48333" y2="34910"/>
                        <a14:foregroundMark x1="49792" y1="31850" x2="56250" y2="37969"/>
                        <a14:foregroundMark x1="58333" y1="47288" x2="51771" y2="52990"/>
                        <a14:foregroundMark x1="44792" y1="46871" x2="48021" y2="51878"/>
                        <a14:foregroundMark x1="50313" y1="46175" x2="50313" y2="46175"/>
                        <a14:foregroundMark x1="45521" y1="36996" x2="51458" y2="52434"/>
                        <a14:foregroundMark x1="50000" y1="38665" x2="59792" y2="53964"/>
                        <a14:foregroundMark x1="56458" y1="16968" x2="72188" y2="53268"/>
                        <a14:foregroundMark x1="66875" y1="17385" x2="85000" y2="55355"/>
                        <a14:foregroundMark x1="40313" y1="17246" x2="14375" y2="71905"/>
                        <a14:foregroundMark x1="34479" y1="92907" x2="34479" y2="92907"/>
                        <a14:foregroundMark x1="86771" y1="13491" x2="85729" y2="20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59" t="9245" r="7980" b="5525"/>
          <a:stretch/>
        </p:blipFill>
        <p:spPr bwMode="auto">
          <a:xfrm>
            <a:off x="2775545" y="1188720"/>
            <a:ext cx="6640910" cy="50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9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BB28AF-5255-4829-899E-5DEA611C528D}"/>
              </a:ext>
            </a:extLst>
          </p:cNvPr>
          <p:cNvGrpSpPr/>
          <p:nvPr/>
        </p:nvGrpSpPr>
        <p:grpSpPr>
          <a:xfrm>
            <a:off x="4733962" y="2377985"/>
            <a:ext cx="3322033" cy="3248841"/>
            <a:chOff x="7462123" y="4199103"/>
            <a:chExt cx="2866297" cy="286629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DC4712A-F106-46AE-BB0C-38AED56C9979}"/>
                </a:ext>
              </a:extLst>
            </p:cNvPr>
            <p:cNvGrpSpPr/>
            <p:nvPr/>
          </p:nvGrpSpPr>
          <p:grpSpPr>
            <a:xfrm>
              <a:off x="7462123" y="4199103"/>
              <a:ext cx="2866297" cy="2866297"/>
              <a:chOff x="5832979" y="1995851"/>
              <a:chExt cx="2866297" cy="2866297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098FFC20-D71C-43F3-AACF-1FC5D0ADE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979" y="1995851"/>
                <a:ext cx="2866297" cy="2866297"/>
              </a:xfrm>
              <a:prstGeom prst="rect">
                <a:avLst/>
              </a:prstGeom>
            </p:spPr>
          </p:pic>
          <p:pic>
            <p:nvPicPr>
              <p:cNvPr id="2050" name="Picture 2" descr="D850">
                <a:extLst>
                  <a:ext uri="{FF2B5EF4-FFF2-40B4-BE49-F238E27FC236}">
                    <a16:creationId xmlns:a16="http://schemas.microsoft.com/office/drawing/2014/main" id="{371304FC-9E03-4115-AE20-83B130E5E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51" t="6915" r="12351" b="10467"/>
              <a:stretch/>
            </p:blipFill>
            <p:spPr bwMode="auto">
              <a:xfrm>
                <a:off x="6415093" y="3054854"/>
                <a:ext cx="1702068" cy="1444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4" name="Picture 6" descr="ê´ë ¨ ì´ë¯¸ì§">
              <a:extLst>
                <a:ext uri="{FF2B5EF4-FFF2-40B4-BE49-F238E27FC236}">
                  <a16:creationId xmlns:a16="http://schemas.microsoft.com/office/drawing/2014/main" id="{A0F0FF38-461F-438A-B6FA-DBD007AABA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0" t="6160" r="89332" b="85897"/>
            <a:stretch/>
          </p:blipFill>
          <p:spPr bwMode="auto">
            <a:xfrm>
              <a:off x="7855979" y="5195475"/>
              <a:ext cx="376516" cy="35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BA38A2-078B-478B-9C8B-69A4BA6C3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238" y="5403453"/>
              <a:ext cx="606113" cy="566453"/>
            </a:xfrm>
            <a:prstGeom prst="rect">
              <a:avLst/>
            </a:prstGeom>
          </p:spPr>
        </p:pic>
      </p:grpSp>
      <p:pic>
        <p:nvPicPr>
          <p:cNvPr id="2058" name="Picture 10" descr="ê´ë ¨ ì´ë¯¸ì§">
            <a:extLst>
              <a:ext uri="{FF2B5EF4-FFF2-40B4-BE49-F238E27FC236}">
                <a16:creationId xmlns:a16="http://schemas.microsoft.com/office/drawing/2014/main" id="{F95425E6-B984-452E-BC2B-D981C35A6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454" r="85783">
                        <a14:foregroundMark x1="61502" y1="43131" x2="61502" y2="43131"/>
                        <a14:foregroundMark x1="52077" y1="57029" x2="52077" y2="57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7885"/>
          <a:stretch/>
        </p:blipFill>
        <p:spPr bwMode="auto">
          <a:xfrm rot="18947905">
            <a:off x="8095029" y="5125827"/>
            <a:ext cx="1016819" cy="15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07A8E28-969A-455F-B47D-2BB36A34F0C2}"/>
              </a:ext>
            </a:extLst>
          </p:cNvPr>
          <p:cNvSpPr/>
          <p:nvPr/>
        </p:nvSpPr>
        <p:spPr>
          <a:xfrm>
            <a:off x="4052280" y="3804463"/>
            <a:ext cx="492993" cy="4420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D787C98-3D20-40DF-AC01-07E8CF871B80}"/>
              </a:ext>
            </a:extLst>
          </p:cNvPr>
          <p:cNvSpPr/>
          <p:nvPr/>
        </p:nvSpPr>
        <p:spPr>
          <a:xfrm>
            <a:off x="8293002" y="3804560"/>
            <a:ext cx="492993" cy="4420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3F9E10-1F36-4A83-9992-0120DA6C19E2}"/>
              </a:ext>
            </a:extLst>
          </p:cNvPr>
          <p:cNvGrpSpPr/>
          <p:nvPr/>
        </p:nvGrpSpPr>
        <p:grpSpPr>
          <a:xfrm>
            <a:off x="515040" y="2377984"/>
            <a:ext cx="3327259" cy="3248842"/>
            <a:chOff x="515040" y="2377984"/>
            <a:chExt cx="3327259" cy="32488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F7B79D6-145E-4520-B95B-2A018ED74B19}"/>
                </a:ext>
              </a:extLst>
            </p:cNvPr>
            <p:cNvGrpSpPr/>
            <p:nvPr/>
          </p:nvGrpSpPr>
          <p:grpSpPr>
            <a:xfrm>
              <a:off x="515040" y="2377984"/>
              <a:ext cx="3327259" cy="3248842"/>
              <a:chOff x="430433" y="2259820"/>
              <a:chExt cx="2866297" cy="286629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7A94C52-9E6C-4E1A-8FFE-C9F569B39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433" y="2259820"/>
                <a:ext cx="2866297" cy="2866297"/>
              </a:xfrm>
              <a:prstGeom prst="rect">
                <a:avLst/>
              </a:prstGeom>
            </p:spPr>
          </p:pic>
          <p:pic>
            <p:nvPicPr>
              <p:cNvPr id="2056" name="Picture 8" descr="ê´ë ¨ ì´ë¯¸ì§">
                <a:extLst>
                  <a:ext uri="{FF2B5EF4-FFF2-40B4-BE49-F238E27FC236}">
                    <a16:creationId xmlns:a16="http://schemas.microsoft.com/office/drawing/2014/main" id="{AA0E8187-5B5D-448B-BEE7-8D66BA310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80" t="20629" r="89154" b="70623"/>
              <a:stretch/>
            </p:blipFill>
            <p:spPr bwMode="auto">
              <a:xfrm>
                <a:off x="784412" y="3234016"/>
                <a:ext cx="403413" cy="389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2" descr="D850">
              <a:extLst>
                <a:ext uri="{FF2B5EF4-FFF2-40B4-BE49-F238E27FC236}">
                  <a16:creationId xmlns:a16="http://schemas.microsoft.com/office/drawing/2014/main" id="{180DCE87-DDC3-4735-B0C9-A677F4AB64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1" t="6915" r="12351" b="10467"/>
            <a:stretch/>
          </p:blipFill>
          <p:spPr bwMode="auto">
            <a:xfrm>
              <a:off x="1212642" y="3578325"/>
              <a:ext cx="1972694" cy="163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73F672-BC47-40DE-9EB2-2DFE3EC6861E}"/>
              </a:ext>
            </a:extLst>
          </p:cNvPr>
          <p:cNvSpPr/>
          <p:nvPr/>
        </p:nvSpPr>
        <p:spPr>
          <a:xfrm>
            <a:off x="9303950" y="3095130"/>
            <a:ext cx="1768325" cy="624097"/>
          </a:xfrm>
          <a:prstGeom prst="roundRect">
            <a:avLst/>
          </a:prstGeom>
          <a:solidFill>
            <a:schemeClr val="bg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비교하기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E8A006-9146-4984-92C0-1DFC75EBF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933" y="3474610"/>
            <a:ext cx="1517946" cy="15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2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pic>
        <p:nvPicPr>
          <p:cNvPr id="12" name="Picture 4" descr="https://image.canon-ci.co.kr/crop616x349/pds/product/1471324456133_FOnYnIQ1Zi.jpg">
            <a:extLst>
              <a:ext uri="{FF2B5EF4-FFF2-40B4-BE49-F238E27FC236}">
                <a16:creationId xmlns:a16="http://schemas.microsoft.com/office/drawing/2014/main" id="{08C10392-BEBA-4200-8BC8-9995C2DEC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9387"/>
          <a:stretch/>
        </p:blipFill>
        <p:spPr bwMode="auto">
          <a:xfrm>
            <a:off x="3655357" y="1349096"/>
            <a:ext cx="2799231" cy="19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850">
            <a:extLst>
              <a:ext uri="{FF2B5EF4-FFF2-40B4-BE49-F238E27FC236}">
                <a16:creationId xmlns:a16="http://schemas.microsoft.com/office/drawing/2014/main" id="{06A4FF05-11AF-46F3-8FDA-FBA7311BE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1" t="6915" r="12351" b="10467"/>
          <a:stretch/>
        </p:blipFill>
        <p:spPr bwMode="auto">
          <a:xfrm>
            <a:off x="8122757" y="1314229"/>
            <a:ext cx="2297976" cy="19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FD4584-8078-427F-847B-F5F7AAC00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8073"/>
              </p:ext>
            </p:extLst>
          </p:nvPr>
        </p:nvGraphicFramePr>
        <p:xfrm>
          <a:off x="795700" y="3406865"/>
          <a:ext cx="10661193" cy="3307229"/>
        </p:xfrm>
        <a:graphic>
          <a:graphicData uri="http://schemas.openxmlformats.org/drawingml/2006/table">
            <a:tbl>
              <a:tblPr/>
              <a:tblGrid>
                <a:gridCol w="1799582">
                  <a:extLst>
                    <a:ext uri="{9D8B030D-6E8A-4147-A177-3AD203B41FA5}">
                      <a16:colId xmlns:a16="http://schemas.microsoft.com/office/drawing/2014/main" val="2173202553"/>
                    </a:ext>
                  </a:extLst>
                </a:gridCol>
                <a:gridCol w="4437530">
                  <a:extLst>
                    <a:ext uri="{9D8B030D-6E8A-4147-A177-3AD203B41FA5}">
                      <a16:colId xmlns:a16="http://schemas.microsoft.com/office/drawing/2014/main" val="492142909"/>
                    </a:ext>
                  </a:extLst>
                </a:gridCol>
                <a:gridCol w="4424081">
                  <a:extLst>
                    <a:ext uri="{9D8B030D-6E8A-4147-A177-3AD203B41FA5}">
                      <a16:colId xmlns:a16="http://schemas.microsoft.com/office/drawing/2014/main" val="72912485"/>
                    </a:ext>
                  </a:extLst>
                </a:gridCol>
              </a:tblGrid>
              <a:tr h="65578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CANON EOS 80D</a:t>
                      </a:r>
                      <a:endParaRPr lang="ko-KR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NIKON D850</a:t>
                      </a:r>
                      <a:endParaRPr lang="ko-KR" altLang="en-US" sz="20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05116"/>
                  </a:ext>
                </a:extLst>
              </a:tr>
              <a:tr h="65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렌즈 </a:t>
                      </a:r>
                      <a:r>
                        <a:rPr lang="ko-KR" altLang="en-US" sz="1800" b="0" i="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교환식</a:t>
                      </a:r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DSLR </a:t>
                      </a:r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endParaRPr lang="ko-KR" alt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DSLR 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카메라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832783"/>
                  </a:ext>
                </a:extLst>
              </a:tr>
              <a:tr h="655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139.0 x 105.2 x 78.5mm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146×124×78.5mm</a:t>
                      </a:r>
                      <a:endParaRPr lang="ko-KR" alt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19584"/>
                  </a:ext>
                </a:extLst>
              </a:tr>
              <a:tr h="6840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730g (CIPA 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가이드라인 기준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650g (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본체만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1005g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（배터리 및 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XQD 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포함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/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바디 캡 제외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 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약 </a:t>
                      </a:r>
                      <a:r>
                        <a:rPr lang="en-US" altLang="ko-KR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915g</a:t>
                      </a:r>
                      <a:r>
                        <a:rPr lang="ko-KR" alt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（본체만）</a:t>
                      </a:r>
                      <a:endParaRPr lang="ko-KR" alt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183828"/>
                  </a:ext>
                </a:extLst>
              </a:tr>
              <a:tr h="65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유효화소수</a:t>
                      </a:r>
                      <a:endParaRPr lang="ko-KR" alt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2,420</a:t>
                      </a:r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화소</a:t>
                      </a:r>
                      <a:endParaRPr lang="ko-KR" alt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4575</a:t>
                      </a:r>
                      <a:r>
                        <a:rPr lang="ko-KR" altLang="en-US" sz="18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화소</a:t>
                      </a:r>
                      <a:endParaRPr lang="ko-KR" alt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67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2CEFB2-82AB-46F1-BDD1-5280B9E4C8CA}"/>
              </a:ext>
            </a:extLst>
          </p:cNvPr>
          <p:cNvSpPr/>
          <p:nvPr/>
        </p:nvSpPr>
        <p:spPr>
          <a:xfrm>
            <a:off x="838200" y="1690688"/>
            <a:ext cx="5146040" cy="8493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</a:t>
            </a:r>
            <a:r>
              <a:rPr lang="en-US" altLang="ko-KR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툴과 단위의</a:t>
            </a:r>
            <a:r>
              <a:rPr lang="en-US" altLang="ko-KR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기준은 정해져 있다</a:t>
            </a:r>
            <a:r>
              <a:rPr lang="en-US" altLang="ko-KR" sz="24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A31D1-485A-49BB-BB36-44F42D5A86DF}"/>
              </a:ext>
            </a:extLst>
          </p:cNvPr>
          <p:cNvSpPr txBox="1"/>
          <p:nvPr/>
        </p:nvSpPr>
        <p:spPr>
          <a:xfrm>
            <a:off x="1690506" y="2781490"/>
            <a:ext cx="8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TOOL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EX)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9B08F75-6DF7-460E-AC4E-95C75427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3764"/>
              </p:ext>
            </p:extLst>
          </p:nvPr>
        </p:nvGraphicFramePr>
        <p:xfrm>
          <a:off x="2583452" y="2781490"/>
          <a:ext cx="2831828" cy="3711383"/>
        </p:xfrm>
        <a:graphic>
          <a:graphicData uri="http://schemas.openxmlformats.org/drawingml/2006/table">
            <a:tbl>
              <a:tblPr/>
              <a:tblGrid>
                <a:gridCol w="2831828">
                  <a:extLst>
                    <a:ext uri="{9D8B030D-6E8A-4147-A177-3AD203B41FA5}">
                      <a16:colId xmlns:a16="http://schemas.microsoft.com/office/drawing/2014/main" val="335236388"/>
                    </a:ext>
                  </a:extLst>
                </a:gridCol>
              </a:tblGrid>
              <a:tr h="557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7211192"/>
                  </a:ext>
                </a:extLst>
              </a:tr>
              <a:tr h="557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이미지 센서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8540297"/>
                  </a:ext>
                </a:extLst>
              </a:tr>
              <a:tr h="557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크기 및 무게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350623"/>
                  </a:ext>
                </a:extLst>
              </a:tr>
              <a:tr h="557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뷰 파인더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21797"/>
                  </a:ext>
                </a:extLst>
              </a:tr>
              <a:tr h="619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6260718"/>
                  </a:ext>
                </a:extLst>
              </a:tr>
              <a:tr h="861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900" b="1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5020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404943-D1D8-45F2-8248-405D1EFD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27754"/>
              </p:ext>
            </p:extLst>
          </p:nvPr>
        </p:nvGraphicFramePr>
        <p:xfrm>
          <a:off x="7389178" y="2781490"/>
          <a:ext cx="3112316" cy="3711385"/>
        </p:xfrm>
        <a:graphic>
          <a:graphicData uri="http://schemas.openxmlformats.org/drawingml/2006/table">
            <a:tbl>
              <a:tblPr/>
              <a:tblGrid>
                <a:gridCol w="1530304">
                  <a:extLst>
                    <a:ext uri="{9D8B030D-6E8A-4147-A177-3AD203B41FA5}">
                      <a16:colId xmlns:a16="http://schemas.microsoft.com/office/drawing/2014/main" val="1782449326"/>
                    </a:ext>
                  </a:extLst>
                </a:gridCol>
                <a:gridCol w="1582012">
                  <a:extLst>
                    <a:ext uri="{9D8B030D-6E8A-4147-A177-3AD203B41FA5}">
                      <a16:colId xmlns:a16="http://schemas.microsoft.com/office/drawing/2014/main" val="1943271311"/>
                    </a:ext>
                  </a:extLst>
                </a:gridCol>
              </a:tblGrid>
              <a:tr h="498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기본량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22462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미터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711518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질량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kg(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킬로그램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359698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초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414624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전류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암페어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146149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열역학적 온도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K(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켈빈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328166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물질량</a:t>
                      </a:r>
                      <a:endParaRPr lang="en-US" altLang="ko-KR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Mol(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몰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961961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광도</a:t>
                      </a:r>
                      <a:endParaRPr lang="en-US" altLang="ko-KR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Cd(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칸델라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0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D91016-BCB0-417A-B309-8A1EA5C5D906}"/>
              </a:ext>
            </a:extLst>
          </p:cNvPr>
          <p:cNvSpPr txBox="1"/>
          <p:nvPr/>
        </p:nvSpPr>
        <p:spPr>
          <a:xfrm>
            <a:off x="6496232" y="2781490"/>
            <a:ext cx="8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UNIT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EX)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8A7082-8900-4A56-A1EC-B28541FE4279}"/>
              </a:ext>
            </a:extLst>
          </p:cNvPr>
          <p:cNvGrpSpPr/>
          <p:nvPr/>
        </p:nvGrpSpPr>
        <p:grpSpPr>
          <a:xfrm>
            <a:off x="2527094" y="1555017"/>
            <a:ext cx="6710692" cy="5089999"/>
            <a:chOff x="3251201" y="1302769"/>
            <a:chExt cx="6710692" cy="5089999"/>
          </a:xfrm>
        </p:grpSpPr>
        <p:pic>
          <p:nvPicPr>
            <p:cNvPr id="8" name="Picture 2" descr="ê´ë ¨ ì´ë¯¸ì§">
              <a:extLst>
                <a:ext uri="{FF2B5EF4-FFF2-40B4-BE49-F238E27FC236}">
                  <a16:creationId xmlns:a16="http://schemas.microsoft.com/office/drawing/2014/main" id="{FC842186-308C-4C74-A087-FBFF377DF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537" b="96384" l="7917" r="91667">
                          <a14:foregroundMark x1="85729" y1="18915" x2="85729" y2="18915"/>
                          <a14:foregroundMark x1="13854" y1="18498" x2="13854" y2="18498"/>
                          <a14:foregroundMark x1="32292" y1="16968" x2="32292" y2="16968"/>
                          <a14:foregroundMark x1="36042" y1="17246" x2="36042" y2="17246"/>
                          <a14:foregroundMark x1="47292" y1="17246" x2="47292" y2="17246"/>
                          <a14:foregroundMark x1="52708" y1="19611" x2="52708" y2="19611"/>
                          <a14:foregroundMark x1="16771" y1="19611" x2="16771" y2="19611"/>
                          <a14:foregroundMark x1="48333" y1="34910" x2="48333" y2="34910"/>
                          <a14:foregroundMark x1="49792" y1="31850" x2="56250" y2="37969"/>
                          <a14:foregroundMark x1="58333" y1="47288" x2="51771" y2="52990"/>
                          <a14:foregroundMark x1="44792" y1="46871" x2="48021" y2="51878"/>
                          <a14:foregroundMark x1="50313" y1="46175" x2="50313" y2="46175"/>
                          <a14:foregroundMark x1="45521" y1="36996" x2="51458" y2="52434"/>
                          <a14:foregroundMark x1="50000" y1="38665" x2="59792" y2="53964"/>
                          <a14:foregroundMark x1="56458" y1="16968" x2="72188" y2="53268"/>
                          <a14:foregroundMark x1="66875" y1="17385" x2="85000" y2="55355"/>
                          <a14:foregroundMark x1="40313" y1="17246" x2="14375" y2="71905"/>
                          <a14:foregroundMark x1="34479" y1="92907" x2="34479" y2="92907"/>
                          <a14:foregroundMark x1="86771" y1="13491" x2="85729" y2="208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9" t="9245" r="7980" b="5525"/>
            <a:stretch/>
          </p:blipFill>
          <p:spPr bwMode="auto">
            <a:xfrm>
              <a:off x="3251201" y="1302769"/>
              <a:ext cx="6710692" cy="508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44EF8F7-15F2-4740-AF2F-3C6980D2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23"/>
            <a:stretch/>
          </p:blipFill>
          <p:spPr>
            <a:xfrm>
              <a:off x="3636579" y="1585905"/>
              <a:ext cx="6001407" cy="3086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09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ì½ì ëí ì´ë¯¸ì§ ê²ìê²°ê³¼">
            <a:extLst>
              <a:ext uri="{FF2B5EF4-FFF2-40B4-BE49-F238E27FC236}">
                <a16:creationId xmlns:a16="http://schemas.microsoft.com/office/drawing/2014/main" id="{D4EF3D83-8768-403A-A5CA-1CAB3C1B4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13990" r="15951" b="19215"/>
          <a:stretch/>
        </p:blipFill>
        <p:spPr bwMode="auto">
          <a:xfrm>
            <a:off x="3982720" y="1107990"/>
            <a:ext cx="361734" cy="3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15F56-B2C8-4F25-A987-4FD85D11EC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78" t="14331" r="19155" b="28427"/>
          <a:stretch/>
        </p:blipFill>
        <p:spPr>
          <a:xfrm>
            <a:off x="1720925" y="1690688"/>
            <a:ext cx="8960207" cy="482369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FC47D27-ECF8-443B-BAEA-2FDBE2B2A628}"/>
              </a:ext>
            </a:extLst>
          </p:cNvPr>
          <p:cNvSpPr/>
          <p:nvPr/>
        </p:nvSpPr>
        <p:spPr>
          <a:xfrm>
            <a:off x="9144810" y="1495032"/>
            <a:ext cx="1780476" cy="7606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F542017-0DA7-41CA-A156-54348B11B5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Why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4F74B-1AB0-4B82-9AF7-2354A67C4398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FE993-094B-487D-8194-933F81970C3E}"/>
              </a:ext>
            </a:extLst>
          </p:cNvPr>
          <p:cNvSpPr txBox="1"/>
          <p:nvPr/>
        </p:nvSpPr>
        <p:spPr>
          <a:xfrm>
            <a:off x="4344454" y="1094922"/>
            <a:ext cx="3844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hlinkClick r:id="rId5"/>
              </a:rPr>
              <a:t>https://www.nikon-image.co.kr/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4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3AB1-02E2-4F74-82F8-DDC3E89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FBF0-C21D-4C14-8229-28C3E0F341F4}"/>
              </a:ext>
            </a:extLst>
          </p:cNvPr>
          <p:cNvSpPr txBox="1"/>
          <p:nvPr/>
        </p:nvSpPr>
        <p:spPr>
          <a:xfrm>
            <a:off x="9237786" y="365125"/>
            <a:ext cx="24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etter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hoice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7895C-E42B-490A-BE82-095DF6C22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1401010" y="2529453"/>
            <a:ext cx="2738807" cy="2443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A05BB4-7268-465F-8658-593312EB0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5" y="2478563"/>
            <a:ext cx="2485291" cy="2485291"/>
          </a:xfrm>
          <a:prstGeom prst="rect">
            <a:avLst/>
          </a:prstGeom>
        </p:spPr>
      </p:pic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41E33532-EFCD-40E9-B20D-6852D456B5E1}"/>
              </a:ext>
            </a:extLst>
          </p:cNvPr>
          <p:cNvSpPr/>
          <p:nvPr/>
        </p:nvSpPr>
        <p:spPr>
          <a:xfrm>
            <a:off x="2702560" y="1507808"/>
            <a:ext cx="6786880" cy="782117"/>
          </a:xfrm>
          <a:prstGeom prst="curvedDownArrow">
            <a:avLst>
              <a:gd name="adj1" fmla="val 25000"/>
              <a:gd name="adj2" fmla="val 50000"/>
              <a:gd name="adj3" fmla="val 296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9D65D4FB-189B-4F5B-A981-A32DBBB034C5}"/>
              </a:ext>
            </a:extLst>
          </p:cNvPr>
          <p:cNvSpPr/>
          <p:nvPr/>
        </p:nvSpPr>
        <p:spPr>
          <a:xfrm flipH="1" flipV="1">
            <a:off x="2702560" y="5572353"/>
            <a:ext cx="6786880" cy="100584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57FD3-F162-4655-AAB1-E0AB1724B1D3}"/>
              </a:ext>
            </a:extLst>
          </p:cNvPr>
          <p:cNvSpPr txBox="1"/>
          <p:nvPr/>
        </p:nvSpPr>
        <p:spPr>
          <a:xfrm>
            <a:off x="2074110" y="5092598"/>
            <a:ext cx="139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3E50"/>
                </a:solidFill>
              </a:rPr>
              <a:t>Computer</a:t>
            </a:r>
            <a:endParaRPr lang="ko-KR" altLang="en-US" sz="2000" dirty="0">
              <a:solidFill>
                <a:srgbClr val="2C3E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8E8DE-4070-435F-BD9C-FADCFAC14F72}"/>
              </a:ext>
            </a:extLst>
          </p:cNvPr>
          <p:cNvSpPr txBox="1"/>
          <p:nvPr/>
        </p:nvSpPr>
        <p:spPr>
          <a:xfrm>
            <a:off x="8724900" y="5092598"/>
            <a:ext cx="139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E889E"/>
                </a:solidFill>
              </a:rPr>
              <a:t>System</a:t>
            </a:r>
            <a:endParaRPr lang="ko-KR" altLang="en-US" sz="2000" dirty="0">
              <a:solidFill>
                <a:srgbClr val="5E88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507</Words>
  <Application>Microsoft Office PowerPoint</Application>
  <PresentationFormat>와이드스크린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What</vt:lpstr>
      <vt:lpstr>What</vt:lpstr>
      <vt:lpstr>What</vt:lpstr>
      <vt:lpstr>Why</vt:lpstr>
      <vt:lpstr>PowerPoint 프레젠테이션</vt:lpstr>
      <vt:lpstr>How</vt:lpstr>
      <vt:lpstr>How</vt:lpstr>
      <vt:lpstr>How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 이</dc:creator>
  <cp:lastModifiedBy>지원 이</cp:lastModifiedBy>
  <cp:revision>98</cp:revision>
  <dcterms:created xsi:type="dcterms:W3CDTF">2018-10-19T07:47:17Z</dcterms:created>
  <dcterms:modified xsi:type="dcterms:W3CDTF">2018-10-21T14:39:48Z</dcterms:modified>
</cp:coreProperties>
</file>