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78" r:id="rId4"/>
    <p:sldId id="279" r:id="rId5"/>
    <p:sldId id="283" r:id="rId6"/>
    <p:sldId id="281" r:id="rId7"/>
    <p:sldId id="282" r:id="rId8"/>
    <p:sldId id="285" r:id="rId9"/>
    <p:sldId id="284" r:id="rId10"/>
    <p:sldId id="280" r:id="rId11"/>
    <p:sldId id="27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1" autoAdjust="0"/>
    <p:restoredTop sz="94754" autoAdjust="0"/>
  </p:normalViewPr>
  <p:slideViewPr>
    <p:cSldViewPr>
      <p:cViewPr>
        <p:scale>
          <a:sx n="66" d="100"/>
          <a:sy n="66" d="100"/>
        </p:scale>
        <p:origin x="-726" y="-11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65CF-4DFD-4D02-8A50-5FA89EA9851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BBA2-DE62-4D54-8DC2-0D4C28C39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1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65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203848" y="2708920"/>
            <a:ext cx="5112568" cy="551062"/>
          </a:xfrm>
        </p:spPr>
        <p:txBody>
          <a:bodyPr>
            <a:noAutofit/>
          </a:bodyPr>
          <a:lstStyle>
            <a:lvl1pPr algn="r">
              <a:defRPr sz="3200" b="0" spc="-18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PRESENTATION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03848" y="3272792"/>
            <a:ext cx="5112568" cy="241026"/>
          </a:xfrm>
        </p:spPr>
        <p:txBody>
          <a:bodyPr>
            <a:noAutofit/>
          </a:bodyPr>
          <a:lstStyle>
            <a:lvl1pPr marL="0" indent="0" algn="r">
              <a:buNone/>
              <a:defRPr sz="120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PRESENTATION SUB-TITLE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971600" y="3645024"/>
            <a:ext cx="7344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3717156"/>
            <a:ext cx="7344296" cy="215900"/>
          </a:xfrm>
        </p:spPr>
        <p:txBody>
          <a:bodyPr>
            <a:noAutofit/>
          </a:bodyPr>
          <a:lstStyle>
            <a:lvl1pPr algn="ctr">
              <a:buNone/>
              <a:defRPr lang="ko-KR" altLang="en-US" sz="1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홍길동</a:t>
            </a:r>
            <a:r>
              <a:rPr lang="en-US" altLang="ko-KR" dirty="0" smtClean="0"/>
              <a:t> | </a:t>
            </a:r>
            <a:r>
              <a:rPr lang="ko-KR" altLang="en-US" dirty="0" err="1" smtClean="0"/>
              <a:t>성춘향</a:t>
            </a:r>
            <a:r>
              <a:rPr lang="en-US" altLang="ko-KR" dirty="0" smtClean="0"/>
              <a:t> | </a:t>
            </a:r>
            <a:r>
              <a:rPr lang="ko-KR" altLang="en-US" dirty="0" smtClean="0"/>
              <a:t>이몽룡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김흥부</a:t>
            </a:r>
            <a:r>
              <a:rPr lang="en-US" altLang="ko-KR" dirty="0" smtClean="0"/>
              <a:t> | </a:t>
            </a:r>
            <a:r>
              <a:rPr lang="ko-KR" altLang="en-US" dirty="0" err="1" smtClean="0"/>
              <a:t>김놀부</a:t>
            </a:r>
            <a:endParaRPr lang="ko-KR" altLang="en-US" dirty="0"/>
          </a:p>
        </p:txBody>
      </p:sp>
      <p:pic>
        <p:nvPicPr>
          <p:cNvPr id="1026" name="Picture 2" descr="C:\Users\msk\Desktop\images8ZG7C10I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78168" y="2759504"/>
            <a:ext cx="690832" cy="690832"/>
          </a:xfrm>
          <a:prstGeom prst="rect">
            <a:avLst/>
          </a:prstGeom>
          <a:noFill/>
        </p:spPr>
      </p:pic>
      <p:pic>
        <p:nvPicPr>
          <p:cNvPr id="1027" name="Picture 3" descr="C:\Users\msk\Desktop\1.png"/>
          <p:cNvPicPr>
            <a:picLocks noChangeAspect="1" noChangeArrowheads="1"/>
          </p:cNvPicPr>
          <p:nvPr userDrawn="1"/>
        </p:nvPicPr>
        <p:blipFill>
          <a:blip r:embed="rId3" cstate="print"/>
          <a:srcRect l="2562" t="2576" r="2809" b="3050"/>
          <a:stretch>
            <a:fillRect/>
          </a:stretch>
        </p:blipFill>
        <p:spPr bwMode="auto">
          <a:xfrm>
            <a:off x="2340560" y="2759504"/>
            <a:ext cx="692696" cy="690832"/>
          </a:xfrm>
          <a:prstGeom prst="rect">
            <a:avLst/>
          </a:prstGeom>
          <a:noFill/>
        </p:spPr>
      </p:pic>
      <p:pic>
        <p:nvPicPr>
          <p:cNvPr id="1028" name="Picture 4" descr="C:\Users\msk\Desktop\2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09364" y="2759504"/>
            <a:ext cx="690832" cy="690832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6952" y="2132856"/>
            <a:ext cx="20072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b="0" kern="0" spc="-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CONTENTS</a:t>
            </a:r>
            <a:endParaRPr lang="ko-KR" altLang="en-US" sz="2600" b="0" kern="0" spc="-2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97297" y="2500516"/>
            <a:ext cx="20665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50" b="0" kern="1200" spc="-150" baseline="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PRESENTATION</a:t>
            </a:r>
            <a:endParaRPr lang="ko-KR" altLang="en-US" sz="1850" b="0" kern="1200" spc="-150" baseline="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0" name="타원 9"/>
          <p:cNvSpPr/>
          <p:nvPr userDrawn="1"/>
        </p:nvSpPr>
        <p:spPr>
          <a:xfrm>
            <a:off x="1722620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975940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>
            <a:off x="221953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242273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265641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285961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307805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328125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C:\Users\msk\Desktop\images8ZG7C10I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19672" y="2942828"/>
            <a:ext cx="603498" cy="603498"/>
          </a:xfrm>
          <a:prstGeom prst="rect">
            <a:avLst/>
          </a:prstGeom>
          <a:noFill/>
        </p:spPr>
      </p:pic>
      <p:pic>
        <p:nvPicPr>
          <p:cNvPr id="22" name="Picture 3" descr="C:\Users\msk\Desktop\1.png"/>
          <p:cNvPicPr>
            <a:picLocks noChangeAspect="1" noChangeArrowheads="1"/>
          </p:cNvPicPr>
          <p:nvPr userDrawn="1"/>
        </p:nvPicPr>
        <p:blipFill>
          <a:blip r:embed="rId3" cstate="print"/>
          <a:srcRect l="2562" t="2576" r="2809" b="3050"/>
          <a:stretch>
            <a:fillRect/>
          </a:stretch>
        </p:blipFill>
        <p:spPr bwMode="auto">
          <a:xfrm>
            <a:off x="2843808" y="2942828"/>
            <a:ext cx="605126" cy="603498"/>
          </a:xfrm>
          <a:prstGeom prst="rect">
            <a:avLst/>
          </a:prstGeom>
          <a:noFill/>
        </p:spPr>
      </p:pic>
      <p:pic>
        <p:nvPicPr>
          <p:cNvPr id="23" name="Picture 4" descr="C:\Users\msk\Desktop\2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31740" y="2942828"/>
            <a:ext cx="603498" cy="60349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2827408"/>
            <a:ext cx="5794920" cy="606276"/>
          </a:xfrm>
        </p:spPr>
        <p:txBody>
          <a:bodyPr anchor="ctr">
            <a:normAutofit/>
          </a:bodyPr>
          <a:lstStyle>
            <a:lvl1pPr algn="l">
              <a:defRPr lang="ko-KR" altLang="en-US" sz="2600" b="0" kern="1200" spc="-15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" descr="C:\Users\msk\Desktop\images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15616" y="2708920"/>
            <a:ext cx="1025994" cy="1025994"/>
          </a:xfrm>
          <a:prstGeom prst="rect">
            <a:avLst/>
          </a:prstGeom>
          <a:noFill/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971600" y="297224"/>
            <a:ext cx="7715200" cy="557212"/>
          </a:xfrm>
        </p:spPr>
        <p:txBody>
          <a:bodyPr>
            <a:normAutofit/>
          </a:bodyPr>
          <a:lstStyle>
            <a:lvl1pPr algn="l">
              <a:defRPr lang="ko-KR" altLang="en-US" sz="2000" b="0" kern="1200" spc="-15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Picture 1" descr="C:\Users\msk\Desktop\images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8096" y="272840"/>
            <a:ext cx="648072" cy="648072"/>
          </a:xfrm>
          <a:prstGeom prst="rect">
            <a:avLst/>
          </a:prstGeom>
          <a:noFill/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195736" y="3068960"/>
            <a:ext cx="4752528" cy="603498"/>
            <a:chOff x="2195736" y="3068960"/>
            <a:chExt cx="4752528" cy="603498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4067944" y="3068960"/>
              <a:ext cx="28803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0" kern="1200" spc="-150" baseline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  <a:cs typeface="+mj-cs"/>
                </a:rPr>
                <a:t>THANK YOU!</a:t>
              </a:r>
              <a:endParaRPr lang="ko-KR" altLang="en-US" sz="32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endParaRPr>
            </a:p>
          </p:txBody>
        </p:sp>
        <p:pic>
          <p:nvPicPr>
            <p:cNvPr id="16" name="Picture 2" descr="C:\Users\msk\Desktop\images8ZG7C10I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195736" y="3068960"/>
              <a:ext cx="603498" cy="603498"/>
            </a:xfrm>
            <a:prstGeom prst="rect">
              <a:avLst/>
            </a:prstGeom>
            <a:noFill/>
          </p:spPr>
        </p:pic>
        <p:pic>
          <p:nvPicPr>
            <p:cNvPr id="17" name="Picture 3" descr="C:\Users\msk\Desktop\1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562" t="2576" r="2809" b="3050"/>
            <a:stretch>
              <a:fillRect/>
            </a:stretch>
          </p:blipFill>
          <p:spPr bwMode="auto">
            <a:xfrm>
              <a:off x="3419872" y="3068960"/>
              <a:ext cx="605126" cy="603498"/>
            </a:xfrm>
            <a:prstGeom prst="rect">
              <a:avLst/>
            </a:prstGeom>
            <a:noFill/>
          </p:spPr>
        </p:pic>
        <p:pic>
          <p:nvPicPr>
            <p:cNvPr id="18" name="Picture 4" descr="C:\Users\msk\Desktop\2.png"/>
            <p:cNvPicPr>
              <a:picLocks noChangeAspect="1" noChangeArrowheads="1"/>
            </p:cNvPicPr>
            <p:nvPr userDrawn="1"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807804" y="3068960"/>
              <a:ext cx="603498" cy="60349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github.com/JiYunSeo/computer-vison-with-python/tree/master/Present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youtu.be/nzqx0h4VGaE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hyperlink" Target="https://www.google.com/url?sa=i&amp;rct=j&amp;q=&amp;esrc=s&amp;source=images&amp;cd=&amp;ved=2ahUKEwiqmqS71dziAhUCi7wKHSxdCDQQjRx6BAgBEAU&amp;url=https://gractor.tistory.com/entry/%EC%A6%9D%EA%B0%95%ED%98%84%EC%8B%A4AR-%EA%B0%80%EC%83%81%ED%98%84%EC%8B%A4VR-%EC%9C%B5%ED%95%A9%ED%98%84%EC%8B%A4MR-%EC%B0%A8%EC%9D%B4%EC%A0%90%EC%97%90-%EB%8C%80%ED%95%B4-%EC%95%8C%EC%95%84%EB%B3%B4%EC%9E%90&amp;psig=AOvVaw25nEPeYTNl2Li2uB3ceuEr&amp;ust=156017889857641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2ahUKEwiEzqLExdziAhXIXLwKHYvYB8EQjRx6BAgBEAU&amp;url=https://www.forbes.com/sites/charliefink/2017/10/20/war-of-arvrmrxr-words/&amp;psig=AOvVaw17Y6ochTAMnhgWyUoBz032&amp;ust=156017462057794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2ahUKEwi26LH3x9ziAhVM57wKHS_OD-sQjRx6BAgBEAU&amp;url=https://www.mk.co.kr/news/business/view/2017/02/102777/&amp;psig=AOvVaw0vkuhyqDHSP4qOVTFjPWcX&amp;ust=156017525734506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14192" y="2708920"/>
            <a:ext cx="5112568" cy="551062"/>
          </a:xfrm>
        </p:spPr>
        <p:txBody>
          <a:bodyPr/>
          <a:lstStyle/>
          <a:p>
            <a:r>
              <a:rPr lang="en-US" altLang="ko-KR" dirty="0" err="1" smtClean="0"/>
              <a:t>Augument</a:t>
            </a:r>
            <a:r>
              <a:rPr lang="en-US" altLang="ko-KR" dirty="0" smtClean="0"/>
              <a:t> </a:t>
            </a:r>
            <a:r>
              <a:rPr lang="en-US" altLang="ko-KR" dirty="0" smtClean="0"/>
              <a:t>Reality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3933056"/>
            <a:ext cx="7715200" cy="557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3200" b="0" kern="1200" spc="-18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2400" dirty="0" smtClean="0"/>
              <a:t>20191757 Ji-Yun </a:t>
            </a:r>
            <a:r>
              <a:rPr lang="en-US" altLang="ko-KR" sz="2400" dirty="0" err="1" smtClean="0"/>
              <a:t>Seo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</a:t>
            </a:r>
            <a:r>
              <a:rPr lang="en-US" altLang="ko-KR" dirty="0"/>
              <a:t>&amp; Result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32795" y="3501008"/>
            <a:ext cx="37392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Reference image</a:t>
            </a:r>
            <a:endParaRPr lang="ko-KR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76149"/>
            <a:ext cx="2382961" cy="242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03" y="3963799"/>
            <a:ext cx="232603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465303" y="6309320"/>
            <a:ext cx="107490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object</a:t>
            </a:r>
            <a:endParaRPr lang="ko-KR" altLang="en-US" b="1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807" y="2315237"/>
            <a:ext cx="4499665" cy="311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089379" y="5488158"/>
            <a:ext cx="107490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Result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44008" y="1547500"/>
            <a:ext cx="107433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6"/>
              </a:rPr>
              <a:t>video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3305446" y="2288578"/>
            <a:ext cx="792088" cy="10684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328414" y="4221088"/>
            <a:ext cx="792088" cy="10684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44008" y="1056106"/>
            <a:ext cx="99899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7"/>
              </a:rPr>
              <a:t>code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9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 Introduction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8738" y="1070734"/>
            <a:ext cx="5450403" cy="286232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 : </a:t>
            </a:r>
            <a:r>
              <a:rPr lang="en-US" altLang="ko-KR" b="1" dirty="0"/>
              <a:t>Ji Yun </a:t>
            </a:r>
            <a:r>
              <a:rPr lang="en-US" altLang="ko-KR" b="1" dirty="0" err="1"/>
              <a:t>Seo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Birth data : </a:t>
            </a:r>
            <a:r>
              <a:rPr lang="en-US" altLang="ko-KR" b="1" dirty="0"/>
              <a:t>2 April 1992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Nationality : </a:t>
            </a:r>
            <a:r>
              <a:rPr lang="en-US" altLang="ko-KR" b="1" dirty="0"/>
              <a:t>Korea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: </a:t>
            </a:r>
            <a:r>
              <a:rPr lang="en-US" altLang="ko-KR" b="1" dirty="0"/>
              <a:t>Health care, Bio-Signal processing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Interested Topic : </a:t>
            </a:r>
            <a:r>
              <a:rPr lang="en-US" altLang="ko-KR" b="1" dirty="0"/>
              <a:t>Health care, DB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80074" y="3933618"/>
            <a:ext cx="8561269" cy="2519718"/>
            <a:chOff x="180074" y="3357554"/>
            <a:chExt cx="8561269" cy="2519718"/>
          </a:xfrm>
        </p:grpSpPr>
        <p:sp>
          <p:nvSpPr>
            <p:cNvPr id="22" name="TextBox 21"/>
            <p:cNvSpPr txBox="1"/>
            <p:nvPr/>
          </p:nvSpPr>
          <p:spPr>
            <a:xfrm>
              <a:off x="2505790" y="3971466"/>
              <a:ext cx="623555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Division of Computer Engineering, </a:t>
              </a:r>
              <a:r>
                <a:rPr lang="en-US" altLang="ko-KR" b="1" dirty="0" err="1"/>
                <a:t>Dongseo</a:t>
              </a:r>
              <a:r>
                <a:rPr lang="en-US" altLang="ko-KR" b="1" dirty="0"/>
                <a:t> University</a:t>
              </a:r>
              <a:endParaRPr lang="ko-KR" alt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1588" y="4741799"/>
              <a:ext cx="1345240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2017-2019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1588" y="5507940"/>
              <a:ext cx="1639038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2019-Current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1588" y="3975658"/>
              <a:ext cx="1345240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2010-2017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05790" y="5507940"/>
              <a:ext cx="5612627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Ph.D. Computer Engineering, </a:t>
              </a:r>
              <a:r>
                <a:rPr lang="en-US" altLang="ko-KR" b="1" dirty="0" err="1"/>
                <a:t>Dongseo</a:t>
              </a:r>
              <a:r>
                <a:rPr lang="en-US" altLang="ko-KR" b="1" dirty="0"/>
                <a:t> University</a:t>
              </a:r>
              <a:endParaRPr lang="ko-KR" alt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05790" y="4723516"/>
              <a:ext cx="4565160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M.Sc</a:t>
              </a:r>
              <a:r>
                <a:rPr lang="en-US" altLang="ko-KR" b="1" dirty="0"/>
                <a:t> Ubiquitous IT, </a:t>
              </a:r>
              <a:r>
                <a:rPr lang="en-US" altLang="ko-KR" b="1" dirty="0" err="1"/>
                <a:t>Dongseo</a:t>
              </a:r>
              <a:r>
                <a:rPr lang="en-US" altLang="ko-KR" b="1" dirty="0"/>
                <a:t> University</a:t>
              </a:r>
              <a:endParaRPr lang="ko-KR" alt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074" y="3357554"/>
              <a:ext cx="1871474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b="1" dirty="0"/>
                <a:t>Back ground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256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Research Topic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8738" y="1070734"/>
            <a:ext cx="620336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Sensor Fusion based Distraction Monitoring System</a:t>
            </a:r>
            <a:endParaRPr lang="ko-KR" altLang="en-US" b="1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0" name="_x175486192" descr="EMB0000868036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40" y="1574825"/>
            <a:ext cx="4355148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2" name="_x175486192" descr="EMB0000868036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40" y="2798961"/>
            <a:ext cx="4355148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4" name="_x175485952" descr="EMB00008680368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40" y="4023097"/>
            <a:ext cx="4355148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6" name="_x175486032" descr="EMB00008680368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40" y="5265886"/>
            <a:ext cx="4355148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9" name="_x175485952" descr="EMB00008680369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7" y="1857290"/>
            <a:ext cx="4334343" cy="301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37657" y="5169966"/>
            <a:ext cx="424326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Estimation of distraction </a:t>
            </a:r>
            <a:r>
              <a:rPr lang="en-US" altLang="ko-KR" dirty="0" smtClean="0"/>
              <a:t>index according </a:t>
            </a:r>
            <a:r>
              <a:rPr lang="en-US" altLang="ko-KR" dirty="0"/>
              <a:t>to posture </a:t>
            </a:r>
            <a:r>
              <a:rPr lang="en-US" altLang="ko-KR" dirty="0" smtClean="0"/>
              <a:t>change </a:t>
            </a:r>
            <a:r>
              <a:rPr lang="en-US" altLang="ko-KR" dirty="0"/>
              <a:t>rate </a:t>
            </a:r>
            <a:r>
              <a:rPr lang="en-US" altLang="ko-KR" dirty="0" smtClean="0"/>
              <a:t> </a:t>
            </a:r>
            <a:r>
              <a:rPr lang="en-US" altLang="ko-KR" dirty="0"/>
              <a:t>and comparative analysis with EEG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2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Augmented Reality(AR) ?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8739" y="1052736"/>
            <a:ext cx="8096554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Augmented Reality is a combination of a real scene viewed by a user and a virtual scene generated by a computer that augments the scene with additional information</a:t>
            </a:r>
            <a:r>
              <a:rPr lang="en-US" altLang="ko-KR" b="1" dirty="0" smtClean="0"/>
              <a:t>.</a:t>
            </a:r>
            <a:br>
              <a:rPr lang="en-US" altLang="ko-KR" b="1" dirty="0" smtClean="0"/>
            </a:br>
            <a:endParaRPr lang="en-US" altLang="ko-KR" b="1" dirty="0" smtClean="0"/>
          </a:p>
          <a:p>
            <a:pPr marL="457200" lvl="2">
              <a:defRPr/>
            </a:pPr>
            <a:r>
              <a:rPr lang="en-US" altLang="ko-KR" b="1" dirty="0"/>
              <a:t>- Combines real and virtual world </a:t>
            </a:r>
            <a:r>
              <a:rPr lang="en-US" altLang="ko-KR" b="1" dirty="0" smtClean="0"/>
              <a:t>aspects</a:t>
            </a:r>
            <a:br>
              <a:rPr lang="en-US" altLang="ko-KR" b="1" dirty="0" smtClean="0"/>
            </a:br>
            <a:endParaRPr lang="en-US" altLang="ko-KR" sz="500" b="1" dirty="0"/>
          </a:p>
          <a:p>
            <a:pPr marL="457200" lvl="2">
              <a:defRPr/>
            </a:pPr>
            <a:r>
              <a:rPr lang="en-US" altLang="ko-KR" b="1" dirty="0"/>
              <a:t>- Is interactive in </a:t>
            </a:r>
            <a:r>
              <a:rPr lang="en-US" altLang="ko-KR" b="1" dirty="0" smtClean="0"/>
              <a:t>real-time</a:t>
            </a:r>
            <a:br>
              <a:rPr lang="en-US" altLang="ko-KR" b="1" dirty="0" smtClean="0"/>
            </a:br>
            <a:endParaRPr lang="en-US" altLang="ko-KR" sz="500" b="1" dirty="0"/>
          </a:p>
          <a:p>
            <a:pPr marL="457200" lvl="2">
              <a:defRPr/>
            </a:pPr>
            <a:r>
              <a:rPr lang="en-US" altLang="ko-KR" b="1" dirty="0"/>
              <a:t>- Is registered in three dimensions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b="1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/>
          <a:stretch/>
        </p:blipFill>
        <p:spPr bwMode="auto">
          <a:xfrm>
            <a:off x="397274" y="3576246"/>
            <a:ext cx="3979742" cy="283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ar 포켓몬고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90" y="4280721"/>
            <a:ext cx="4036351" cy="213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3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altLang="ko-KR" b="1" dirty="0"/>
              <a:t>Difference between AR and VR</a:t>
            </a:r>
            <a:endParaRPr lang="ko-KR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25850" y="1196752"/>
            <a:ext cx="3835338" cy="3152383"/>
            <a:chOff x="328740" y="3444969"/>
            <a:chExt cx="3835338" cy="315238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328740" y="3645024"/>
              <a:ext cx="3835338" cy="29523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014" y="3444969"/>
              <a:ext cx="31436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AR (Augmented Reality)</a:t>
              </a:r>
              <a:endParaRPr lang="ko-KR" altLang="en-US" sz="2000" b="1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769110" y="1196752"/>
            <a:ext cx="3835338" cy="3152383"/>
            <a:chOff x="328740" y="3444969"/>
            <a:chExt cx="3835338" cy="315238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28740" y="3645024"/>
              <a:ext cx="3835338" cy="29523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95316" y="3444969"/>
              <a:ext cx="25195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VR (Virtual Reality)</a:t>
              </a:r>
              <a:endParaRPr lang="ko-KR" altLang="en-US" sz="2000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83568" y="1804462"/>
            <a:ext cx="3374972" cy="22313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System augments the real world scene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User maintains a sense of presence in real world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Needs </a:t>
            </a:r>
            <a:r>
              <a:rPr lang="en-US" altLang="ko-KR" b="1" dirty="0"/>
              <a:t>a mechanism to combine virtual and real worlds 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04048" y="1804462"/>
            <a:ext cx="3374972" cy="19697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Totally immersive environment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Senses </a:t>
            </a:r>
            <a:r>
              <a:rPr lang="en-US" altLang="ko-KR" b="1" dirty="0"/>
              <a:t>are under control of system 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Need </a:t>
            </a:r>
            <a:r>
              <a:rPr lang="en-US" altLang="ko-KR" b="1" dirty="0"/>
              <a:t>a </a:t>
            </a:r>
            <a:r>
              <a:rPr lang="en-US" altLang="ko-KR" b="1" dirty="0" smtClean="0"/>
              <a:t>mechanism </a:t>
            </a:r>
            <a:r>
              <a:rPr lang="en-US" altLang="ko-KR" b="1" dirty="0"/>
              <a:t>to feed virtual world to user </a:t>
            </a:r>
          </a:p>
        </p:txBody>
      </p:sp>
      <p:pic>
        <p:nvPicPr>
          <p:cNvPr id="1026" name="Picture 2" descr="ar vr mr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7621874" cy="210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3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does AR work ?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6771" y="1268760"/>
            <a:ext cx="7843661" cy="48013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The basic idea of augmented reality is to superimpose graphics, audio and other sense enhancements over a real-world environment in real-time.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The graphics will then change to accommodate the user’s eye or head movements</a:t>
            </a:r>
            <a:r>
              <a:rPr lang="en-US" altLang="ko-KR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b="1" dirty="0"/>
              <a:t>There are three components needed in order to make an </a:t>
            </a:r>
            <a:r>
              <a:rPr lang="en-US" altLang="ko-KR" b="1" dirty="0" smtClean="0"/>
              <a:t>AR system </a:t>
            </a:r>
            <a:r>
              <a:rPr lang="en-US" altLang="ko-KR" b="1" dirty="0"/>
              <a:t>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Head-mounted </a:t>
            </a:r>
            <a:r>
              <a:rPr lang="en-US" altLang="ko-KR" b="1" dirty="0" smtClean="0"/>
              <a:t>display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Tracking </a:t>
            </a:r>
            <a:r>
              <a:rPr lang="en-US" altLang="ko-KR" b="1" dirty="0" smtClean="0"/>
              <a:t>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Mobile computing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3884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uses of AR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6771" y="1268760"/>
            <a:ext cx="7843661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b="1" dirty="0"/>
              <a:t>Yellow </a:t>
            </a:r>
            <a:r>
              <a:rPr lang="en-US" altLang="ko-KR" b="1" dirty="0" smtClean="0"/>
              <a:t>line(offside) </a:t>
            </a:r>
            <a:r>
              <a:rPr lang="en-US" altLang="ko-KR" b="1" dirty="0"/>
              <a:t>used on TV broadcasts of </a:t>
            </a:r>
            <a:r>
              <a:rPr lang="en-US" altLang="ko-KR" b="1" dirty="0" smtClean="0"/>
              <a:t>sports </a:t>
            </a:r>
            <a:r>
              <a:rPr lang="en-US" altLang="ko-KR" b="1" dirty="0"/>
              <a:t>games: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Real </a:t>
            </a:r>
            <a:r>
              <a:rPr lang="en-US" altLang="ko-KR" b="1" dirty="0"/>
              <a:t>world elements: football field and players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Virtual </a:t>
            </a:r>
            <a:r>
              <a:rPr lang="en-US" altLang="ko-KR" b="1" dirty="0"/>
              <a:t>element: the yellow line drawn over the image by computers in real-time</a:t>
            </a: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3764274" cy="229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01008"/>
            <a:ext cx="3902577" cy="229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5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uses of AR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6771" y="1268760"/>
            <a:ext cx="7843661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b="1" dirty="0"/>
              <a:t>HUD (Head Up Display</a:t>
            </a:r>
            <a:r>
              <a:rPr lang="en-US" altLang="ko-KR" b="1" dirty="0" smtClean="0"/>
              <a:t>):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Used in commercial aircraft, automobiles, and other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Presents </a:t>
            </a:r>
            <a:r>
              <a:rPr lang="en-US" altLang="ko-KR" b="1" dirty="0"/>
              <a:t>data without requiring the user to look away from his or her usual viewpoint</a:t>
            </a:r>
          </a:p>
        </p:txBody>
      </p:sp>
      <p:pic>
        <p:nvPicPr>
          <p:cNvPr id="3074" name="Picture 2" descr="hud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81" y="3573016"/>
            <a:ext cx="45365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3191271"/>
            <a:ext cx="3344499" cy="3118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609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 Processing </a:t>
            </a:r>
            <a:r>
              <a:rPr lang="en-US" altLang="ko-KR" dirty="0"/>
              <a:t>for Simulation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764704"/>
            <a:ext cx="4736574" cy="545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28737" y="1268760"/>
            <a:ext cx="3739205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b="1" dirty="0" smtClean="0"/>
              <a:t>Recognize </a:t>
            </a:r>
            <a:r>
              <a:rPr lang="en-US" altLang="ko-KR" b="1" dirty="0"/>
              <a:t>the reference flat </a:t>
            </a:r>
            <a:r>
              <a:rPr lang="en-US" altLang="ko-KR" b="1" dirty="0" smtClean="0"/>
              <a:t>surface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 smtClean="0"/>
              <a:t>Estimate </a:t>
            </a:r>
            <a:r>
              <a:rPr lang="en-US" altLang="ko-KR" b="1" dirty="0"/>
              <a:t>the </a:t>
            </a:r>
            <a:r>
              <a:rPr lang="en-US" altLang="ko-KR" b="1" dirty="0" err="1" smtClean="0"/>
              <a:t>homography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 smtClean="0"/>
              <a:t>Derive </a:t>
            </a:r>
            <a:r>
              <a:rPr lang="en-US" altLang="ko-KR" b="1" dirty="0"/>
              <a:t>from the </a:t>
            </a:r>
            <a:r>
              <a:rPr lang="en-US" altLang="ko-KR" b="1" dirty="0" err="1"/>
              <a:t>homography</a:t>
            </a:r>
            <a:r>
              <a:rPr lang="en-US" altLang="ko-KR" b="1" dirty="0"/>
              <a:t> the transformation from the reference surface coordinate system to the target image coordinate </a:t>
            </a:r>
            <a:r>
              <a:rPr lang="en-US" altLang="ko-KR" b="1" dirty="0" smtClean="0"/>
              <a:t>system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 smtClean="0"/>
              <a:t>Project </a:t>
            </a:r>
            <a:r>
              <a:rPr lang="en-US" altLang="ko-KR" b="1" dirty="0"/>
              <a:t>our 3D model in the image (pixel space) and draw </a:t>
            </a:r>
            <a:r>
              <a:rPr lang="en-US" altLang="ko-KR" b="1" dirty="0" smtClean="0"/>
              <a:t>it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92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6745</TotalTime>
  <Words>339</Words>
  <Application>Microsoft Office PowerPoint</Application>
  <PresentationFormat>화면 슬라이드 쇼(4:3)</PresentationFormat>
  <Paragraphs>86</Paragraphs>
  <Slides>11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Augument Reality</vt:lpstr>
      <vt:lpstr>Self Introduction</vt:lpstr>
      <vt:lpstr>Research Topic</vt:lpstr>
      <vt:lpstr>What is Augmented Reality(AR) ?</vt:lpstr>
      <vt:lpstr>Difference between AR and VR</vt:lpstr>
      <vt:lpstr>How does AR work ?</vt:lpstr>
      <vt:lpstr>Current uses of AR</vt:lpstr>
      <vt:lpstr>Current uses of AR</vt:lpstr>
      <vt:lpstr>AR Processing for Simulation </vt:lpstr>
      <vt:lpstr>Simulation &amp; Result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92sjy02@naver.com</cp:lastModifiedBy>
  <cp:revision>133</cp:revision>
  <dcterms:created xsi:type="dcterms:W3CDTF">2015-02-27T13:35:36Z</dcterms:created>
  <dcterms:modified xsi:type="dcterms:W3CDTF">2019-06-10T03:23:30Z</dcterms:modified>
</cp:coreProperties>
</file>