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italic.fntdata"/><Relationship Id="rId14" Type="http://schemas.openxmlformats.org/officeDocument/2006/relationships/font" Target="fonts/Roboto-bold.fntdata"/><Relationship Id="rId16"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814450" y="749475"/>
            <a:ext cx="8520600" cy="1396200"/>
          </a:xfrm>
          <a:prstGeom prst="rect">
            <a:avLst/>
          </a:prstGeom>
          <a:noFill/>
          <a:ln>
            <a:noFill/>
          </a:ln>
        </p:spPr>
        <p:txBody>
          <a:bodyPr anchorCtr="0" anchor="b" bIns="91425" lIns="91425" spcFirstLastPara="1" rIns="91425" wrap="square" tIns="91425">
            <a:normAutofit/>
          </a:bodyPr>
          <a:lstStyle/>
          <a:p>
            <a:pPr indent="0" lvl="0" marL="0" rtl="0" algn="l">
              <a:lnSpc>
                <a:spcPct val="100000"/>
              </a:lnSpc>
              <a:spcBef>
                <a:spcPts val="0"/>
              </a:spcBef>
              <a:spcAft>
                <a:spcPts val="0"/>
              </a:spcAft>
              <a:buSzPts val="4200"/>
              <a:buNone/>
            </a:pPr>
            <a:r>
              <a:rPr b="1" lang="en">
                <a:latin typeface="Times New Roman"/>
                <a:ea typeface="Times New Roman"/>
                <a:cs typeface="Times New Roman"/>
                <a:sym typeface="Times New Roman"/>
              </a:rPr>
              <a:t> Retail Sales Forecasting </a:t>
            </a:r>
            <a:endParaRPr b="1">
              <a:latin typeface="Times New Roman"/>
              <a:ea typeface="Times New Roman"/>
              <a:cs typeface="Times New Roman"/>
              <a:sym typeface="Times New Roman"/>
            </a:endParaRPr>
          </a:p>
        </p:txBody>
      </p:sp>
      <p:sp>
        <p:nvSpPr>
          <p:cNvPr id="86" name="Google Shape;86;p13"/>
          <p:cNvSpPr txBox="1"/>
          <p:nvPr>
            <p:ph idx="1" type="subTitle"/>
          </p:nvPr>
        </p:nvSpPr>
        <p:spPr>
          <a:xfrm>
            <a:off x="-293925" y="3188975"/>
            <a:ext cx="8520600" cy="1881000"/>
          </a:xfrm>
          <a:prstGeom prst="rect">
            <a:avLst/>
          </a:prstGeom>
          <a:noFill/>
          <a:ln>
            <a:noFill/>
          </a:ln>
        </p:spPr>
        <p:txBody>
          <a:bodyPr anchorCtr="0" anchor="t" bIns="91425" lIns="91425" spcFirstLastPara="1" rIns="91425" wrap="square" tIns="91425">
            <a:normAutofit/>
          </a:bodyPr>
          <a:lstStyle/>
          <a:p>
            <a:pPr indent="0" lvl="0" marL="0" rtl="0" algn="r">
              <a:lnSpc>
                <a:spcPct val="100000"/>
              </a:lnSpc>
              <a:spcBef>
                <a:spcPts val="0"/>
              </a:spcBef>
              <a:spcAft>
                <a:spcPts val="0"/>
              </a:spcAft>
              <a:buSzPts val="2100"/>
              <a:buNone/>
            </a:pPr>
            <a:r>
              <a:rPr lang="en">
                <a:latin typeface="Times New Roman"/>
                <a:ea typeface="Times New Roman"/>
                <a:cs typeface="Times New Roman"/>
                <a:sym typeface="Times New Roman"/>
              </a:rPr>
              <a:t>                                  </a:t>
            </a:r>
            <a:r>
              <a:rPr b="1" lang="en">
                <a:latin typeface="Times New Roman"/>
                <a:ea typeface="Times New Roman"/>
                <a:cs typeface="Times New Roman"/>
                <a:sym typeface="Times New Roman"/>
              </a:rPr>
              <a:t>Presented By: </a:t>
            </a:r>
            <a:endParaRPr b="1">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t/>
            </a:r>
            <a:endParaRPr b="1">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b="1" lang="en">
                <a:latin typeface="Times New Roman"/>
                <a:ea typeface="Times New Roman"/>
                <a:cs typeface="Times New Roman"/>
                <a:sym typeface="Times New Roman"/>
              </a:rPr>
              <a:t>                                  Jia Menahil Rasheed</a:t>
            </a:r>
            <a:endParaRPr b="1">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t/>
            </a:r>
            <a:endParaRPr b="1">
              <a:latin typeface="Times New Roman"/>
              <a:ea typeface="Times New Roman"/>
              <a:cs typeface="Times New Roman"/>
              <a:sym typeface="Times New Roman"/>
            </a:endParaRPr>
          </a:p>
          <a:p>
            <a:pPr indent="0" lvl="0" marL="0" rtl="0" algn="r">
              <a:lnSpc>
                <a:spcPct val="100000"/>
              </a:lnSpc>
              <a:spcBef>
                <a:spcPts val="0"/>
              </a:spcBef>
              <a:spcAft>
                <a:spcPts val="0"/>
              </a:spcAft>
              <a:buSzPts val="2100"/>
              <a:buNone/>
            </a:pPr>
            <a:r>
              <a:rPr b="1" lang="en">
                <a:latin typeface="Times New Roman"/>
                <a:ea typeface="Times New Roman"/>
                <a:cs typeface="Times New Roman"/>
                <a:sym typeface="Times New Roman"/>
              </a:rPr>
              <a:t>                                  May/29/2025</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206275"/>
            <a:ext cx="8520600" cy="607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 sz="2900"/>
              <a:t> </a:t>
            </a:r>
            <a:r>
              <a:rPr b="1" lang="en" sz="2700"/>
              <a:t>Project Overview</a:t>
            </a:r>
            <a:endParaRPr b="1" sz="2700"/>
          </a:p>
        </p:txBody>
      </p:sp>
      <p:sp>
        <p:nvSpPr>
          <p:cNvPr id="92" name="Google Shape;92;p14"/>
          <p:cNvSpPr txBox="1"/>
          <p:nvPr>
            <p:ph idx="1" type="body"/>
          </p:nvPr>
        </p:nvSpPr>
        <p:spPr>
          <a:xfrm>
            <a:off x="311700" y="911125"/>
            <a:ext cx="8520600" cy="3241800"/>
          </a:xfrm>
          <a:prstGeom prst="rect">
            <a:avLst/>
          </a:prstGeom>
          <a:noFill/>
          <a:ln>
            <a:noFill/>
          </a:ln>
        </p:spPr>
        <p:txBody>
          <a:bodyPr anchorCtr="0" anchor="t" bIns="91425" lIns="91425" spcFirstLastPara="1" rIns="91425" wrap="square" tIns="91425">
            <a:normAutofit lnSpcReduction="10000"/>
          </a:bodyPr>
          <a:lstStyle/>
          <a:p>
            <a:pPr indent="0" lvl="0" marL="0" rtl="0" algn="l">
              <a:spcBef>
                <a:spcPts val="1200"/>
              </a:spcBef>
              <a:spcAft>
                <a:spcPts val="0"/>
              </a:spcAft>
              <a:buNone/>
            </a:pPr>
            <a:r>
              <a:rPr lang="en" sz="1700">
                <a:solidFill>
                  <a:srgbClr val="000000"/>
                </a:solidFill>
              </a:rPr>
              <a:t>This project aims to forecast sales for the next six months for a retail store using time series forecasting techniques. The analysis began with univariate analysis and time series visualization to understand sales trends, seasonality, and patterns. Key insights into the store's historical sales behavior were derived from this exploration.</a:t>
            </a:r>
            <a:endParaRPr sz="1700">
              <a:solidFill>
                <a:srgbClr val="000000"/>
              </a:solidFill>
            </a:endParaRPr>
          </a:p>
          <a:p>
            <a:pPr indent="0" lvl="0" marL="0" rtl="0" algn="l">
              <a:spcBef>
                <a:spcPts val="1200"/>
              </a:spcBef>
              <a:spcAft>
                <a:spcPts val="0"/>
              </a:spcAft>
              <a:buNone/>
            </a:pPr>
            <a:r>
              <a:rPr lang="en" sz="1700">
                <a:solidFill>
                  <a:srgbClr val="000000"/>
                </a:solidFill>
              </a:rPr>
              <a:t>Five forecasting models were developed and evaluated: Naive, Simple Exponential Smoothing, Holt-Winters, ARIMA, and SARIMA. Among these, the </a:t>
            </a:r>
            <a:r>
              <a:rPr b="1" lang="en" sz="1700">
                <a:solidFill>
                  <a:srgbClr val="000000"/>
                </a:solidFill>
              </a:rPr>
              <a:t>Holt-Winters model</a:t>
            </a:r>
            <a:r>
              <a:rPr lang="en" sz="1700">
                <a:solidFill>
                  <a:srgbClr val="000000"/>
                </a:solidFill>
              </a:rPr>
              <a:t> delivered the most accurate results, supported by metrics such as MAE, RMSE, and MAPE. The model was fine-tuned and used to generate reliable sales forecasts for the upcoming six months.</a:t>
            </a:r>
            <a:endParaRPr sz="1700">
              <a:solidFill>
                <a:srgbClr val="000000"/>
              </a:solidFill>
            </a:endParaRPr>
          </a:p>
          <a:p>
            <a:pPr indent="0" lvl="0" marL="0" rtl="0" algn="l">
              <a:lnSpc>
                <a:spcPct val="115000"/>
              </a:lnSpc>
              <a:spcBef>
                <a:spcPts val="1200"/>
              </a:spcBef>
              <a:spcAft>
                <a:spcPts val="1200"/>
              </a:spcAft>
              <a:buSzPts val="1800"/>
              <a:buNone/>
            </a:pPr>
            <a:r>
              <a:t/>
            </a:r>
            <a:endParaRPr sz="17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85175" y="21895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Methodology</a:t>
            </a:r>
            <a:endParaRPr b="1"/>
          </a:p>
        </p:txBody>
      </p:sp>
      <p:sp>
        <p:nvSpPr>
          <p:cNvPr id="98" name="Google Shape;98;p15"/>
          <p:cNvSpPr txBox="1"/>
          <p:nvPr>
            <p:ph idx="1" type="body"/>
          </p:nvPr>
        </p:nvSpPr>
        <p:spPr>
          <a:xfrm>
            <a:off x="311700" y="902250"/>
            <a:ext cx="8403000" cy="3638700"/>
          </a:xfrm>
          <a:prstGeom prst="rect">
            <a:avLst/>
          </a:prstGeom>
          <a:noFill/>
          <a:ln>
            <a:noFill/>
          </a:ln>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Char char="●"/>
            </a:pPr>
            <a:r>
              <a:rPr b="1" lang="en" sz="1700">
                <a:solidFill>
                  <a:srgbClr val="000000"/>
                </a:solidFill>
              </a:rPr>
              <a:t>Exploratory Data Analysis(EDA): </a:t>
            </a:r>
            <a:r>
              <a:rPr lang="en" sz="1700">
                <a:solidFill>
                  <a:srgbClr val="000000"/>
                </a:solidFill>
              </a:rPr>
              <a:t>Univariate Analysis, Time series visualization and seasonal components were analyzed. </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Feature Analysis: </a:t>
            </a:r>
            <a:r>
              <a:rPr lang="en" sz="1700">
                <a:solidFill>
                  <a:srgbClr val="000000"/>
                </a:solidFill>
              </a:rPr>
              <a:t>Promotion lift (10.14%) and holiday lift(37.76%) were measured. </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Statistical Analysis: </a:t>
            </a:r>
            <a:r>
              <a:rPr lang="en" sz="1700">
                <a:solidFill>
                  <a:srgbClr val="000000"/>
                </a:solidFill>
              </a:rPr>
              <a:t>To check the stationarity of the data, two tests were performed; ADF test and KPSS test.</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Feature Engineering: </a:t>
            </a:r>
            <a:r>
              <a:rPr lang="en" sz="1700">
                <a:solidFill>
                  <a:srgbClr val="000000"/>
                </a:solidFill>
              </a:rPr>
              <a:t>Lag features, time based features, and encoding for seasonality was done. </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Model Selection and Training: </a:t>
            </a:r>
            <a:r>
              <a:rPr lang="en" sz="1700">
                <a:solidFill>
                  <a:srgbClr val="000000"/>
                </a:solidFill>
              </a:rPr>
              <a:t>Different models were used, while Holt-Winters was performing best. </a:t>
            </a:r>
            <a:endParaRPr sz="1700">
              <a:solidFill>
                <a:srgbClr val="000000"/>
              </a:solidFill>
            </a:endParaRPr>
          </a:p>
          <a:p>
            <a:pPr indent="-336550" lvl="0" marL="457200" rtl="0" algn="l">
              <a:spcBef>
                <a:spcPts val="0"/>
              </a:spcBef>
              <a:spcAft>
                <a:spcPts val="0"/>
              </a:spcAft>
              <a:buClr>
                <a:srgbClr val="000000"/>
              </a:buClr>
              <a:buSzPts val="1700"/>
              <a:buChar char="●"/>
            </a:pPr>
            <a:r>
              <a:rPr b="1" lang="en" sz="1700">
                <a:solidFill>
                  <a:srgbClr val="000000"/>
                </a:solidFill>
              </a:rPr>
              <a:t>Forecasting: </a:t>
            </a:r>
            <a:r>
              <a:rPr lang="en" sz="1700">
                <a:solidFill>
                  <a:srgbClr val="000000"/>
                </a:solidFill>
              </a:rPr>
              <a:t>Forecasting for next 6 months.</a:t>
            </a:r>
            <a:endParaRPr sz="1700">
              <a:solidFill>
                <a:srgbClr val="000000"/>
              </a:solidFill>
            </a:endParaRPr>
          </a:p>
          <a:p>
            <a:pPr indent="0" lvl="0" marL="457200" rtl="0" algn="l">
              <a:lnSpc>
                <a:spcPct val="115000"/>
              </a:lnSpc>
              <a:spcBef>
                <a:spcPts val="1200"/>
              </a:spcBef>
              <a:spcAft>
                <a:spcPts val="0"/>
              </a:spcAft>
              <a:buNone/>
            </a:pPr>
            <a:r>
              <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Model Performance</a:t>
            </a:r>
            <a:endParaRPr b="1"/>
          </a:p>
        </p:txBody>
      </p:sp>
      <p:sp>
        <p:nvSpPr>
          <p:cNvPr id="104" name="Google Shape;104;p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sz="1700">
                <a:solidFill>
                  <a:srgbClr val="000000"/>
                </a:solidFill>
              </a:rPr>
              <a:t>The Holt_Winters achieved:</a:t>
            </a:r>
            <a:endParaRPr sz="1700">
              <a:solidFill>
                <a:srgbClr val="000000"/>
              </a:solidFill>
            </a:endParaRPr>
          </a:p>
          <a:p>
            <a:pPr indent="-336550" lvl="0" marL="457200" rtl="0" algn="l">
              <a:lnSpc>
                <a:spcPct val="115000"/>
              </a:lnSpc>
              <a:spcBef>
                <a:spcPts val="1200"/>
              </a:spcBef>
              <a:spcAft>
                <a:spcPts val="0"/>
              </a:spcAft>
              <a:buClr>
                <a:srgbClr val="000000"/>
              </a:buClr>
              <a:buSzPts val="1700"/>
              <a:buChar char="●"/>
            </a:pPr>
            <a:r>
              <a:rPr lang="en" sz="1700">
                <a:solidFill>
                  <a:srgbClr val="000000"/>
                </a:solidFill>
              </a:rPr>
              <a:t> MAE: 583.61</a:t>
            </a:r>
            <a:endParaRPr sz="1700">
              <a:solidFill>
                <a:srgbClr val="000000"/>
              </a:solidFill>
            </a:endParaRPr>
          </a:p>
          <a:p>
            <a:pPr indent="-336550" lvl="0" marL="457200" rtl="0" algn="l">
              <a:lnSpc>
                <a:spcPct val="115000"/>
              </a:lnSpc>
              <a:spcBef>
                <a:spcPts val="1200"/>
              </a:spcBef>
              <a:spcAft>
                <a:spcPts val="0"/>
              </a:spcAft>
              <a:buClr>
                <a:srgbClr val="000000"/>
              </a:buClr>
              <a:buSzPts val="1700"/>
              <a:buChar char="●"/>
            </a:pPr>
            <a:r>
              <a:rPr lang="en" sz="1700">
                <a:solidFill>
                  <a:srgbClr val="000000"/>
                </a:solidFill>
              </a:rPr>
              <a:t>MSE: 764,943.64</a:t>
            </a:r>
            <a:endParaRPr sz="1700">
              <a:solidFill>
                <a:srgbClr val="000000"/>
              </a:solidFill>
            </a:endParaRPr>
          </a:p>
          <a:p>
            <a:pPr indent="-336550" lvl="0" marL="457200" rtl="0" algn="l">
              <a:lnSpc>
                <a:spcPct val="115000"/>
              </a:lnSpc>
              <a:spcBef>
                <a:spcPts val="1200"/>
              </a:spcBef>
              <a:spcAft>
                <a:spcPts val="0"/>
              </a:spcAft>
              <a:buClr>
                <a:srgbClr val="000000"/>
              </a:buClr>
              <a:buSzPts val="1700"/>
              <a:buChar char="●"/>
            </a:pPr>
            <a:r>
              <a:rPr lang="en" sz="1700">
                <a:solidFill>
                  <a:srgbClr val="000000"/>
                </a:solidFill>
              </a:rPr>
              <a:t>RMSE: 874.61</a:t>
            </a:r>
            <a:endParaRPr sz="1700">
              <a:solidFill>
                <a:srgbClr val="000000"/>
              </a:solidFill>
            </a:endParaRPr>
          </a:p>
          <a:p>
            <a:pPr indent="-336550" lvl="0" marL="457200" rtl="0" algn="l">
              <a:lnSpc>
                <a:spcPct val="115000"/>
              </a:lnSpc>
              <a:spcBef>
                <a:spcPts val="1200"/>
              </a:spcBef>
              <a:spcAft>
                <a:spcPts val="0"/>
              </a:spcAft>
              <a:buClr>
                <a:srgbClr val="000000"/>
              </a:buClr>
              <a:buSzPts val="1700"/>
              <a:buChar char="●"/>
            </a:pPr>
            <a:r>
              <a:rPr lang="en" sz="1700">
                <a:solidFill>
                  <a:srgbClr val="000000"/>
                </a:solidFill>
              </a:rPr>
              <a:t>MAPE: 4.25%</a:t>
            </a:r>
            <a:endParaRPr sz="1700">
              <a:solidFill>
                <a:srgbClr val="000000"/>
              </a:solidFill>
            </a:endParaRPr>
          </a:p>
          <a:p>
            <a:pPr indent="0" lvl="0" marL="0" rtl="0" algn="l">
              <a:lnSpc>
                <a:spcPct val="115000"/>
              </a:lnSpc>
              <a:spcBef>
                <a:spcPts val="1200"/>
              </a:spcBef>
              <a:spcAft>
                <a:spcPts val="1200"/>
              </a:spcAft>
              <a:buSzPts val="1800"/>
              <a:buNone/>
            </a:pPr>
            <a:r>
              <a:rPr lang="en" sz="1700">
                <a:solidFill>
                  <a:srgbClr val="000000"/>
                </a:solidFill>
              </a:rPr>
              <a:t>The low value of MAPE(mean absolute percentage error) indicates that our model is performing very efficiently.</a:t>
            </a:r>
            <a:endParaRPr sz="17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Key Findings </a:t>
            </a:r>
            <a:endParaRPr b="1"/>
          </a:p>
        </p:txBody>
      </p:sp>
      <p:sp>
        <p:nvSpPr>
          <p:cNvPr id="110" name="Google Shape;110;p17"/>
          <p:cNvSpPr txBox="1"/>
          <p:nvPr>
            <p:ph idx="1" type="body"/>
          </p:nvPr>
        </p:nvSpPr>
        <p:spPr>
          <a:xfrm>
            <a:off x="223550" y="1238225"/>
            <a:ext cx="8520600" cy="3729000"/>
          </a:xfrm>
          <a:prstGeom prst="rect">
            <a:avLst/>
          </a:prstGeom>
          <a:noFill/>
          <a:ln>
            <a:noFill/>
          </a:ln>
        </p:spPr>
        <p:txBody>
          <a:bodyPr anchorCtr="0" anchor="t" bIns="91425" lIns="91425" spcFirstLastPara="1" rIns="91425" wrap="square" tIns="91425">
            <a:normAutofit/>
          </a:bodyPr>
          <a:lstStyle/>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Sales show clear seasonal patterns with peaks in December</a:t>
            </a:r>
            <a:endParaRPr sz="1700">
              <a:solidFill>
                <a:srgbClr val="1F1F1F"/>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Promotions increase sales by approximately 10.1%</a:t>
            </a:r>
            <a:endParaRPr sz="1700">
              <a:solidFill>
                <a:srgbClr val="1F1F1F"/>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Holiday months show 37.8% higher sales</a:t>
            </a:r>
            <a:endParaRPr sz="1700">
              <a:solidFill>
                <a:srgbClr val="1F1F1F"/>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Best forecasting model: Holt-Winters</a:t>
            </a:r>
            <a:endParaRPr sz="1700">
              <a:solidFill>
                <a:srgbClr val="1F1F1F"/>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Forecasted average monthly sales: 13,130</a:t>
            </a:r>
            <a:endParaRPr sz="1700">
              <a:solidFill>
                <a:srgbClr val="1F1F1F"/>
              </a:solidFill>
              <a:highlight>
                <a:srgbClr val="FFFFFF"/>
              </a:highlight>
            </a:endParaRPr>
          </a:p>
          <a:p>
            <a:pPr indent="-336550" lvl="0" marL="457200" rtl="0" algn="l">
              <a:lnSpc>
                <a:spcPct val="115000"/>
              </a:lnSpc>
              <a:spcBef>
                <a:spcPts val="0"/>
              </a:spcBef>
              <a:spcAft>
                <a:spcPts val="0"/>
              </a:spcAft>
              <a:buClr>
                <a:srgbClr val="000000"/>
              </a:buClr>
              <a:buSzPts val="1700"/>
              <a:buChar char="●"/>
            </a:pPr>
            <a:r>
              <a:rPr lang="en" sz="1700">
                <a:solidFill>
                  <a:srgbClr val="1F1F1F"/>
                </a:solidFill>
                <a:highlight>
                  <a:srgbClr val="FFFFFF"/>
                </a:highlight>
              </a:rPr>
              <a:t> Expected sales range: 11,486 - 14,775</a:t>
            </a:r>
            <a:endParaRPr sz="17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Business </a:t>
            </a:r>
            <a:r>
              <a:rPr b="1" lang="en"/>
              <a:t>Recommendations</a:t>
            </a:r>
            <a:endParaRPr b="1"/>
          </a:p>
        </p:txBody>
      </p:sp>
      <p:sp>
        <p:nvSpPr>
          <p:cNvPr id="116" name="Google Shape;116;p18"/>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200"/>
              </a:spcBef>
              <a:spcAft>
                <a:spcPts val="0"/>
              </a:spcAft>
              <a:buSzPts val="1800"/>
              <a:buNone/>
            </a:pPr>
            <a:r>
              <a:rPr lang="en" sz="1700">
                <a:solidFill>
                  <a:srgbClr val="1F1F1F"/>
                </a:solidFill>
                <a:highlight>
                  <a:srgbClr val="FFFFFF"/>
                </a:highlight>
              </a:rPr>
              <a:t>• Plan inventory increases for December holiday season</a:t>
            </a:r>
            <a:endParaRPr sz="1700">
              <a:solidFill>
                <a:srgbClr val="1F1F1F"/>
              </a:solidFill>
              <a:highlight>
                <a:srgbClr val="FFFFFF"/>
              </a:highlight>
            </a:endParaRPr>
          </a:p>
          <a:p>
            <a:pPr indent="0" lvl="0" marL="0" rtl="0" algn="l">
              <a:lnSpc>
                <a:spcPct val="115000"/>
              </a:lnSpc>
              <a:spcBef>
                <a:spcPts val="1200"/>
              </a:spcBef>
              <a:spcAft>
                <a:spcPts val="0"/>
              </a:spcAft>
              <a:buSzPts val="1800"/>
              <a:buNone/>
            </a:pPr>
            <a:r>
              <a:rPr lang="en" sz="1700">
                <a:solidFill>
                  <a:srgbClr val="1F1F1F"/>
                </a:solidFill>
                <a:highlight>
                  <a:srgbClr val="FFFFFF"/>
                </a:highlight>
              </a:rPr>
              <a:t>• Implement more promotional campaigns to boost sales</a:t>
            </a:r>
            <a:endParaRPr sz="1700">
              <a:solidFill>
                <a:srgbClr val="1F1F1F"/>
              </a:solidFill>
              <a:highlight>
                <a:srgbClr val="FFFFFF"/>
              </a:highlight>
            </a:endParaRPr>
          </a:p>
          <a:p>
            <a:pPr indent="0" lvl="0" marL="0" rtl="0" algn="l">
              <a:lnSpc>
                <a:spcPct val="115000"/>
              </a:lnSpc>
              <a:spcBef>
                <a:spcPts val="1200"/>
              </a:spcBef>
              <a:spcAft>
                <a:spcPts val="1200"/>
              </a:spcAft>
              <a:buSzPts val="1800"/>
              <a:buNone/>
            </a:pPr>
            <a:r>
              <a:rPr lang="en" sz="1700">
                <a:solidFill>
                  <a:srgbClr val="1F1F1F"/>
                </a:solidFill>
                <a:highlight>
                  <a:srgbClr val="FFFFFF"/>
                </a:highlight>
              </a:rPr>
              <a:t>• Focus marketing efforts during traditionally slow months (May-July)</a:t>
            </a:r>
            <a:r>
              <a:rPr lang="en" sz="1700">
                <a:solidFill>
                  <a:srgbClr val="000000"/>
                </a:solidFill>
              </a:rPr>
              <a:t>.</a:t>
            </a:r>
            <a:endParaRPr sz="17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Conclusion </a:t>
            </a:r>
            <a:endParaRPr b="1"/>
          </a:p>
        </p:txBody>
      </p:sp>
      <p:sp>
        <p:nvSpPr>
          <p:cNvPr id="122" name="Google Shape;122;p1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sz="1700">
                <a:solidFill>
                  <a:srgbClr val="000000"/>
                </a:solidFill>
              </a:rPr>
              <a:t>Retail Store Sales Forecasting forecasts the next six months of retail sales using time series analysis. Key drivers like promotions and holidays were identified, with a promotion lift of 10.14% and holiday lift of 37.76%. Among five models tested, the </a:t>
            </a:r>
            <a:r>
              <a:rPr b="1" lang="en" sz="1700">
                <a:solidFill>
                  <a:srgbClr val="000000"/>
                </a:solidFill>
              </a:rPr>
              <a:t>Holt-Winters model</a:t>
            </a:r>
            <a:r>
              <a:rPr lang="en" sz="1700">
                <a:solidFill>
                  <a:srgbClr val="000000"/>
                </a:solidFill>
              </a:rPr>
              <a:t> delivered the best performance and was used for final forecasting. The results support better inventory planning and marketing decisions, with potential for future improvement by integrating external factors</a:t>
            </a:r>
            <a:r>
              <a:rPr lang="en" sz="1100">
                <a:solidFill>
                  <a:srgbClr val="000000"/>
                </a:solidFill>
                <a:latin typeface="Arial"/>
                <a:ea typeface="Arial"/>
                <a:cs typeface="Arial"/>
                <a:sym typeface="Arial"/>
              </a:rPr>
              <a:t>.</a:t>
            </a:r>
            <a:endParaRPr sz="1700">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