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81158B-29C4-4FE5-A1AB-9C3A219B0290}">
  <a:tblStyle styleId="{F581158B-29C4-4FE5-A1AB-9C3A219B0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7700" y="1102200"/>
            <a:ext cx="90486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Sentiment Analysis of Product Reviews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293925" y="3188975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Jia Menahil Rasheed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June/06/2025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00200"/>
            <a:ext cx="8520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Executive Summary</a:t>
            </a:r>
            <a:r>
              <a:rPr b="1" lang="en" sz="2900"/>
              <a:t> </a:t>
            </a:r>
            <a:endParaRPr b="1"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1125"/>
            <a:ext cx="8520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1,000 reviews analyzed</a:t>
            </a:r>
            <a:r>
              <a:rPr lang="en" sz="1700">
                <a:solidFill>
                  <a:srgbClr val="000000"/>
                </a:solidFill>
              </a:rPr>
              <a:t> with </a:t>
            </a:r>
            <a:r>
              <a:rPr b="1" lang="en" sz="1700">
                <a:solidFill>
                  <a:srgbClr val="000000"/>
                </a:solidFill>
              </a:rPr>
              <a:t>97.3% model accuracy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 </a:t>
            </a:r>
            <a:r>
              <a:rPr b="1" lang="en" sz="1700">
                <a:solidFill>
                  <a:srgbClr val="000000"/>
                </a:solidFill>
              </a:rPr>
              <a:t>39.8% negative sentiment</a:t>
            </a:r>
            <a:r>
              <a:rPr lang="en" sz="1700">
                <a:solidFill>
                  <a:srgbClr val="000000"/>
                </a:solidFill>
              </a:rPr>
              <a:t> - Crisis requiring immediate action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  </a:t>
            </a:r>
            <a:r>
              <a:rPr b="1" lang="en" sz="1700">
                <a:solidFill>
                  <a:srgbClr val="000000"/>
                </a:solidFill>
              </a:rPr>
              <a:t>Clear path forward</a:t>
            </a:r>
            <a:r>
              <a:rPr lang="en" sz="1700">
                <a:solidFill>
                  <a:srgbClr val="000000"/>
                </a:solidFill>
              </a:rPr>
              <a:t>: Strong positive indicators guide improvement strategy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85175" y="2189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Methodology &amp; Model Performance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02250"/>
            <a:ext cx="8403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Technical Approach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Machine Learning Models</a:t>
            </a:r>
            <a:r>
              <a:rPr lang="en" sz="1700">
                <a:solidFill>
                  <a:srgbClr val="000000"/>
                </a:solidFill>
              </a:rPr>
              <a:t>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Logistic Regression (Primary) + Naive Bayes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Validation</a:t>
            </a:r>
            <a:r>
              <a:rPr lang="en" sz="1700">
                <a:solidFill>
                  <a:srgbClr val="000000"/>
                </a:solidFill>
              </a:rPr>
              <a:t>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VADER sentiment analysis (0.829 correlation)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Feature Engineering</a:t>
            </a:r>
            <a:r>
              <a:rPr lang="en" sz="1700">
                <a:solidFill>
                  <a:srgbClr val="000000"/>
                </a:solidFill>
              </a:rPr>
              <a:t>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TF-IDF with n-grams (1-3)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Performance</a:t>
            </a:r>
            <a:r>
              <a:rPr lang="en" sz="1700">
                <a:solidFill>
                  <a:srgbClr val="000000"/>
                </a:solidFill>
              </a:rPr>
              <a:t>: 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97.3% accuracy enables reliable business decisions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79450" y="2483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Sentiment Distribution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6575" y="4287350"/>
            <a:ext cx="66798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Polarized Customer Base</a:t>
            </a:r>
            <a:r>
              <a:rPr lang="en" sz="1700">
                <a:solidFill>
                  <a:srgbClr val="000000"/>
                </a:solidFill>
              </a:rPr>
              <a:t>: Near 50/50 split positive/negative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05" name="Google Shape;105;p16" title="Screenshot 2025-06-03 1746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902250"/>
            <a:ext cx="4015708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23550" y="1601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Product Performance Scorecard</a:t>
            </a:r>
            <a:endParaRPr b="1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23550" y="767975"/>
            <a:ext cx="8520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36-point performance gap represents significant revenue opportunity</a:t>
            </a: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223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{F581158B-29C4-4FE5-A1AB-9C3A219B0290}</a:tableStyleId>
              </a:tblPr>
              <a:tblGrid>
                <a:gridCol w="1420100"/>
                <a:gridCol w="1420100"/>
                <a:gridCol w="1420100"/>
                <a:gridCol w="1420100"/>
                <a:gridCol w="1258450"/>
                <a:gridCol w="1581750"/>
              </a:tblGrid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Product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Sentiment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 Required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Champion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Scale &amp; Promote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Monitor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Monitor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 Risk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Urgent Fix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17"/>
          <p:cNvSpPr/>
          <p:nvPr/>
        </p:nvSpPr>
        <p:spPr>
          <a:xfrm>
            <a:off x="6818875" y="2144038"/>
            <a:ext cx="235200" cy="2211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818875" y="2536200"/>
            <a:ext cx="235200" cy="221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6818875" y="2935488"/>
            <a:ext cx="235200" cy="221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818875" y="3338350"/>
            <a:ext cx="235200" cy="2211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818875" y="3741200"/>
            <a:ext cx="235200" cy="22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50025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Customer Voice Analysis</a:t>
            </a:r>
            <a:endParaRPr b="1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0" y="764175"/>
            <a:ext cx="9144000" cy="4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24" name="Google Shape;124;p18" title="positive_review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800"/>
            <a:ext cx="46291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 title="negative_review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63" y="607800"/>
            <a:ext cx="44672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35200" y="88175"/>
            <a:ext cx="8597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/>
              <a:t>Action Plan</a:t>
            </a:r>
            <a:endParaRPr b="1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35125" y="955225"/>
            <a:ext cx="85971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Customer Experience Focus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</a:rPr>
              <a:t>Address Core Pain Points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Durability improvements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Enhanced customer service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Better product documentation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Marketing Optimization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1" lang="en" sz="1700">
                <a:solidFill>
                  <a:srgbClr val="000000"/>
                </a:solidFill>
              </a:rPr>
              <a:t>Message Refinement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Use positive sentiment language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Proactively address concerns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000000"/>
                </a:solidFill>
              </a:rPr>
              <a:t>Strategic testimonial deployment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