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4" r:id="rId4"/>
    <p:sldId id="277" r:id="rId5"/>
    <p:sldId id="275" r:id="rId6"/>
    <p:sldId id="257" r:id="rId7"/>
    <p:sldId id="258" r:id="rId8"/>
    <p:sldId id="264" r:id="rId9"/>
    <p:sldId id="279" r:id="rId10"/>
    <p:sldId id="259" r:id="rId11"/>
    <p:sldId id="282" r:id="rId12"/>
    <p:sldId id="283" r:id="rId13"/>
    <p:sldId id="284" r:id="rId14"/>
    <p:sldId id="285" r:id="rId15"/>
    <p:sldId id="270" r:id="rId16"/>
    <p:sldId id="271" r:id="rId17"/>
    <p:sldId id="272" r:id="rId18"/>
    <p:sldId id="273" r:id="rId19"/>
    <p:sldId id="280" r:id="rId20"/>
    <p:sldId id="281" r:id="rId21"/>
  </p:sldIdLst>
  <p:sldSz cx="12192000" cy="6858000"/>
  <p:notesSz cx="6858000" cy="9144000"/>
  <p:embeddedFontLst>
    <p:embeddedFont>
      <p:font typeface="Arial Black" panose="020B0A04020102020204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  <p:embeddedFont>
      <p:font typeface="Hammersmith One" panose="02020500000000000000" charset="0"/>
      <p:regular r:id="rId31"/>
    </p:embeddedFont>
    <p:embeddedFont>
      <p:font typeface="HammersmithOne" panose="02010703030501060504" pitchFamily="2" charset="0"/>
      <p:regular r:id="rId32"/>
    </p:embeddedFont>
    <p:embeddedFont>
      <p:font typeface="微軟正黑體" panose="020B0604030504040204" pitchFamily="34" charset="-120"/>
      <p:regular r:id="rId33"/>
      <p:bold r:id="rId34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523"/>
    <a:srgbClr val="FFFFFF"/>
    <a:srgbClr val="8E0039"/>
    <a:srgbClr val="A2474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84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BB905-99E6-4F2D-89FC-5DE67F81DF3E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C43F7-740B-4C02-A7D1-9295BC367B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03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本篇論文的研究動機可以分成三個，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首先，從</a:t>
            </a:r>
            <a:r>
              <a:rPr lang="en-US" altLang="zh-TW" dirty="0"/>
              <a:t>Vit</a:t>
            </a:r>
            <a:r>
              <a:rPr lang="zh-TW" altLang="en-US" dirty="0"/>
              <a:t>開始，大家就在討論在</a:t>
            </a:r>
            <a:r>
              <a:rPr lang="en-US" altLang="zh-TW" dirty="0"/>
              <a:t>NLP</a:t>
            </a:r>
            <a:r>
              <a:rPr lang="zh-TW" altLang="en-US" dirty="0"/>
              <a:t>領域應用的</a:t>
            </a:r>
            <a:r>
              <a:rPr lang="en-US" altLang="zh-TW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r>
              <a:rPr lang="zh-TW" altLang="en-US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是否可以廣泛的用在電腦視覺領域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接著，本篇論文想要解決，在電腦視覺中時上會面臨到尺度問題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最後，隨著技術的進步，影像的解析度越來越高，因此，如何降低任務的計算量，也是非常重要的問題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53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第二個實驗是對</a:t>
            </a:r>
            <a:r>
              <a:rPr lang="en-US" altLang="zh-TW" dirty="0"/>
              <a:t>COCO dataset</a:t>
            </a:r>
            <a:r>
              <a:rPr lang="zh-TW" altLang="en-US" dirty="0"/>
              <a:t>做物件偵測，我們考慮了四種典型的物件偵測架構。</a:t>
            </a:r>
            <a:r>
              <a:rPr lang="en-US" altLang="zh-TW" dirty="0" err="1"/>
              <a:t>SwinT</a:t>
            </a:r>
            <a:r>
              <a:rPr lang="zh-TW" altLang="en-US" dirty="0"/>
              <a:t>的</a:t>
            </a:r>
            <a:r>
              <a:rPr lang="en-US" altLang="zh-TW" dirty="0"/>
              <a:t>box AP</a:t>
            </a:r>
            <a:r>
              <a:rPr lang="zh-TW" altLang="en-US" dirty="0"/>
              <a:t>都比</a:t>
            </a:r>
            <a:r>
              <a:rPr lang="en-US" altLang="zh-TW" dirty="0"/>
              <a:t>ResNet-50</a:t>
            </a:r>
            <a:r>
              <a:rPr lang="zh-TW" altLang="en-US" dirty="0"/>
              <a:t>高了</a:t>
            </a:r>
            <a:r>
              <a:rPr lang="en-US" altLang="zh-TW" dirty="0"/>
              <a:t>3.4~4.2%</a:t>
            </a:r>
            <a:r>
              <a:rPr lang="zh-TW" altLang="en-US" dirty="0"/>
              <a:t>，雖然使用了較大一點點的模型和運算量。 這邊的</a:t>
            </a:r>
            <a:r>
              <a:rPr lang="en-US" altLang="zh-TW" dirty="0"/>
              <a:t>AP</a:t>
            </a:r>
            <a:r>
              <a:rPr lang="zh-TW" altLang="en-US" dirty="0"/>
              <a:t>指的是平均準確度。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378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第三個實驗是對</a:t>
            </a:r>
            <a:r>
              <a:rPr lang="en-US" altLang="zh-TW" dirty="0"/>
              <a:t>ADE20K dataset</a:t>
            </a:r>
            <a:r>
              <a:rPr lang="zh-TW" altLang="en-US" dirty="0"/>
              <a:t>做</a:t>
            </a:r>
            <a:r>
              <a:rPr lang="en-US" altLang="zh-TW" dirty="0"/>
              <a:t>semantic segmentation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在相似計算成本的情況下，</a:t>
            </a:r>
            <a:r>
              <a:rPr lang="en-US" altLang="zh-TW" dirty="0" err="1"/>
              <a:t>Swin</a:t>
            </a:r>
            <a:r>
              <a:rPr lang="en-US" altLang="zh-TW" dirty="0"/>
              <a:t>-S</a:t>
            </a:r>
            <a:r>
              <a:rPr lang="zh-TW" altLang="en-US" dirty="0"/>
              <a:t>的</a:t>
            </a:r>
            <a:r>
              <a:rPr lang="en-US" altLang="zh-TW" dirty="0" err="1"/>
              <a:t>mIoU</a:t>
            </a:r>
            <a:r>
              <a:rPr lang="zh-TW" altLang="en-US" dirty="0"/>
              <a:t>比</a:t>
            </a:r>
            <a:r>
              <a:rPr lang="en-US" altLang="zh-TW" dirty="0" err="1"/>
              <a:t>Deit</a:t>
            </a:r>
            <a:r>
              <a:rPr lang="en-US" altLang="zh-TW" dirty="0"/>
              <a:t>-S</a:t>
            </a:r>
            <a:r>
              <a:rPr lang="zh-TW" altLang="en-US" dirty="0"/>
              <a:t>高了</a:t>
            </a:r>
            <a:r>
              <a:rPr lang="en-US" altLang="zh-TW" dirty="0"/>
              <a:t>5.3%</a:t>
            </a:r>
            <a:r>
              <a:rPr lang="zh-TW" altLang="en-US" dirty="0"/>
              <a:t>。</a:t>
            </a:r>
            <a:r>
              <a:rPr lang="en-US" altLang="zh-TW" dirty="0" err="1"/>
              <a:t>mIoU</a:t>
            </a:r>
            <a:r>
              <a:rPr lang="zh-TW" altLang="en-US" dirty="0"/>
              <a:t>越高表示預測的與真實的越吻合，也就是準確率較高。</a:t>
            </a:r>
          </a:p>
          <a:p>
            <a:r>
              <a:rPr lang="zh-TW" altLang="en-US" dirty="0"/>
              <a:t>並且</a:t>
            </a:r>
            <a:r>
              <a:rPr lang="en-US" altLang="zh-TW" dirty="0" err="1"/>
              <a:t>Swin</a:t>
            </a:r>
            <a:r>
              <a:rPr lang="en-US" altLang="zh-TW" dirty="0"/>
              <a:t>-L </a:t>
            </a:r>
            <a:r>
              <a:rPr lang="zh-TW" altLang="en-US" dirty="0"/>
              <a:t>大幅超越了當時最好的模型，達到</a:t>
            </a:r>
            <a:r>
              <a:rPr lang="en-US" altLang="zh-TW" dirty="0"/>
              <a:t>state-of-the-art</a:t>
            </a:r>
            <a:r>
              <a:rPr lang="zh-TW" altLang="en-US" dirty="0"/>
              <a:t>的水準。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83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解決了長期以來</a:t>
            </a:r>
            <a:r>
              <a:rPr lang="en-US" altLang="zh-TW" dirty="0"/>
              <a:t>Transformer</a:t>
            </a:r>
            <a:r>
              <a:rPr lang="zh-TW" altLang="en-US" dirty="0"/>
              <a:t>應用到</a:t>
            </a:r>
            <a:r>
              <a:rPr lang="en-US" altLang="zh-TW" dirty="0"/>
              <a:t>CV</a:t>
            </a:r>
            <a:r>
              <a:rPr lang="zh-TW" altLang="en-US" dirty="0"/>
              <a:t>領域速度慢的問題，因為他對於不同的</a:t>
            </a:r>
            <a:r>
              <a:rPr lang="en-US" altLang="zh-TW" dirty="0"/>
              <a:t>Input image size</a:t>
            </a:r>
            <a:r>
              <a:rPr lang="zh-TW" altLang="en-US" dirty="0"/>
              <a:t>所產生的計算複雜度是線性的。</a:t>
            </a:r>
          </a:p>
          <a:p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在</a:t>
            </a:r>
            <a:r>
              <a:rPr lang="en-US" altLang="zh-TW" dirty="0"/>
              <a:t>COCO object detection</a:t>
            </a:r>
            <a:r>
              <a:rPr lang="zh-TW" altLang="en-US" dirty="0"/>
              <a:t>和</a:t>
            </a:r>
            <a:r>
              <a:rPr lang="en-US" altLang="zh-TW" dirty="0"/>
              <a:t>ADE20K semantic segmentation</a:t>
            </a:r>
            <a:r>
              <a:rPr lang="zh-TW" altLang="en-US" dirty="0"/>
              <a:t>上都達到了目前最好的表現。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37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sz="1200" b="0" dirty="0" err="1">
                <a:solidFill>
                  <a:schemeClr val="dk2"/>
                </a:solidFill>
              </a:rPr>
              <a:t>Swin</a:t>
            </a:r>
            <a:r>
              <a:rPr lang="zh-TW" altLang="en-US" sz="1200" b="0" dirty="0"/>
              <a:t> </a:t>
            </a:r>
            <a:r>
              <a:rPr lang="en-US" altLang="zh-TW" sz="1200" b="0" dirty="0"/>
              <a:t>Transformer</a:t>
            </a:r>
            <a:r>
              <a:rPr lang="zh-TW" altLang="en-US" sz="1200" b="0" dirty="0"/>
              <a:t>的創新點分成兩個部分</a:t>
            </a:r>
            <a:endParaRPr lang="zh-TW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b="0" dirty="0"/>
              <a:t>第一個式階層式的架構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b="0" dirty="0"/>
              <a:t>在以往的</a:t>
            </a:r>
            <a:r>
              <a:rPr lang="en-US" altLang="zh-TW" sz="1200" b="0" dirty="0" err="1"/>
              <a:t>ViT</a:t>
            </a:r>
            <a:r>
              <a:rPr lang="zh-TW" altLang="en-US" sz="1200" b="0" dirty="0"/>
              <a:t>架構中，會將整張圖計算</a:t>
            </a:r>
            <a:r>
              <a:rPr lang="en-US" altLang="zh-TW" sz="1200" b="0" dirty="0"/>
              <a:t>self attention</a:t>
            </a:r>
            <a:r>
              <a:rPr lang="zh-TW" altLang="en-US" sz="1200" b="0" dirty="0"/>
              <a:t>，</a:t>
            </a:r>
            <a:r>
              <a:rPr lang="en-US" altLang="zh-TW" sz="1200" b="0" dirty="0"/>
              <a:t>self attention</a:t>
            </a:r>
            <a:r>
              <a:rPr lang="zh-TW" altLang="en-US" sz="1200" b="0" dirty="0"/>
              <a:t>的計算複雜度會和圖片大小成二次方倍的關係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b="0" dirty="0"/>
              <a:t>現在的</a:t>
            </a:r>
            <a:r>
              <a:rPr lang="en-US" altLang="zh-TW" sz="1200" b="0" dirty="0" err="1">
                <a:solidFill>
                  <a:schemeClr val="dk2"/>
                </a:solidFill>
              </a:rPr>
              <a:t>Swin</a:t>
            </a:r>
            <a:r>
              <a:rPr lang="zh-TW" altLang="en-US" sz="1200" b="0" dirty="0"/>
              <a:t> </a:t>
            </a:r>
            <a:r>
              <a:rPr lang="en-US" altLang="zh-TW" sz="1200" b="0" dirty="0"/>
              <a:t>Transformer</a:t>
            </a:r>
            <a:r>
              <a:rPr lang="zh-TW" altLang="en-US" sz="1200" b="0" dirty="0"/>
              <a:t>則是計算一個</a:t>
            </a:r>
            <a:r>
              <a:rPr lang="en-US" altLang="zh-TW" sz="1200" b="0" dirty="0"/>
              <a:t>window</a:t>
            </a:r>
            <a:r>
              <a:rPr lang="zh-TW" altLang="en-US" sz="1200" b="0" dirty="0"/>
              <a:t>內的</a:t>
            </a:r>
            <a:r>
              <a:rPr lang="en-US" altLang="zh-TW" sz="1200" b="0" dirty="0"/>
              <a:t>self attention</a:t>
            </a:r>
            <a:endParaRPr lang="zh-TW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b="0" dirty="0"/>
              <a:t>則計算量會和</a:t>
            </a:r>
            <a:r>
              <a:rPr lang="en-US" altLang="zh-TW" sz="1200" b="0" dirty="0"/>
              <a:t>window</a:t>
            </a:r>
            <a:r>
              <a:rPr lang="zh-TW" altLang="en-US" sz="1200" b="0" dirty="0"/>
              <a:t>數量呈現性關係，也就是和圖片大小呈現性關係，降低複雜度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sz="1200" b="0" dirty="0"/>
              <a:t>而階層式的設計，也有助於捕捉不同尺度的訊息，解決尺度問題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zh-TW" altLang="en-US" sz="1200" b="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altLang="en-US" sz="1200" b="0" dirty="0"/>
              <a:t>第二個是</a:t>
            </a:r>
            <a:r>
              <a:rPr lang="en-US" altLang="zh-TW" sz="1200" b="0" dirty="0"/>
              <a:t>shift window</a:t>
            </a:r>
            <a:endParaRPr lang="zh-TW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原本不同</a:t>
            </a:r>
            <a:r>
              <a:rPr lang="en-US" altLang="zh-TW" dirty="0"/>
              <a:t>window</a:t>
            </a:r>
            <a:r>
              <a:rPr lang="zh-TW" altLang="en-US" dirty="0"/>
              <a:t>會各自進行計算，比次之間不會有交互作用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利用在不同層之間</a:t>
            </a:r>
            <a:r>
              <a:rPr lang="en-US" altLang="zh-TW" dirty="0"/>
              <a:t>window</a:t>
            </a:r>
            <a:r>
              <a:rPr lang="zh-TW" altLang="en-US" dirty="0"/>
              <a:t>位置的位移，使不同</a:t>
            </a:r>
            <a:r>
              <a:rPr lang="en-US" altLang="zh-TW" dirty="0"/>
              <a:t>window</a:t>
            </a:r>
            <a:r>
              <a:rPr lang="zh-TW" altLang="en-US" dirty="0"/>
              <a:t>之間的</a:t>
            </a:r>
            <a:r>
              <a:rPr lang="en-US" altLang="zh-TW" dirty="0"/>
              <a:t>patch</a:t>
            </a:r>
            <a:r>
              <a:rPr lang="zh-TW" altLang="en-US" dirty="0"/>
              <a:t>可以進行交互作用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7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根據</a:t>
            </a:r>
            <a:r>
              <a:rPr lang="en-US" altLang="zh-TW" dirty="0" err="1"/>
              <a:t>github</a:t>
            </a:r>
            <a:r>
              <a:rPr lang="zh-TW" altLang="en-US" dirty="0"/>
              <a:t>上面的紀錄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在</a:t>
            </a:r>
            <a:r>
              <a:rPr lang="en-US" altLang="zh-TW" dirty="0"/>
              <a:t>4/12</a:t>
            </a:r>
            <a:r>
              <a:rPr lang="zh-TW" altLang="en-US" dirty="0"/>
              <a:t>首次上傳第一個版本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接著大約以每個月一篇論文的進度，將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應用在電腦視覺的各個領域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其中包含自監督式學習 影片相關的任務 半監督式學習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可以說本篇的技術可以廣泛應用在電腦視覺的各個領域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altLang="en-US" dirty="0"/>
              <a:t>最重要的里程碑是在榮獲</a:t>
            </a:r>
            <a:r>
              <a:rPr lang="en-US" altLang="zh-TW" dirty="0"/>
              <a:t>2021</a:t>
            </a:r>
            <a:r>
              <a:rPr lang="zh-TW" altLang="en-US" dirty="0"/>
              <a:t>年</a:t>
            </a:r>
            <a:r>
              <a:rPr lang="en-US" altLang="zh-TW" dirty="0"/>
              <a:t>ICCV</a:t>
            </a:r>
            <a:r>
              <a:rPr lang="zh-TW" altLang="en-US" dirty="0"/>
              <a:t>的</a:t>
            </a:r>
            <a:r>
              <a:rPr lang="en-US" altLang="zh-TW" dirty="0"/>
              <a:t>best paper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51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34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接下來要介紹</a:t>
            </a:r>
            <a:r>
              <a:rPr lang="en-US" altLang="zh-TW" sz="1200" b="0" dirty="0" err="1">
                <a:latin typeface="Hammersmith One"/>
              </a:rPr>
              <a:t>Swin</a:t>
            </a:r>
            <a:r>
              <a:rPr lang="en-US" altLang="zh-TW" sz="1200" b="0" dirty="0">
                <a:latin typeface="Hammersmith One"/>
              </a:rPr>
              <a:t> </a:t>
            </a:r>
            <a:r>
              <a:rPr lang="en-US" altLang="zh-TW" sz="1200" b="0" dirty="0" err="1">
                <a:latin typeface="Hammersmith One"/>
              </a:rPr>
              <a:t>Tranformer</a:t>
            </a:r>
            <a:r>
              <a:rPr lang="en-US" altLang="zh-TW" sz="1200" b="0" dirty="0">
                <a:latin typeface="Hammersmith One"/>
              </a:rPr>
              <a:t> block</a:t>
            </a:r>
            <a:r>
              <a:rPr lang="zh-TW" altLang="en-US" sz="1200" b="0" dirty="0">
                <a:latin typeface="Hammersmith One"/>
              </a:rPr>
              <a:t>中，</a:t>
            </a:r>
            <a:endParaRPr lang="en-US" altLang="zh-TW" sz="1200" b="0" dirty="0">
              <a:latin typeface="Hammersmi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/>
              <a:t>SW-MSA</a:t>
            </a:r>
            <a:r>
              <a:rPr lang="zh-TW" altLang="en-US" b="0" dirty="0"/>
              <a:t>裡會使用到的兩個概念，</a:t>
            </a:r>
            <a:endParaRPr lang="en-US" altLang="zh-TW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/>
              <a:t>分別是</a:t>
            </a:r>
            <a:r>
              <a:rPr lang="en-US" altLang="zh-TW" sz="1200" b="0" dirty="0">
                <a:latin typeface="Hammersmith One"/>
              </a:rPr>
              <a:t>Shift</a:t>
            </a:r>
            <a:r>
              <a:rPr lang="zh-TW" altLang="en-US" sz="1200" b="0" dirty="0">
                <a:latin typeface="Hammersmith One"/>
              </a:rPr>
              <a:t> </a:t>
            </a:r>
            <a:r>
              <a:rPr lang="en-US" altLang="zh-TW" sz="1200" b="0" dirty="0">
                <a:latin typeface="Hammersmith One"/>
              </a:rPr>
              <a:t>Window</a:t>
            </a:r>
            <a:r>
              <a:rPr lang="zh-TW" altLang="en-US" b="0" dirty="0"/>
              <a:t>和</a:t>
            </a:r>
            <a:r>
              <a:rPr lang="en-US" altLang="zh-TW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shift</a:t>
            </a:r>
            <a:r>
              <a:rPr lang="zh-TW" alt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透過加入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dirty="0"/>
              <a:t>的概念，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讓窗口與窗口之間能互相通信，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實現全局建模來提升整個</a:t>
            </a:r>
            <a:r>
              <a:rPr lang="en-US" altLang="zh-TW" dirty="0"/>
              <a:t>model</a:t>
            </a:r>
            <a:r>
              <a:rPr lang="zh-TW" altLang="en-US" dirty="0"/>
              <a:t>的能力。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的概念就是每次都</a:t>
            </a:r>
            <a:r>
              <a:rPr lang="zh-TW" altLang="en-US" dirty="0"/>
              <a:t>將窗口往右下移一半，</a:t>
            </a:r>
            <a:endParaRPr lang="en-US" altLang="zh-TW" dirty="0"/>
          </a:p>
          <a:p>
            <a:r>
              <a:rPr lang="zh-TW" altLang="en-US" dirty="0"/>
              <a:t>就可以變成右邊這張圖的樣子。</a:t>
            </a:r>
            <a:endParaRPr lang="en-US" altLang="zh-TW" dirty="0"/>
          </a:p>
          <a:p>
            <a:r>
              <a:rPr lang="zh-TW" altLang="en-US" dirty="0"/>
              <a:t>雖然透過這種方法可以實現窗口與窗口之間互相通信，</a:t>
            </a:r>
            <a:endParaRPr lang="en-US" altLang="zh-TW" dirty="0"/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數量由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4&gt;&gt;9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個，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因此會增加計算上的複雜度。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為了讓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後不會額外增加複雜度，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作者提出一個基於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shift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也就是說，當完成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的動作</a:t>
            </a:r>
            <a:r>
              <a:rPr lang="zh-TW" altLang="en-US" dirty="0"/>
              <a:t>之後，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我們不會直接對這</a:t>
            </a:r>
            <a:r>
              <a:rPr lang="en-US" altLang="zh-TW" dirty="0"/>
              <a:t>9</a:t>
            </a:r>
            <a:r>
              <a:rPr lang="zh-TW" altLang="en-US" dirty="0"/>
              <a:t>個窗口計算自注意力計算，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而是會先進行</a:t>
            </a:r>
            <a:r>
              <a:rPr lang="en-US" altLang="zh-TW" dirty="0"/>
              <a:t>cyclic shift</a:t>
            </a:r>
            <a:r>
              <a:rPr lang="zh-TW" altLang="en-US" dirty="0"/>
              <a:t>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computation: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高效的計算方式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=============================================================================================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接著，這篇論文加入了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dirty="0"/>
              <a:t>的概念，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讓窗口與窗口之間能互相通信</a:t>
            </a:r>
            <a:r>
              <a:rPr lang="en-US" altLang="zh-TW" dirty="0"/>
              <a:t>(</a:t>
            </a:r>
            <a:r>
              <a:rPr lang="zh-TW" altLang="en-US" dirty="0"/>
              <a:t>實現全局建模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來提升整個</a:t>
            </a:r>
            <a:r>
              <a:rPr lang="en-US" altLang="zh-TW" dirty="0"/>
              <a:t>model</a:t>
            </a:r>
            <a:r>
              <a:rPr lang="zh-TW" altLang="en-US" dirty="0"/>
              <a:t>的能力</a:t>
            </a:r>
            <a:r>
              <a:rPr lang="en-US" altLang="zh-TW" dirty="0"/>
              <a:t>(</a:t>
            </a:r>
            <a:r>
              <a:rPr lang="zh-TW" altLang="en-US" dirty="0"/>
              <a:t>有附近的訊息而非彼此獨立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這是一個基礎版本的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dirty="0"/>
              <a:t>，將原本的窗口往右下移一半，就可以變成右邊的形式。</a:t>
            </a:r>
            <a:endParaRPr lang="en-US" altLang="zh-TW" dirty="0"/>
          </a:p>
          <a:p>
            <a:r>
              <a:rPr lang="zh-TW" altLang="en-US" dirty="0"/>
              <a:t>雖然透過這種方法可以實現窗口與窗口之間互相通信，</a:t>
            </a:r>
            <a:endParaRPr lang="en-US" altLang="zh-TW" dirty="0"/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但每個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大小不一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(patch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數量不同，不能將每個窗口壓成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batch)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數量由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4&gt;&gt;9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如果透過將所有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都補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patch=16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就可以壓成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，但原本只需要計算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個窗口現在卻變成要計算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個，複雜度提升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為了不額外增加複雜度，也就是說在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後窗口數量保持一致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(4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個窗口，且每個窗口都是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patch)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作者在這邊也提出一個基於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shift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也就是說，當今天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dirty="0"/>
              <a:t>之後，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我們不會直接對這</a:t>
            </a:r>
            <a:r>
              <a:rPr lang="en-US" altLang="zh-TW" dirty="0"/>
              <a:t>9</a:t>
            </a:r>
            <a:r>
              <a:rPr lang="zh-TW" altLang="en-US" dirty="0"/>
              <a:t>個窗口計算自注意力</a:t>
            </a:r>
            <a:r>
              <a:rPr lang="en-US" altLang="zh-TW" dirty="0"/>
              <a:t>(self-attention)</a:t>
            </a:r>
            <a:r>
              <a:rPr lang="zh-TW" altLang="en-US" dirty="0"/>
              <a:t>計算，而是先進行</a:t>
            </a:r>
            <a:r>
              <a:rPr lang="en-US" altLang="zh-TW" dirty="0"/>
              <a:t>cyclic shift</a:t>
            </a:r>
            <a:r>
              <a:rPr lang="zh-TW" altLang="en-US" dirty="0"/>
              <a:t>。</a:t>
            </a:r>
            <a:endParaRPr lang="en-US" altLang="zh-TW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-----------------------------------------------------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computation: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高效的計算方式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2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所以接著來介紹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cyclic shift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的概念，原理非常簡單。</a:t>
            </a: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在完成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Shift window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後，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會得到左邊這張圖，</a:t>
            </a:r>
            <a:endParaRPr lang="en-US" altLang="zh-TW" sz="1200" kern="10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en-US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之後就可以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宣告</a:t>
            </a:r>
            <a:r>
              <a:rPr lang="en-US" altLang="zh-TW" sz="1200" kern="100" dirty="0" err="1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a,b,c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這三個區塊，</a:t>
            </a: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接著將上方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ac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的區塊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patch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移到下方，</a:t>
            </a: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最後再將左方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ab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的區塊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patch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移到右方</a:t>
            </a:r>
            <a:r>
              <a:rPr lang="zh-TW" altLang="en-US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，</a:t>
            </a:r>
            <a:endParaRPr lang="en-US" altLang="zh-TW" sz="1200" kern="10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就完成了一次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cyclic shift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如此一來可以將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shift window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後的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個窗口變回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個窗口，</a:t>
            </a:r>
          </a:p>
          <a:p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來避免複雜度增加的問題。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45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在了解完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的概念後，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接著來說明本篇論文所使用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基於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shift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前面投影片有提到說，在經過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窗口數量固定，因此計算複雜度也不會增加。 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所以接下來就可以對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dirty="0"/>
              <a:t>自注意力的計算。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在同一個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TW" altLang="en-US" dirty="0"/>
              <a:t>非相鄰的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TW" altLang="en-US" dirty="0"/>
              <a:t>不希望執行自注意力計算，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像是圖片中左下角的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灰色與綠色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之間，</a:t>
            </a:r>
            <a:r>
              <a:rPr lang="zh-TW" altLang="en-US" dirty="0"/>
              <a:t>彼此的信息是沒有關聯的，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所以當整張圖片完成</a:t>
            </a:r>
            <a:r>
              <a:rPr lang="zh-TW" altLang="en-US" dirty="0"/>
              <a:t>自注意力計算後，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需要再透過</a:t>
            </a:r>
            <a:r>
              <a:rPr lang="en-US" altLang="zh-TW" dirty="0"/>
              <a:t>mask</a:t>
            </a:r>
            <a:r>
              <a:rPr lang="zh-TW" altLang="en-US" dirty="0"/>
              <a:t>來進行處理。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最後再將</a:t>
            </a:r>
            <a:r>
              <a:rPr lang="en-US" altLang="zh-TW" dirty="0" err="1"/>
              <a:t>abc</a:t>
            </a:r>
            <a:r>
              <a:rPr lang="zh-TW" altLang="en-US" dirty="0"/>
              <a:t>這三個區塊移回原本的位置，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就可以完成基於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shift window</a:t>
            </a:r>
            <a:r>
              <a:rPr lang="zh-TW" altLang="en-US" dirty="0"/>
              <a:t>的自注意力計算。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在了解完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的概念後，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接著來說明本篇論文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基於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cyclic shift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computation</a:t>
            </a:r>
            <a:r>
              <a:rPr lang="zh-TW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前面有提到說，在經過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就可以讓窗口數量不會受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影響，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而窗口數量固定也代表計算複雜度不會增加。 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所以接下來就可以對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shift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後的圖片進行</a:t>
            </a:r>
            <a:r>
              <a:rPr lang="zh-TW" altLang="en-US" dirty="0"/>
              <a:t>自注意力</a:t>
            </a:r>
            <a:r>
              <a:rPr lang="en-US" altLang="zh-TW" dirty="0"/>
              <a:t>(self-attention)</a:t>
            </a:r>
            <a:r>
              <a:rPr lang="zh-TW" altLang="en-US" dirty="0"/>
              <a:t>的計算。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我們知道，在同一個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只有相鄰的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才可以做</a:t>
            </a:r>
            <a:r>
              <a:rPr lang="zh-TW" altLang="en-US" dirty="0"/>
              <a:t>自注意力</a:t>
            </a:r>
            <a:r>
              <a:rPr lang="en-US" altLang="zh-TW" dirty="0"/>
              <a:t>(self-attention)</a:t>
            </a:r>
            <a:r>
              <a:rPr lang="zh-TW" altLang="en-US" dirty="0"/>
              <a:t>計算，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而非相鄰的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TW" altLang="en-US" dirty="0"/>
              <a:t>不希望執行自注意力</a:t>
            </a:r>
            <a:r>
              <a:rPr lang="en-US" altLang="zh-TW" dirty="0"/>
              <a:t>(self-attention)</a:t>
            </a:r>
            <a:r>
              <a:rPr lang="zh-TW" altLang="en-US" dirty="0"/>
              <a:t>計算，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因為彼此信息是沒有關聯的，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所以當我們對整張圖片做</a:t>
            </a:r>
            <a:r>
              <a:rPr lang="zh-TW" altLang="en-US" dirty="0"/>
              <a:t>自注意力</a:t>
            </a:r>
            <a:r>
              <a:rPr lang="en-US" altLang="zh-TW" dirty="0"/>
              <a:t>(self-attention)</a:t>
            </a:r>
            <a:r>
              <a:rPr lang="zh-TW" altLang="en-US" dirty="0"/>
              <a:t>計算後，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需要額外透過</a:t>
            </a:r>
            <a:r>
              <a:rPr lang="en-US" altLang="zh-TW" dirty="0"/>
              <a:t>mask</a:t>
            </a:r>
            <a:r>
              <a:rPr lang="zh-TW" altLang="en-US" dirty="0"/>
              <a:t>來處理。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最後再將</a:t>
            </a:r>
            <a:r>
              <a:rPr lang="en-US" altLang="zh-TW" dirty="0" err="1"/>
              <a:t>abc</a:t>
            </a:r>
            <a:r>
              <a:rPr lang="zh-TW" altLang="en-US" dirty="0"/>
              <a:t>這三個區塊移回原本的位置，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就完成了基於移動窗口的自注意力計算。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-----------------------------------------------------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自注意力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將自己的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window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拉直成由</a:t>
            </a:r>
            <a:r>
              <a:rPr lang="en-US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patch</a:t>
            </a:r>
            <a:r>
              <a:rPr lang="zh-TW" altLang="zh-TW" sz="1200" kern="100" dirty="0"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組成的一維向量後，再與自己的相乘。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MSA: multi-head self attention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Mask: </a:t>
            </a:r>
            <a:r>
              <a:rPr lang="zh-TW" altLang="en-US" dirty="0"/>
              <a:t>對非相鄰的區域加上一個很大的負值，因此透過</a:t>
            </a:r>
            <a:r>
              <a:rPr lang="en-US" altLang="zh-TW" dirty="0" err="1"/>
              <a:t>softmax</a:t>
            </a:r>
            <a:r>
              <a:rPr lang="zh-TW" altLang="en-US" dirty="0"/>
              <a:t>操作後就會變成</a:t>
            </a:r>
            <a:r>
              <a:rPr lang="en-US" altLang="zh-TW" dirty="0"/>
              <a:t>0</a:t>
            </a:r>
            <a:r>
              <a:rPr lang="zh-TW" altLang="en-US" dirty="0"/>
              <a:t>，就可以成功</a:t>
            </a:r>
            <a:r>
              <a:rPr lang="en-US" altLang="zh-TW" dirty="0"/>
              <a:t>mask</a:t>
            </a:r>
            <a:r>
              <a:rPr lang="zh-TW" altLang="en-US" dirty="0"/>
              <a:t>掉。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2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最後來介紹一下</a:t>
            </a:r>
            <a:r>
              <a:rPr lang="en-US" altLang="zh-TW" sz="1200" dirty="0" err="1">
                <a:latin typeface="Hammersmith One"/>
                <a:ea typeface="Hammersmith One"/>
                <a:cs typeface="Hammersmith One"/>
                <a:sym typeface="Hammersmith One"/>
              </a:rPr>
              <a:t>Swin</a:t>
            </a:r>
            <a:r>
              <a:rPr lang="en-US" altLang="zh-TW" sz="1200" dirty="0">
                <a:latin typeface="Hammersmith One"/>
                <a:ea typeface="Hammersmith One"/>
                <a:cs typeface="Hammersmith One"/>
                <a:sym typeface="Hammersmith One"/>
              </a:rPr>
              <a:t> Transformer </a:t>
            </a:r>
            <a:r>
              <a:rPr lang="zh-TW" altLang="en-US" sz="1200" dirty="0">
                <a:latin typeface="Hammersmith One"/>
                <a:ea typeface="Hammersmith One"/>
                <a:cs typeface="Hammersmith One"/>
                <a:sym typeface="Hammersmith One"/>
              </a:rPr>
              <a:t>的四種變化</a:t>
            </a:r>
            <a:endParaRPr lang="en-US" altLang="zh-TW" sz="1200" dirty="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Hammersmith One"/>
                <a:sym typeface="Hammersmith One"/>
              </a:rPr>
              <a:t>分別為</a:t>
            </a:r>
            <a:r>
              <a:rPr lang="en-US" altLang="zh-TW" sz="1200" dirty="0" err="1">
                <a:latin typeface="Hammersmith One"/>
                <a:sym typeface="Hammersmith One"/>
              </a:rPr>
              <a:t>swin</a:t>
            </a:r>
            <a:r>
              <a:rPr lang="en-US" altLang="zh-TW" sz="1200" dirty="0">
                <a:latin typeface="Hammersmith One"/>
                <a:sym typeface="Hammersmith One"/>
              </a:rPr>
              <a:t>-tiny, </a:t>
            </a:r>
            <a:r>
              <a:rPr lang="en-US" altLang="zh-TW" sz="1200" dirty="0" err="1">
                <a:latin typeface="Hammersmith One"/>
                <a:sym typeface="Hammersmith One"/>
              </a:rPr>
              <a:t>swin</a:t>
            </a:r>
            <a:r>
              <a:rPr lang="en-US" altLang="zh-TW" sz="1200" dirty="0">
                <a:latin typeface="Hammersmith One"/>
                <a:sym typeface="Hammersmith One"/>
              </a:rPr>
              <a:t>-small, </a:t>
            </a:r>
            <a:r>
              <a:rPr lang="en-US" altLang="zh-TW" sz="1200" dirty="0" err="1">
                <a:latin typeface="Hammersmith One"/>
                <a:sym typeface="Hammersmith One"/>
              </a:rPr>
              <a:t>swin</a:t>
            </a:r>
            <a:r>
              <a:rPr lang="en-US" altLang="zh-TW" sz="1200" dirty="0">
                <a:latin typeface="Hammersmith One"/>
                <a:sym typeface="Hammersmith One"/>
              </a:rPr>
              <a:t>-base, </a:t>
            </a:r>
            <a:r>
              <a:rPr lang="en-US" altLang="zh-TW" sz="1200" dirty="0" err="1">
                <a:latin typeface="Hammersmith One"/>
                <a:sym typeface="Hammersmith One"/>
              </a:rPr>
              <a:t>swin</a:t>
            </a:r>
            <a:r>
              <a:rPr lang="en-US" altLang="zh-TW" sz="1200" dirty="0">
                <a:latin typeface="Hammersmith One"/>
                <a:sym typeface="Hammersmith One"/>
              </a:rPr>
              <a:t>-large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Hammersmith One"/>
                <a:sym typeface="Hammersmith One"/>
              </a:rPr>
              <a:t>他們之間不同的地方在於</a:t>
            </a:r>
            <a:r>
              <a:rPr lang="en-US" altLang="zh-TW" sz="1200" dirty="0">
                <a:latin typeface="Hammersmith One"/>
                <a:sym typeface="Hammersmith One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Hammersmith One"/>
                <a:sym typeface="Hammersmith One"/>
              </a:rPr>
              <a:t>channel</a:t>
            </a:r>
            <a:r>
              <a:rPr lang="zh-TW" altLang="en-US" sz="1200" dirty="0">
                <a:latin typeface="Hammersmith One"/>
                <a:sym typeface="Hammersmith One"/>
              </a:rPr>
              <a:t>的數量數</a:t>
            </a:r>
            <a:r>
              <a:rPr lang="en-US" altLang="zh-TW" sz="1200" dirty="0">
                <a:latin typeface="Hammersmith One"/>
                <a:sym typeface="Hammersmith One"/>
              </a:rPr>
              <a:t>C</a:t>
            </a:r>
            <a:r>
              <a:rPr lang="zh-TW" altLang="en-US" sz="1200" dirty="0">
                <a:latin typeface="Hammersmith One"/>
                <a:sym typeface="Hammersmith One"/>
              </a:rPr>
              <a:t>，</a:t>
            </a:r>
            <a:endParaRPr lang="en-US" altLang="zh-TW" sz="1200" dirty="0">
              <a:latin typeface="Hammersmith One"/>
              <a:sym typeface="Hammersmi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Hammersmith One"/>
                <a:sym typeface="Hammersmith One"/>
              </a:rPr>
              <a:t>以及每個</a:t>
            </a:r>
            <a:r>
              <a:rPr lang="en-US" altLang="zh-TW" sz="1200" dirty="0">
                <a:latin typeface="Hammersmith One"/>
                <a:sym typeface="Hammersmith One"/>
              </a:rPr>
              <a:t>stage</a:t>
            </a:r>
            <a:r>
              <a:rPr lang="zh-TW" altLang="en-US" sz="1200" dirty="0">
                <a:latin typeface="Hammersmith One"/>
                <a:sym typeface="Hammersmith One"/>
              </a:rPr>
              <a:t>裡</a:t>
            </a:r>
            <a:r>
              <a:rPr lang="en-US" altLang="zh-TW" sz="1200" dirty="0">
                <a:latin typeface="Hammersmith One"/>
                <a:ea typeface="Hammersmith One"/>
                <a:cs typeface="Hammersmith One"/>
                <a:sym typeface="Hammersmith One"/>
              </a:rPr>
              <a:t>Transformer block</a:t>
            </a:r>
            <a:r>
              <a:rPr lang="zh-TW" altLang="en-US" sz="1200" dirty="0">
                <a:latin typeface="Hammersmith One"/>
                <a:ea typeface="Hammersmith One"/>
                <a:cs typeface="Hammersmith One"/>
                <a:sym typeface="Hammersmith One"/>
              </a:rPr>
              <a:t>的數量，</a:t>
            </a:r>
            <a:endParaRPr lang="en-US" altLang="zh-TW" sz="1200" dirty="0"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Hammersmith One"/>
                <a:sym typeface="Hammersmith One"/>
              </a:rPr>
              <a:t>而衍伸出以上的四種變化。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23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這篇</a:t>
            </a:r>
            <a:r>
              <a:rPr lang="en-US" altLang="zh-TW" dirty="0"/>
              <a:t>paper</a:t>
            </a:r>
            <a:r>
              <a:rPr lang="zh-TW" altLang="en-US" dirty="0"/>
              <a:t>將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用在圖像分類、物件辨識、影像分割，分別做了實驗。</a:t>
            </a:r>
          </a:p>
          <a:p>
            <a:r>
              <a:rPr lang="zh-TW" altLang="en-US" dirty="0"/>
              <a:t>第一個是基於</a:t>
            </a:r>
            <a:r>
              <a:rPr lang="en-US" altLang="zh-TW" dirty="0" err="1"/>
              <a:t>imagenet</a:t>
            </a:r>
            <a:r>
              <a:rPr lang="zh-TW" altLang="en-US" dirty="0"/>
              <a:t>來做圖像分類。與之前最好的</a:t>
            </a:r>
            <a:r>
              <a:rPr lang="en-US" altLang="zh-TW" dirty="0"/>
              <a:t>transformer-based</a:t>
            </a:r>
            <a:r>
              <a:rPr lang="zh-TW" altLang="en-US" dirty="0"/>
              <a:t>架構 </a:t>
            </a:r>
            <a:r>
              <a:rPr lang="en-US" altLang="zh-TW" dirty="0" err="1"/>
              <a:t>DeiT</a:t>
            </a:r>
            <a:r>
              <a:rPr lang="en-US" altLang="zh-TW" dirty="0"/>
              <a:t> </a:t>
            </a:r>
            <a:r>
              <a:rPr lang="zh-TW" altLang="en-US" dirty="0"/>
              <a:t>相比，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的準確度很明顯的高過</a:t>
            </a:r>
            <a:r>
              <a:rPr lang="en-US" altLang="zh-TW" dirty="0" err="1"/>
              <a:t>DeiT</a:t>
            </a:r>
            <a:r>
              <a:rPr lang="zh-TW" altLang="en-US" dirty="0"/>
              <a:t>。從表中可以看到，拿複雜度相似的模型來比較，</a:t>
            </a:r>
            <a:r>
              <a:rPr lang="en-US" altLang="zh-TW" dirty="0" err="1"/>
              <a:t>Swin</a:t>
            </a:r>
            <a:r>
              <a:rPr lang="en-US" altLang="zh-TW" dirty="0"/>
              <a:t>-T</a:t>
            </a:r>
            <a:r>
              <a:rPr lang="zh-TW" altLang="en-US" dirty="0"/>
              <a:t>比</a:t>
            </a:r>
            <a:r>
              <a:rPr lang="en-US" altLang="zh-TW" dirty="0" err="1"/>
              <a:t>DeiT</a:t>
            </a:r>
            <a:r>
              <a:rPr lang="en-US" altLang="zh-TW" dirty="0"/>
              <a:t>-S</a:t>
            </a:r>
            <a:r>
              <a:rPr lang="zh-TW" altLang="en-US" dirty="0"/>
              <a:t>多了</a:t>
            </a:r>
            <a:r>
              <a:rPr lang="en-US" altLang="zh-TW" dirty="0"/>
              <a:t>1.5%</a:t>
            </a:r>
            <a:r>
              <a:rPr lang="zh-TW" altLang="en-US" dirty="0"/>
              <a:t>的準確率，</a:t>
            </a:r>
            <a:r>
              <a:rPr lang="en-US" altLang="zh-TW" dirty="0" err="1"/>
              <a:t>Swin</a:t>
            </a:r>
            <a:r>
              <a:rPr lang="en-US" altLang="zh-TW" dirty="0"/>
              <a:t>-B</a:t>
            </a:r>
            <a:r>
              <a:rPr lang="zh-TW" altLang="en-US" dirty="0"/>
              <a:t>比</a:t>
            </a:r>
            <a:r>
              <a:rPr lang="en-US" altLang="zh-TW" dirty="0" err="1"/>
              <a:t>DeiT</a:t>
            </a:r>
            <a:r>
              <a:rPr lang="en-US" altLang="zh-TW" dirty="0"/>
              <a:t>-B</a:t>
            </a:r>
            <a:r>
              <a:rPr lang="zh-TW" altLang="en-US" dirty="0"/>
              <a:t>多了</a:t>
            </a:r>
            <a:r>
              <a:rPr lang="en-US" altLang="zh-TW" dirty="0"/>
              <a:t>1.5%/1.4%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與目前最好的</a:t>
            </a:r>
            <a:r>
              <a:rPr lang="en-US" altLang="zh-TW" dirty="0"/>
              <a:t>CNN</a:t>
            </a:r>
            <a:r>
              <a:rPr lang="zh-TW" altLang="en-US" dirty="0"/>
              <a:t>像是</a:t>
            </a:r>
            <a:r>
              <a:rPr lang="en-US" altLang="zh-TW" dirty="0"/>
              <a:t>reg-net </a:t>
            </a:r>
            <a:r>
              <a:rPr lang="zh-TW" altLang="en-US" dirty="0"/>
              <a:t>和 </a:t>
            </a:r>
            <a:r>
              <a:rPr lang="en-US" altLang="zh-TW" dirty="0"/>
              <a:t>efficient-net</a:t>
            </a:r>
            <a:r>
              <a:rPr lang="zh-TW" altLang="en-US" dirty="0"/>
              <a:t>相比，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可以得到好一點的速度和準確率的</a:t>
            </a:r>
            <a:r>
              <a:rPr lang="en-US" altLang="zh-TW" dirty="0"/>
              <a:t>trade-off</a:t>
            </a:r>
            <a:r>
              <a:rPr lang="zh-TW" altLang="en-US" dirty="0"/>
              <a:t>，以</a:t>
            </a:r>
            <a:r>
              <a:rPr lang="en-US" altLang="zh-TW" dirty="0" err="1"/>
              <a:t>RegNet</a:t>
            </a:r>
            <a:r>
              <a:rPr lang="zh-TW" altLang="en-US" dirty="0"/>
              <a:t>為例，雖然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的</a:t>
            </a:r>
            <a:r>
              <a:rPr lang="en-US" altLang="zh-TW" dirty="0"/>
              <a:t>throughput</a:t>
            </a:r>
            <a:r>
              <a:rPr lang="zh-TW" altLang="en-US" dirty="0"/>
              <a:t>比</a:t>
            </a:r>
            <a:r>
              <a:rPr lang="en-US" altLang="zh-TW" dirty="0" err="1"/>
              <a:t>RegNet</a:t>
            </a:r>
            <a:r>
              <a:rPr lang="zh-TW" altLang="en-US" dirty="0"/>
              <a:t>差一些，但準確率可以高</a:t>
            </a:r>
            <a:r>
              <a:rPr lang="en-US" altLang="zh-TW" dirty="0"/>
              <a:t>1.</a:t>
            </a:r>
            <a:r>
              <a:rPr lang="zh-TW" altLang="en-US" dirty="0"/>
              <a:t>多</a:t>
            </a:r>
            <a:r>
              <a:rPr lang="en-US" altLang="zh-TW" dirty="0"/>
              <a:t>%</a:t>
            </a:r>
            <a:r>
              <a:rPr lang="zh-TW" altLang="en-US" dirty="0"/>
              <a:t>，這樣的準確率提升是很多的。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右圖是將</a:t>
            </a:r>
            <a:r>
              <a:rPr lang="en-US" altLang="zh-TW" dirty="0" err="1"/>
              <a:t>Swin</a:t>
            </a:r>
            <a:r>
              <a:rPr lang="en-US" altLang="zh-TW" dirty="0"/>
              <a:t> B</a:t>
            </a:r>
            <a:r>
              <a:rPr lang="zh-TW" altLang="en-US" dirty="0"/>
              <a:t>和</a:t>
            </a:r>
            <a:r>
              <a:rPr lang="en-US" altLang="zh-TW" dirty="0" err="1"/>
              <a:t>Swin</a:t>
            </a:r>
            <a:r>
              <a:rPr lang="en-US" altLang="zh-TW" dirty="0"/>
              <a:t> L</a:t>
            </a:r>
            <a:r>
              <a:rPr lang="zh-TW" altLang="en-US" dirty="0"/>
              <a:t>對</a:t>
            </a:r>
            <a:r>
              <a:rPr lang="en-US" altLang="zh-TW" dirty="0"/>
              <a:t>imagenet-22K</a:t>
            </a:r>
            <a:r>
              <a:rPr lang="zh-TW" altLang="en-US" dirty="0"/>
              <a:t>做</a:t>
            </a:r>
            <a:r>
              <a:rPr lang="en-US" altLang="zh-TW" dirty="0"/>
              <a:t>pre-train</a:t>
            </a:r>
            <a:r>
              <a:rPr lang="zh-TW" altLang="en-US" dirty="0"/>
              <a:t>。跟之前對</a:t>
            </a:r>
            <a:r>
              <a:rPr lang="en-US" altLang="zh-TW" dirty="0"/>
              <a:t>imagenet-22k</a:t>
            </a:r>
            <a:r>
              <a:rPr lang="zh-TW" altLang="en-US" dirty="0"/>
              <a:t>作預訓練最好的結果</a:t>
            </a:r>
            <a:r>
              <a:rPr lang="en-US" altLang="zh-TW" dirty="0" err="1"/>
              <a:t>ViT</a:t>
            </a:r>
            <a:r>
              <a:rPr lang="zh-TW" altLang="en-US" dirty="0"/>
              <a:t>相比，從圖中可以看出，</a:t>
            </a:r>
            <a:r>
              <a:rPr lang="en-US" altLang="zh-TW" dirty="0" err="1"/>
              <a:t>swin</a:t>
            </a:r>
            <a:r>
              <a:rPr lang="en-US" altLang="zh-TW" dirty="0"/>
              <a:t> transformer</a:t>
            </a:r>
            <a:r>
              <a:rPr lang="zh-TW" altLang="en-US" dirty="0"/>
              <a:t>很明顯的也拿到了較好的速度</a:t>
            </a:r>
            <a:r>
              <a:rPr lang="en-US" altLang="zh-TW" dirty="0"/>
              <a:t>-</a:t>
            </a:r>
            <a:r>
              <a:rPr lang="zh-TW" altLang="en-US" dirty="0"/>
              <a:t>準確率的</a:t>
            </a:r>
            <a:r>
              <a:rPr lang="en-US" altLang="zh-TW" dirty="0"/>
              <a:t>trade-off</a:t>
            </a:r>
            <a:r>
              <a:rPr lang="zh-TW" altLang="en-US" dirty="0"/>
              <a:t>。兩者有相似的</a:t>
            </a:r>
            <a:r>
              <a:rPr lang="en-US" altLang="zh-TW" dirty="0"/>
              <a:t>throughput </a:t>
            </a:r>
            <a:r>
              <a:rPr lang="zh-TW" altLang="en-US" dirty="0"/>
              <a:t>但</a:t>
            </a:r>
            <a:r>
              <a:rPr lang="en-US" altLang="zh-TW" dirty="0" err="1"/>
              <a:t>Swin</a:t>
            </a:r>
            <a:r>
              <a:rPr lang="zh-TW" altLang="en-US" dirty="0"/>
              <a:t>的準確率卻可以高出</a:t>
            </a:r>
            <a:r>
              <a:rPr lang="en-US" altLang="zh-TW" dirty="0"/>
              <a:t>2.4%</a:t>
            </a:r>
            <a:r>
              <a:rPr lang="zh-TW" altLang="en-US" dirty="0"/>
              <a:t>，且運算量也較低。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C43F7-740B-4C02-A7D1-9295BC367B7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65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7CC5E-F30F-40EB-A3F0-0B286FDCD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C0E904-0447-42F4-86B1-C5C985F33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1740E8-9BFB-4B55-B0CC-C73E448C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983E6-34BB-4985-B61B-6DD34F13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89B7B-B5C1-4C22-9E14-66660694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7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4A8C1-8A34-44D0-8EB2-3FE980A9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485122-B3C2-41A4-A9DE-550AF6CC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BF5D3-0C83-494F-AD38-AE6A77AD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88682-133E-4900-9EE1-61C40E97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E40F5-6D92-471A-AAD9-1112F7B1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13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2987AE-3ABD-4479-B9C1-1342977B3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83A406-A974-4332-BB3D-E66677897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7593EE-C1D7-40E8-9610-8ADEE9C9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568DF-186C-4200-A9D4-E51FED6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EE3CB-EF9F-481D-8FBC-D74935F5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6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60C44-0121-4641-9186-57B37721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C84C0-3224-4CF4-9671-5281BB9C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690243-DDE3-4AEE-AF25-CE4BEB63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6D65D-DCBE-4EE4-A6CC-EC6F4405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893B16-71F8-440D-BE37-1389AF9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59D9-96D3-4329-A388-05C92E14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DA5FA4-382B-4330-9946-75A92626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59D0D-6C5E-46A2-9E29-2EC1BB65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2D7DA-7DAF-484E-B51E-897BB5C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3D127A-A276-4127-A36A-983F111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1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EEF29-1451-4644-BCB9-A8939EB3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4314F-6E98-4B7B-909F-405297DED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96131A-DA28-49FA-8138-5BD50E50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29063F-FE23-44CC-BF73-07175C91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A343B-B831-43DC-8416-89196B0F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50879A-ACFC-4F13-8C87-B071596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8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5CF35-A012-4203-BE50-05B6295F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F8F72C-7402-41F0-93CA-EB2500820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C169C9-17A2-4663-AFB1-138056C5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6CE739-4442-467C-A4D8-E901E1FBF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A367D3-CBB3-4F35-B888-093A66C9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E7A2C2-425D-4201-8992-95427E07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B0726B-0E2B-496D-B54B-C6ED8A6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364555-BA68-45BA-BEB1-3503B5FE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7942F-0281-4F3D-AA20-61B9C8F1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4B2C06-D69F-4E79-BE2A-EAA7A5E9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326A67-67DB-4CDD-8A5C-FFA494F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873126-5D84-44FE-AFAA-B00DCB0F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6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9C4894-62FB-4596-887D-7BBCE731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5946F4-61A4-4BBD-BBA9-BF728430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CE0827-43A0-4AB3-AE21-1B908CB7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97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FB2E6-3547-447D-B2AA-17A36E20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D8143-4768-4CFA-B179-BCDFBC7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0D53D5-C441-4C04-A405-6642C08D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AFEAB3-5DA1-448E-8AA2-8CBFCB1D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4C7E3-5C1B-43C8-966B-EFAF7217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6728C3-A5EA-40F8-96B3-46426EBA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62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03B3C-1BB8-4D85-B6E7-9F268AD5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2863B41-CF6E-4E43-AA8B-0193DDAD6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170AF1-168F-4E9A-A2BA-ADCB9D2C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F8645B-9C3C-49D9-9934-CD9B8A40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8D5BCF-1853-4EDB-92AA-3798D9C7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CB6C68-D44E-43C5-8B28-F1CD4775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269EA7-F7B4-4E5C-9983-2856A4BA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C62C25-0D17-4F96-A47C-D2447079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6641CE-4B2D-42F2-8198-144B00FD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B12E6-A933-4BE3-83A0-8349C59E52F8}" type="datetimeFigureOut">
              <a:rPr lang="zh-TW" altLang="en-US" smtClean="0"/>
              <a:t>2022/4/19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7228BD-DCA1-468D-B28A-38282990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04D81C-A5F1-4076-BA5E-86F6372FD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3A86-8419-4A84-99E8-D15C0B28D5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1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73E2A-8FE2-41C1-BE4D-D34E4833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53" y="1664091"/>
            <a:ext cx="11650894" cy="23116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4800" kern="100" dirty="0" err="1">
                <a:latin typeface="HammersmithOne" panose="02010703030501060504" pitchFamily="2" charset="0"/>
                <a:cs typeface="Times New Roman" panose="02020603050405020304" pitchFamily="18" charset="0"/>
              </a:rPr>
              <a:t>Swin</a:t>
            </a:r>
            <a:r>
              <a:rPr lang="en-US" altLang="zh-TW" sz="4800" kern="100" dirty="0">
                <a:latin typeface="HammersmithOne" panose="02010703030501060504" pitchFamily="2" charset="0"/>
                <a:cs typeface="Times New Roman" panose="02020603050405020304" pitchFamily="18" charset="0"/>
              </a:rPr>
              <a:t> Transformer:</a:t>
            </a:r>
            <a:br>
              <a:rPr lang="en-US" altLang="zh-TW" sz="4800" kern="100" dirty="0">
                <a:latin typeface="HammersmithOne" panose="02010703030501060504" pitchFamily="2" charset="0"/>
                <a:cs typeface="Times New Roman" panose="02020603050405020304" pitchFamily="18" charset="0"/>
              </a:rPr>
            </a:br>
            <a:r>
              <a:rPr lang="en-US" altLang="zh-TW" sz="4800" kern="100" dirty="0">
                <a:latin typeface="HammersmithOne" panose="02010703030501060504" pitchFamily="2" charset="0"/>
                <a:cs typeface="Times New Roman" panose="02020603050405020304" pitchFamily="18" charset="0"/>
              </a:rPr>
              <a:t>Hierarchical Vision Transformer</a:t>
            </a:r>
            <a:br>
              <a:rPr lang="en-US" altLang="zh-TW" sz="4800" kern="100" dirty="0">
                <a:latin typeface="HammersmithOne" panose="02010703030501060504" pitchFamily="2" charset="0"/>
                <a:cs typeface="Times New Roman" panose="02020603050405020304" pitchFamily="18" charset="0"/>
              </a:rPr>
            </a:br>
            <a:r>
              <a:rPr lang="en-US" altLang="zh-TW" sz="4800" kern="100" dirty="0">
                <a:latin typeface="HammersmithOne" panose="02010703030501060504" pitchFamily="2" charset="0"/>
                <a:cs typeface="Times New Roman" panose="02020603050405020304" pitchFamily="18" charset="0"/>
              </a:rPr>
              <a:t>using Shifted Windows</a:t>
            </a:r>
            <a:endParaRPr lang="zh-TW" altLang="zh-TW" sz="4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565F63-B2B1-4322-8BE5-12A294887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467" y="4463315"/>
            <a:ext cx="9144000" cy="1517595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Course Team 16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310511067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陳品樺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310511061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林彥廷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310510179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王綰晴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309652008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廖家緯</a:t>
            </a:r>
          </a:p>
          <a:p>
            <a:endParaRPr lang="zh-TW" altLang="en-US" dirty="0">
              <a:latin typeface="HammersmithOne" panose="020107030305010605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1114C2-9917-4DEB-91D3-4628284D0AB1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79D982-5C46-4BAD-8FB6-1458FD037729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8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3791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block: W-MSA layer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8">
                <a:extLst>
                  <a:ext uri="{FF2B5EF4-FFF2-40B4-BE49-F238E27FC236}">
                    <a16:creationId xmlns:a16="http://schemas.microsoft.com/office/drawing/2014/main" id="{5B2D1D26-0F38-45BA-AD09-47E570F670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2551860"/>
                  </p:ext>
                </p:extLst>
              </p:nvPr>
            </p:nvGraphicFramePr>
            <p:xfrm>
              <a:off x="1425965" y="4084219"/>
              <a:ext cx="9678257" cy="24612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3325">
                      <a:extLst>
                        <a:ext uri="{9D8B030D-6E8A-4147-A177-3AD203B41FA5}">
                          <a16:colId xmlns:a16="http://schemas.microsoft.com/office/drawing/2014/main" val="1190863324"/>
                        </a:ext>
                      </a:extLst>
                    </a:gridCol>
                    <a:gridCol w="2618846">
                      <a:extLst>
                        <a:ext uri="{9D8B030D-6E8A-4147-A177-3AD203B41FA5}">
                          <a16:colId xmlns:a16="http://schemas.microsoft.com/office/drawing/2014/main" val="118952907"/>
                        </a:ext>
                      </a:extLst>
                    </a:gridCol>
                    <a:gridCol w="3226086">
                      <a:extLst>
                        <a:ext uri="{9D8B030D-6E8A-4147-A177-3AD203B41FA5}">
                          <a16:colId xmlns:a16="http://schemas.microsoft.com/office/drawing/2014/main" val="687198081"/>
                        </a:ext>
                      </a:extLst>
                    </a:gridCol>
                  </a:tblGrid>
                  <a:tr h="42995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/>
                            <a:t>ViT</a:t>
                          </a:r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/>
                            <a:t>Swin</a:t>
                          </a:r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5552360"/>
                      </a:ext>
                    </a:extLst>
                  </a:tr>
                  <a:tr h="4771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200" dirty="0"/>
                            <a:t>Shape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h𝑤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altLang="zh-TW" sz="2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148533"/>
                      </a:ext>
                    </a:extLst>
                  </a:tr>
                  <a:tr h="4299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200" dirty="0"/>
                            <a:t>Compute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h𝑤</m:t>
                                </m:r>
                                <m:sSup>
                                  <m:sSupPr>
                                    <m:ctrlP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h𝑤</m:t>
                                </m:r>
                                <m:sSup>
                                  <m:sSupPr>
                                    <m:ctrlP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231020"/>
                      </a:ext>
                    </a:extLst>
                  </a:tr>
                  <a:tr h="4299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200" dirty="0"/>
                            <a:t>Compute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20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TW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200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TW" sz="2200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2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200" b="0" i="1" dirty="0" smtClean="0">
                                            <a:latin typeface="Cambria Math" panose="02040503050406030204" pitchFamily="18" charset="0"/>
                                          </a:rPr>
                                          <m:t>h𝑤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h𝑤𝐶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0309592"/>
                      </a:ext>
                    </a:extLst>
                  </a:tr>
                  <a:tr h="6942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200" dirty="0"/>
                            <a:t>Compute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TW" sz="2200" b="0" i="0" smtClean="0">
                                  <a:latin typeface="Cambria Math" panose="02040503050406030204" pitchFamily="18" charset="0"/>
                                </a:rPr>
                                <m:t>softmax</m:t>
                              </m:r>
                              <m:d>
                                <m:dPr>
                                  <m:ctrlPr>
                                    <a:rPr lang="en-US" altLang="zh-TW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2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𝑑𝑘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 sz="2200" b="0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200" b="0" i="1" dirty="0" smtClean="0">
                                            <a:latin typeface="Cambria Math" panose="02040503050406030204" pitchFamily="18" charset="0"/>
                                          </a:rPr>
                                          <m:t>h𝑤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2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altLang="zh-TW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h𝑤𝐶</m:t>
                                </m:r>
                                <m:r>
                                  <a:rPr lang="en-US" altLang="zh-TW" sz="22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904947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8">
                <a:extLst>
                  <a:ext uri="{FF2B5EF4-FFF2-40B4-BE49-F238E27FC236}">
                    <a16:creationId xmlns:a16="http://schemas.microsoft.com/office/drawing/2014/main" id="{5B2D1D26-0F38-45BA-AD09-47E570F670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42551860"/>
                  </p:ext>
                </p:extLst>
              </p:nvPr>
            </p:nvGraphicFramePr>
            <p:xfrm>
              <a:off x="1425965" y="4084219"/>
              <a:ext cx="9678257" cy="24612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33325">
                      <a:extLst>
                        <a:ext uri="{9D8B030D-6E8A-4147-A177-3AD203B41FA5}">
                          <a16:colId xmlns:a16="http://schemas.microsoft.com/office/drawing/2014/main" val="1190863324"/>
                        </a:ext>
                      </a:extLst>
                    </a:gridCol>
                    <a:gridCol w="2618846">
                      <a:extLst>
                        <a:ext uri="{9D8B030D-6E8A-4147-A177-3AD203B41FA5}">
                          <a16:colId xmlns:a16="http://schemas.microsoft.com/office/drawing/2014/main" val="118952907"/>
                        </a:ext>
                      </a:extLst>
                    </a:gridCol>
                    <a:gridCol w="3226086">
                      <a:extLst>
                        <a:ext uri="{9D8B030D-6E8A-4147-A177-3AD203B41FA5}">
                          <a16:colId xmlns:a16="http://schemas.microsoft.com/office/drawing/2014/main" val="687198081"/>
                        </a:ext>
                      </a:extLst>
                    </a:gridCol>
                  </a:tblGrid>
                  <a:tr h="42995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/>
                            <a:t>ViT</a:t>
                          </a:r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err="1"/>
                            <a:t>Swin</a:t>
                          </a:r>
                          <a:endParaRPr lang="zh-TW" altLang="en-US" sz="2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5552360"/>
                      </a:ext>
                    </a:extLst>
                  </a:tr>
                  <a:tr h="47712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98718" r="-152782" b="-3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279" t="-98718" r="-123488" b="-32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811" t="-98718" r="-189" b="-3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148533"/>
                      </a:ext>
                    </a:extLst>
                  </a:tr>
                  <a:tr h="4299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18310" r="-152782" b="-2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279" t="-218310" r="-123488" b="-2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811" t="-218310" r="-189" b="-261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231020"/>
                      </a:ext>
                    </a:extLst>
                  </a:tr>
                  <a:tr h="4299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18310" r="-152782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6279" t="-318310" r="-123488" b="-161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811" t="-318310" r="-189" b="-161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0309592"/>
                      </a:ext>
                    </a:extLst>
                  </a:tr>
                  <a:tr h="69425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60526" r="-152782" b="-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6279" t="-260526" r="-123488" b="-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811" t="-260526" r="-189" b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94795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90BF2DE0-32E1-411A-9967-947E18125394}"/>
              </a:ext>
            </a:extLst>
          </p:cNvPr>
          <p:cNvGrpSpPr/>
          <p:nvPr/>
        </p:nvGrpSpPr>
        <p:grpSpPr>
          <a:xfrm>
            <a:off x="6096000" y="1237036"/>
            <a:ext cx="3542633" cy="2849549"/>
            <a:chOff x="4165890" y="1190693"/>
            <a:chExt cx="3542633" cy="284954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12DFA94-A07B-4E5B-8346-5943E1BEE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2" t="17467" r="65859"/>
            <a:stretch/>
          </p:blipFill>
          <p:spPr>
            <a:xfrm>
              <a:off x="5047606" y="1484080"/>
              <a:ext cx="2291137" cy="23008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2AEB115-2BE5-49A1-ADFB-EF9D6C63F6DE}"/>
                    </a:ext>
                  </a:extLst>
                </p:cNvPr>
                <p:cNvSpPr txBox="1"/>
                <p:nvPr/>
              </p:nvSpPr>
              <p:spPr>
                <a:xfrm>
                  <a:off x="4715689" y="1894558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A2474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TW" altLang="en-US" dirty="0">
                    <a:solidFill>
                      <a:srgbClr val="A24744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82AEB115-2BE5-49A1-ADFB-EF9D6C63F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89" y="1894558"/>
                  <a:ext cx="25571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1429" r="-1904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28F0697-E3DC-4933-AE94-A1A7A1AEFE59}"/>
                    </a:ext>
                  </a:extLst>
                </p:cNvPr>
                <p:cNvSpPr txBox="1"/>
                <p:nvPr/>
              </p:nvSpPr>
              <p:spPr>
                <a:xfrm>
                  <a:off x="5501947" y="1190693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rgbClr val="A24744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zh-TW" altLang="en-US" dirty="0">
                    <a:solidFill>
                      <a:srgbClr val="A24744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28F0697-E3DC-4933-AE94-A1A7A1AEF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947" y="1190693"/>
                  <a:ext cx="2557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17F467-0A7F-4B7F-B765-AE39D544D80D}"/>
                </a:ext>
              </a:extLst>
            </p:cNvPr>
            <p:cNvSpPr/>
            <p:nvPr/>
          </p:nvSpPr>
          <p:spPr>
            <a:xfrm>
              <a:off x="5102225" y="1498601"/>
              <a:ext cx="255588" cy="25558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123B78A-7748-45B7-814C-60785A14B92E}"/>
                </a:ext>
              </a:extLst>
            </p:cNvPr>
            <p:cNvSpPr/>
            <p:nvPr/>
          </p:nvSpPr>
          <p:spPr>
            <a:xfrm>
              <a:off x="4165890" y="1356268"/>
              <a:ext cx="8817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>
                  <a:solidFill>
                    <a:srgbClr val="2F528F"/>
                  </a:solidFill>
                </a:rPr>
                <a:t>patch</a:t>
              </a:r>
              <a:endParaRPr lang="zh-TW" altLang="en-US" sz="2400" dirty="0">
                <a:solidFill>
                  <a:srgbClr val="2F528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2704F7D-AAB3-4D6D-AECC-BA475BA85A0D}"/>
                    </a:ext>
                  </a:extLst>
                </p:cNvPr>
                <p:cNvSpPr/>
                <p:nvPr/>
              </p:nvSpPr>
              <p:spPr>
                <a:xfrm>
                  <a:off x="7338743" y="2368469"/>
                  <a:ext cx="3697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2704F7D-AAB3-4D6D-AECC-BA475BA85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43" y="2368469"/>
                  <a:ext cx="36978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FA59476-EB8C-4745-A9DA-F41BB85FDD05}"/>
                    </a:ext>
                  </a:extLst>
                </p:cNvPr>
                <p:cNvSpPr/>
                <p:nvPr/>
              </p:nvSpPr>
              <p:spPr>
                <a:xfrm>
                  <a:off x="5986066" y="3670910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FA59476-EB8C-4745-A9DA-F41BB85FDD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066" y="3670910"/>
                  <a:ext cx="41421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F45E515-0BA5-45CB-B8B6-D36DCA98B9C3}"/>
              </a:ext>
            </a:extLst>
          </p:cNvPr>
          <p:cNvGrpSpPr/>
          <p:nvPr/>
        </p:nvGrpSpPr>
        <p:grpSpPr>
          <a:xfrm>
            <a:off x="3142886" y="1237036"/>
            <a:ext cx="2483884" cy="2714627"/>
            <a:chOff x="2884786" y="1201561"/>
            <a:chExt cx="2483884" cy="2714627"/>
          </a:xfrm>
        </p:grpSpPr>
        <p:pic>
          <p:nvPicPr>
            <p:cNvPr id="22" name="Google Shape;2412;g11b1d518c36_7_98">
              <a:extLst>
                <a:ext uri="{FF2B5EF4-FFF2-40B4-BE49-F238E27FC236}">
                  <a16:creationId xmlns:a16="http://schemas.microsoft.com/office/drawing/2014/main" id="{DF673C4E-0380-4AF9-B36F-10B4162F5D92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84786" y="1201561"/>
              <a:ext cx="2483884" cy="2714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CD3A0B-CFDF-48D4-B8FE-86B87738F893}"/>
                </a:ext>
              </a:extLst>
            </p:cNvPr>
            <p:cNvSpPr/>
            <p:nvPr/>
          </p:nvSpPr>
          <p:spPr>
            <a:xfrm>
              <a:off x="2953314" y="2838400"/>
              <a:ext cx="809061" cy="3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AE707F-9DDB-46DA-ACF3-E956B1759E98}"/>
                  </a:ext>
                </a:extLst>
              </p:cNvPr>
              <p:cNvSpPr/>
              <p:nvPr/>
            </p:nvSpPr>
            <p:spPr>
              <a:xfrm>
                <a:off x="9345059" y="3680132"/>
                <a:ext cx="11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channel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3AE707F-9DDB-46DA-ACF3-E956B1759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059" y="3680132"/>
                <a:ext cx="1190262" cy="369332"/>
              </a:xfrm>
              <a:prstGeom prst="rect">
                <a:avLst/>
              </a:prstGeom>
              <a:blipFill>
                <a:blip r:embed="rId9"/>
                <a:stretch>
                  <a:fillRect t="-10000" r="-410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06A0554-8977-416F-8AE2-37A4D64326A2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24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433AEC-3C1B-4804-BB37-90F6975389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711"/>
          <a:stretch/>
        </p:blipFill>
        <p:spPr>
          <a:xfrm>
            <a:off x="3860959" y="1810911"/>
            <a:ext cx="2463180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C03BFC6-C5EA-41EE-AFF8-DC951383A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41" r="26270"/>
          <a:stretch/>
        </p:blipFill>
        <p:spPr>
          <a:xfrm>
            <a:off x="9242275" y="1903547"/>
            <a:ext cx="246318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6E3FDC-3FF2-4A1F-A825-AA4FF7AF65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599" t="12786" b="44241"/>
          <a:stretch/>
        </p:blipFill>
        <p:spPr>
          <a:xfrm>
            <a:off x="3496352" y="5255262"/>
            <a:ext cx="1896478" cy="1237613"/>
          </a:xfrm>
          <a:prstGeom prst="rect">
            <a:avLst/>
          </a:prstGeom>
        </p:spPr>
      </p:pic>
      <p:sp>
        <p:nvSpPr>
          <p:cNvPr id="10" name="Google Shape;2454;g124b2a979fa_4_75">
            <a:extLst>
              <a:ext uri="{FF2B5EF4-FFF2-40B4-BE49-F238E27FC236}">
                <a16:creationId xmlns:a16="http://schemas.microsoft.com/office/drawing/2014/main" id="{CFF11EB1-3935-4315-8D97-1FFAFE8152C1}"/>
              </a:ext>
            </a:extLst>
          </p:cNvPr>
          <p:cNvSpPr/>
          <p:nvPr/>
        </p:nvSpPr>
        <p:spPr>
          <a:xfrm>
            <a:off x="9353408" y="2409991"/>
            <a:ext cx="2298065" cy="228092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2454;g124b2a979fa_4_75">
            <a:extLst>
              <a:ext uri="{FF2B5EF4-FFF2-40B4-BE49-F238E27FC236}">
                <a16:creationId xmlns:a16="http://schemas.microsoft.com/office/drawing/2014/main" id="{8E1E502C-0D1D-48EE-89AE-CB10D6D996B6}"/>
              </a:ext>
            </a:extLst>
          </p:cNvPr>
          <p:cNvSpPr/>
          <p:nvPr/>
        </p:nvSpPr>
        <p:spPr>
          <a:xfrm>
            <a:off x="4537288" y="2867647"/>
            <a:ext cx="2298065" cy="228092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2456;g124b2a979fa_4_75">
            <a:extLst>
              <a:ext uri="{FF2B5EF4-FFF2-40B4-BE49-F238E27FC236}">
                <a16:creationId xmlns:a16="http://schemas.microsoft.com/office/drawing/2014/main" id="{1BAB018D-50FF-4526-891E-392CF2C3B448}"/>
              </a:ext>
            </a:extLst>
          </p:cNvPr>
          <p:cNvSpPr/>
          <p:nvPr/>
        </p:nvSpPr>
        <p:spPr>
          <a:xfrm>
            <a:off x="7209646" y="3258758"/>
            <a:ext cx="1797672" cy="314803"/>
          </a:xfrm>
          <a:prstGeom prst="rightArrow">
            <a:avLst>
              <a:gd name="adj1" fmla="val 50000"/>
              <a:gd name="adj2" fmla="val 102632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EEF07E3-7AEA-4457-834F-FAC8E813C976}"/>
              </a:ext>
            </a:extLst>
          </p:cNvPr>
          <p:cNvGrpSpPr/>
          <p:nvPr/>
        </p:nvGrpSpPr>
        <p:grpSpPr>
          <a:xfrm>
            <a:off x="674304" y="2169709"/>
            <a:ext cx="2483884" cy="2714627"/>
            <a:chOff x="2884786" y="1201561"/>
            <a:chExt cx="2483884" cy="2714627"/>
          </a:xfrm>
        </p:grpSpPr>
        <p:pic>
          <p:nvPicPr>
            <p:cNvPr id="17" name="Google Shape;2412;g11b1d518c36_7_98">
              <a:extLst>
                <a:ext uri="{FF2B5EF4-FFF2-40B4-BE49-F238E27FC236}">
                  <a16:creationId xmlns:a16="http://schemas.microsoft.com/office/drawing/2014/main" id="{9F90416E-780E-44A8-A6ED-8F41EA07509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84786" y="1201561"/>
              <a:ext cx="2483884" cy="2714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953D2A-FDE0-4246-86D5-69D637E1A59F}"/>
                </a:ext>
              </a:extLst>
            </p:cNvPr>
            <p:cNvSpPr/>
            <p:nvPr/>
          </p:nvSpPr>
          <p:spPr>
            <a:xfrm>
              <a:off x="4282248" y="2840470"/>
              <a:ext cx="809061" cy="35247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2E5ECC85-7F20-4C6F-87CD-241E631CE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91" t="56742" r="6549" b="18454"/>
          <a:stretch/>
        </p:blipFill>
        <p:spPr>
          <a:xfrm>
            <a:off x="5686320" y="5558722"/>
            <a:ext cx="952500" cy="714374"/>
          </a:xfrm>
          <a:prstGeom prst="rect">
            <a:avLst/>
          </a:prstGeom>
        </p:spPr>
      </p:pic>
      <p:sp>
        <p:nvSpPr>
          <p:cNvPr id="21" name="標題 20">
            <a:extLst>
              <a:ext uri="{FF2B5EF4-FFF2-40B4-BE49-F238E27FC236}">
                <a16:creationId xmlns:a16="http://schemas.microsoft.com/office/drawing/2014/main" id="{3877ECF3-95A9-4668-8EC4-7124C008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block: SW-MSA layer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9B68EC-9F86-4ED1-86D3-140A27133318}"/>
              </a:ext>
            </a:extLst>
          </p:cNvPr>
          <p:cNvSpPr txBox="1"/>
          <p:nvPr/>
        </p:nvSpPr>
        <p:spPr>
          <a:xfrm>
            <a:off x="7139978" y="2852394"/>
            <a:ext cx="1797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shift window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4246569C-7ED8-49D1-B662-DD65B2777EF8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61F52B3-4D02-4C3F-8CDD-1A9882CEE412}"/>
              </a:ext>
            </a:extLst>
          </p:cNvPr>
          <p:cNvSpPr/>
          <p:nvPr/>
        </p:nvSpPr>
        <p:spPr>
          <a:xfrm>
            <a:off x="739898" y="4963901"/>
            <a:ext cx="23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2F528F"/>
                </a:solidFill>
              </a:rPr>
              <a:t>Swin</a:t>
            </a:r>
            <a:r>
              <a:rPr lang="en-US" altLang="zh-TW" dirty="0">
                <a:solidFill>
                  <a:srgbClr val="2F528F"/>
                </a:solidFill>
              </a:rPr>
              <a:t> transformer block</a:t>
            </a:r>
            <a:endParaRPr lang="zh-TW" altLang="en-US" dirty="0">
              <a:solidFill>
                <a:srgbClr val="2F5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8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圖片 64">
            <a:extLst>
              <a:ext uri="{FF2B5EF4-FFF2-40B4-BE49-F238E27FC236}">
                <a16:creationId xmlns:a16="http://schemas.microsoft.com/office/drawing/2014/main" id="{F031529C-F4D3-4FF8-A9CD-CF04F9EC8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89" t="23023" r="55681" b="18752"/>
          <a:stretch/>
        </p:blipFill>
        <p:spPr>
          <a:xfrm>
            <a:off x="9742448" y="2680210"/>
            <a:ext cx="1664661" cy="1643585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FB2D00-076F-43C3-A88D-3AB811BE7258}"/>
              </a:ext>
            </a:extLst>
          </p:cNvPr>
          <p:cNvGrpSpPr/>
          <p:nvPr/>
        </p:nvGrpSpPr>
        <p:grpSpPr>
          <a:xfrm>
            <a:off x="7268009" y="2671887"/>
            <a:ext cx="1569551" cy="1578160"/>
            <a:chOff x="5147945" y="2886404"/>
            <a:chExt cx="1569551" cy="1578160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FD150279-34E2-4D7B-8AF6-3FD10EEC4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705" t="27994" r="7267" b="32172"/>
            <a:stretch/>
          </p:blipFill>
          <p:spPr>
            <a:xfrm>
              <a:off x="5158105" y="2894727"/>
              <a:ext cx="1541992" cy="1166284"/>
            </a:xfrm>
            <a:prstGeom prst="rect">
              <a:avLst/>
            </a:prstGeom>
          </p:spPr>
        </p:pic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B5BF58A9-0288-4611-AC4C-051082E62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700" t="14732" r="7271" b="71596"/>
            <a:stretch/>
          </p:blipFill>
          <p:spPr>
            <a:xfrm>
              <a:off x="5158106" y="4064253"/>
              <a:ext cx="1541992" cy="400311"/>
            </a:xfrm>
            <a:prstGeom prst="rect">
              <a:avLst/>
            </a:prstGeom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E642E44-3B41-45FE-AAA9-FD035AA549DC}"/>
                </a:ext>
              </a:extLst>
            </p:cNvPr>
            <p:cNvSpPr/>
            <p:nvPr/>
          </p:nvSpPr>
          <p:spPr>
            <a:xfrm>
              <a:off x="5147945" y="2886404"/>
              <a:ext cx="1569551" cy="1573079"/>
            </a:xfrm>
            <a:prstGeom prst="rect">
              <a:avLst/>
            </a:prstGeom>
            <a:noFill/>
            <a:ln>
              <a:solidFill>
                <a:srgbClr val="8E00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E112909A-3248-49FD-8330-A22D40598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34181" y="2894727"/>
              <a:ext cx="1" cy="1569837"/>
            </a:xfrm>
            <a:prstGeom prst="line">
              <a:avLst/>
            </a:prstGeom>
            <a:ln w="12700">
              <a:solidFill>
                <a:srgbClr val="8E00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76D2F4A-CD5B-4C35-A078-85A71EA348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024" y="3672944"/>
              <a:ext cx="1559392" cy="6701"/>
            </a:xfrm>
            <a:prstGeom prst="line">
              <a:avLst/>
            </a:prstGeom>
            <a:ln w="12700">
              <a:solidFill>
                <a:srgbClr val="8E00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2480;g124b2a979fa_4_93">
            <a:extLst>
              <a:ext uri="{FF2B5EF4-FFF2-40B4-BE49-F238E27FC236}">
                <a16:creationId xmlns:a16="http://schemas.microsoft.com/office/drawing/2014/main" id="{57ABAAC5-B1F7-46F9-A870-C60742EDFA98}"/>
              </a:ext>
            </a:extLst>
          </p:cNvPr>
          <p:cNvSpPr/>
          <p:nvPr/>
        </p:nvSpPr>
        <p:spPr>
          <a:xfrm>
            <a:off x="7263491" y="3815769"/>
            <a:ext cx="1563110" cy="45992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2480;g124b2a979fa_4_93">
            <a:extLst>
              <a:ext uri="{FF2B5EF4-FFF2-40B4-BE49-F238E27FC236}">
                <a16:creationId xmlns:a16="http://schemas.microsoft.com/office/drawing/2014/main" id="{C45868E5-606F-40A4-8D0E-391C9F0220C0}"/>
              </a:ext>
            </a:extLst>
          </p:cNvPr>
          <p:cNvSpPr/>
          <p:nvPr/>
        </p:nvSpPr>
        <p:spPr>
          <a:xfrm>
            <a:off x="10983148" y="2680210"/>
            <a:ext cx="338838" cy="156475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2477;g124b2a979fa_4_93">
            <a:extLst>
              <a:ext uri="{FF2B5EF4-FFF2-40B4-BE49-F238E27FC236}">
                <a16:creationId xmlns:a16="http://schemas.microsoft.com/office/drawing/2014/main" id="{831DC8E8-4320-4E20-A519-45B1F722480F}"/>
              </a:ext>
            </a:extLst>
          </p:cNvPr>
          <p:cNvSpPr/>
          <p:nvPr/>
        </p:nvSpPr>
        <p:spPr>
          <a:xfrm>
            <a:off x="9066750" y="3307669"/>
            <a:ext cx="446508" cy="2982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標題 20">
            <a:extLst>
              <a:ext uri="{FF2B5EF4-FFF2-40B4-BE49-F238E27FC236}">
                <a16:creationId xmlns:a16="http://schemas.microsoft.com/office/drawing/2014/main" id="{031FA26C-8844-4C4B-868A-18F09E4480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block: SW-MSA layer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F41AECB-1503-4829-AF75-084A0C2C98B6}"/>
              </a:ext>
            </a:extLst>
          </p:cNvPr>
          <p:cNvSpPr/>
          <p:nvPr/>
        </p:nvSpPr>
        <p:spPr>
          <a:xfrm>
            <a:off x="7999632" y="1765819"/>
            <a:ext cx="2565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detail of cyclic shift</a:t>
            </a: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6E4C2B8-8B11-484A-8F10-EF588EEBF6DE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圖片 65">
            <a:extLst>
              <a:ext uri="{FF2B5EF4-FFF2-40B4-BE49-F238E27FC236}">
                <a16:creationId xmlns:a16="http://schemas.microsoft.com/office/drawing/2014/main" id="{25B487D2-65FF-45A2-8594-9FB4DD5668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676"/>
          <a:stretch/>
        </p:blipFill>
        <p:spPr>
          <a:xfrm>
            <a:off x="1794778" y="2432560"/>
            <a:ext cx="4214281" cy="2497758"/>
          </a:xfrm>
          <a:prstGeom prst="rect">
            <a:avLst/>
          </a:prstGeom>
        </p:spPr>
      </p:pic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81F09578-8D35-408A-9352-611C4B206CA6}"/>
              </a:ext>
            </a:extLst>
          </p:cNvPr>
          <p:cNvSpPr/>
          <p:nvPr/>
        </p:nvSpPr>
        <p:spPr>
          <a:xfrm>
            <a:off x="6840006" y="2337124"/>
            <a:ext cx="4884635" cy="2248314"/>
          </a:xfrm>
          <a:prstGeom prst="wedgeRoundRectCallout">
            <a:avLst>
              <a:gd name="adj1" fmla="val -63911"/>
              <a:gd name="adj2" fmla="val 25078"/>
              <a:gd name="adj3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Google Shape;2480;g124b2a979fa_4_93">
            <a:extLst>
              <a:ext uri="{FF2B5EF4-FFF2-40B4-BE49-F238E27FC236}">
                <a16:creationId xmlns:a16="http://schemas.microsoft.com/office/drawing/2014/main" id="{A4E95F93-1DA7-4BDD-9B7B-73A0BFA0C5F8}"/>
              </a:ext>
            </a:extLst>
          </p:cNvPr>
          <p:cNvSpPr/>
          <p:nvPr/>
        </p:nvSpPr>
        <p:spPr>
          <a:xfrm>
            <a:off x="4006063" y="2611116"/>
            <a:ext cx="1530755" cy="36967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2480;g124b2a979fa_4_93">
            <a:extLst>
              <a:ext uri="{FF2B5EF4-FFF2-40B4-BE49-F238E27FC236}">
                <a16:creationId xmlns:a16="http://schemas.microsoft.com/office/drawing/2014/main" id="{C3FE8AC6-B8DA-40D5-942A-CFDA0466F220}"/>
              </a:ext>
            </a:extLst>
          </p:cNvPr>
          <p:cNvSpPr/>
          <p:nvPr/>
        </p:nvSpPr>
        <p:spPr>
          <a:xfrm>
            <a:off x="7247509" y="2666806"/>
            <a:ext cx="410180" cy="160888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0FD115C-D0B2-465C-94B6-61FC248D0EF0}"/>
              </a:ext>
            </a:extLst>
          </p:cNvPr>
          <p:cNvSpPr/>
          <p:nvPr/>
        </p:nvSpPr>
        <p:spPr>
          <a:xfrm>
            <a:off x="1013073" y="4986965"/>
            <a:ext cx="196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F528F"/>
                </a:solidFill>
              </a:rPr>
              <a:t>window number: 9</a:t>
            </a:r>
            <a:endParaRPr lang="zh-TW" altLang="en-US" dirty="0">
              <a:solidFill>
                <a:srgbClr val="2F528F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02EC37D-1934-4BAE-A003-ED60EF4CBDB9}"/>
              </a:ext>
            </a:extLst>
          </p:cNvPr>
          <p:cNvSpPr/>
          <p:nvPr/>
        </p:nvSpPr>
        <p:spPr>
          <a:xfrm>
            <a:off x="4045957" y="4996562"/>
            <a:ext cx="1963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F528F"/>
                </a:solidFill>
              </a:rPr>
              <a:t>window number: 4</a:t>
            </a:r>
            <a:endParaRPr lang="zh-TW" altLang="en-US" dirty="0">
              <a:solidFill>
                <a:srgbClr val="2F528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E4A857-283B-4140-B375-8A37B366CF75}"/>
              </a:ext>
            </a:extLst>
          </p:cNvPr>
          <p:cNvSpPr/>
          <p:nvPr/>
        </p:nvSpPr>
        <p:spPr>
          <a:xfrm>
            <a:off x="1601810" y="4249936"/>
            <a:ext cx="2601972" cy="6326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0" name="圖片 69">
            <a:extLst>
              <a:ext uri="{FF2B5EF4-FFF2-40B4-BE49-F238E27FC236}">
                <a16:creationId xmlns:a16="http://schemas.microsoft.com/office/drawing/2014/main" id="{3186DD18-CDB4-47B2-9391-BCF7CF097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405" r="75126" b="16510"/>
          <a:stretch/>
        </p:blipFill>
        <p:spPr>
          <a:xfrm>
            <a:off x="838200" y="4566243"/>
            <a:ext cx="2312848" cy="326832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B9C29272-88E3-49C2-B593-B8A2D33D7911}"/>
              </a:ext>
            </a:extLst>
          </p:cNvPr>
          <p:cNvSpPr/>
          <p:nvPr/>
        </p:nvSpPr>
        <p:spPr>
          <a:xfrm>
            <a:off x="2038272" y="2570653"/>
            <a:ext cx="1934717" cy="1716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A9CC3C67-5545-439E-82BD-3D267D3EF3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55" t="6616" r="78842" b="29514"/>
          <a:stretch/>
        </p:blipFill>
        <p:spPr>
          <a:xfrm>
            <a:off x="1209211" y="2808279"/>
            <a:ext cx="1627435" cy="1595324"/>
          </a:xfrm>
          <a:prstGeom prst="rect">
            <a:avLst/>
          </a:prstGeom>
        </p:spPr>
      </p:pic>
      <p:sp>
        <p:nvSpPr>
          <p:cNvPr id="73" name="Google Shape;2477;g124b2a979fa_4_93">
            <a:extLst>
              <a:ext uri="{FF2B5EF4-FFF2-40B4-BE49-F238E27FC236}">
                <a16:creationId xmlns:a16="http://schemas.microsoft.com/office/drawing/2014/main" id="{23503CDC-F48D-4482-A971-EE5BAEB263E1}"/>
              </a:ext>
            </a:extLst>
          </p:cNvPr>
          <p:cNvSpPr/>
          <p:nvPr/>
        </p:nvSpPr>
        <p:spPr>
          <a:xfrm>
            <a:off x="3191989" y="3428999"/>
            <a:ext cx="446508" cy="2982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82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4" grpId="0" animBg="1"/>
      <p:bldP spid="35" grpId="0" animBg="1"/>
      <p:bldP spid="35" grpId="1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E383AE24-05FC-41C9-A4DF-86599657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921" y="3526971"/>
            <a:ext cx="9298158" cy="2497758"/>
          </a:xfrm>
          <a:prstGeom prst="rect">
            <a:avLst/>
          </a:prstGeom>
        </p:spPr>
      </p:pic>
      <p:sp>
        <p:nvSpPr>
          <p:cNvPr id="49" name="Google Shape;2454;g124b2a979fa_4_75">
            <a:extLst>
              <a:ext uri="{FF2B5EF4-FFF2-40B4-BE49-F238E27FC236}">
                <a16:creationId xmlns:a16="http://schemas.microsoft.com/office/drawing/2014/main" id="{E7DEE6D8-B549-43F4-80EC-C5F527477234}"/>
              </a:ext>
            </a:extLst>
          </p:cNvPr>
          <p:cNvSpPr/>
          <p:nvPr/>
        </p:nvSpPr>
        <p:spPr>
          <a:xfrm>
            <a:off x="4047423" y="4820767"/>
            <a:ext cx="733425" cy="7239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標題 20">
            <a:extLst>
              <a:ext uri="{FF2B5EF4-FFF2-40B4-BE49-F238E27FC236}">
                <a16:creationId xmlns:a16="http://schemas.microsoft.com/office/drawing/2014/main" id="{B7EC6679-0B91-470E-861A-B7A082F8E20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block: SW-MSA layer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19C0631-F14E-439A-9C5B-549D986AED68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87E6264-588F-4F92-972F-E7361006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351338"/>
          </a:xfrm>
        </p:spPr>
        <p:txBody>
          <a:bodyPr/>
          <a:lstStyle/>
          <a:p>
            <a:pPr marL="463550" lvl="0" indent="-457200">
              <a:spcBef>
                <a:spcPts val="800"/>
              </a:spcBef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Do the cyclic shift to the figure after window shift</a:t>
            </a:r>
          </a:p>
          <a:p>
            <a:pPr marL="463550" lvl="0" indent="-457200">
              <a:spcBef>
                <a:spcPts val="800"/>
              </a:spcBef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Perform self-attention computations</a:t>
            </a:r>
          </a:p>
          <a:p>
            <a:pPr marL="463550" lvl="0" indent="-457200">
              <a:spcBef>
                <a:spcPts val="800"/>
              </a:spcBef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Mask non-adjacent regions</a:t>
            </a:r>
          </a:p>
          <a:p>
            <a:pPr marL="463550" lvl="0" indent="-457200">
              <a:spcBef>
                <a:spcPts val="800"/>
              </a:spcBef>
              <a:buClr>
                <a:schemeClr val="dk1"/>
              </a:buClr>
              <a:buSzPts val="2100"/>
              <a:buFont typeface="+mj-lt"/>
              <a:buAutoNum type="arabicPeriod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Reverse the region of cyclic shift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9EB6761-69DA-4012-9030-1F7934D39016}"/>
              </a:ext>
            </a:extLst>
          </p:cNvPr>
          <p:cNvGrpSpPr/>
          <p:nvPr/>
        </p:nvGrpSpPr>
        <p:grpSpPr>
          <a:xfrm>
            <a:off x="2910173" y="6117291"/>
            <a:ext cx="2122099" cy="468146"/>
            <a:chOff x="3113929" y="6089563"/>
            <a:chExt cx="2122099" cy="468146"/>
          </a:xfrm>
        </p:grpSpPr>
        <p:sp>
          <p:nvSpPr>
            <p:cNvPr id="11" name="語音泡泡: 圓角矩形 10">
              <a:extLst>
                <a:ext uri="{FF2B5EF4-FFF2-40B4-BE49-F238E27FC236}">
                  <a16:creationId xmlns:a16="http://schemas.microsoft.com/office/drawing/2014/main" id="{7314C94C-61B1-4409-83DA-DBCA83FBE9B3}"/>
                </a:ext>
              </a:extLst>
            </p:cNvPr>
            <p:cNvSpPr/>
            <p:nvPr/>
          </p:nvSpPr>
          <p:spPr>
            <a:xfrm>
              <a:off x="3113929" y="6089563"/>
              <a:ext cx="2122099" cy="468146"/>
            </a:xfrm>
            <a:prstGeom prst="wedgeRoundRectCallout">
              <a:avLst>
                <a:gd name="adj1" fmla="val -3130"/>
                <a:gd name="adj2" fmla="val -149512"/>
                <a:gd name="adj3" fmla="val 1666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DAAB478-FF43-4C08-9B93-651F5752AAB6}"/>
                </a:ext>
              </a:extLst>
            </p:cNvPr>
            <p:cNvSpPr txBox="1"/>
            <p:nvPr/>
          </p:nvSpPr>
          <p:spPr>
            <a:xfrm>
              <a:off x="3280983" y="6089563"/>
              <a:ext cx="1787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independent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088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Google Shape;2528;g11b1d518c36_7_158">
            <a:extLst>
              <a:ext uri="{FF2B5EF4-FFF2-40B4-BE49-F238E27FC236}">
                <a16:creationId xmlns:a16="http://schemas.microsoft.com/office/drawing/2014/main" id="{FD58FF3D-5011-49FF-8E50-DCAC4799B3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551" y="3836904"/>
            <a:ext cx="5340846" cy="194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29;g11b1d518c36_7_158">
            <a:extLst>
              <a:ext uri="{FF2B5EF4-FFF2-40B4-BE49-F238E27FC236}">
                <a16:creationId xmlns:a16="http://schemas.microsoft.com/office/drawing/2014/main" id="{87C0AA45-22DD-4088-912E-263B069E07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9895" y="1368081"/>
            <a:ext cx="7122876" cy="23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13656F6-7B43-42A9-B733-F2D628AF48F5}"/>
              </a:ext>
            </a:extLst>
          </p:cNvPr>
          <p:cNvSpPr/>
          <p:nvPr/>
        </p:nvSpPr>
        <p:spPr>
          <a:xfrm>
            <a:off x="4055870" y="597837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channels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2C673B37-2CC0-4416-8B92-93A92B061EE9}"/>
              </a:ext>
            </a:extLst>
          </p:cNvPr>
          <p:cNvSpPr/>
          <p:nvPr/>
        </p:nvSpPr>
        <p:spPr>
          <a:xfrm>
            <a:off x="4039111" y="5944491"/>
            <a:ext cx="2227621" cy="437096"/>
          </a:xfrm>
          <a:prstGeom prst="wedgeRoundRectCallout">
            <a:avLst>
              <a:gd name="adj1" fmla="val -13130"/>
              <a:gd name="adj2" fmla="val -86412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C18D4A-23A7-472B-92FC-FF27CA174C11}"/>
              </a:ext>
            </a:extLst>
          </p:cNvPr>
          <p:cNvSpPr/>
          <p:nvPr/>
        </p:nvSpPr>
        <p:spPr>
          <a:xfrm>
            <a:off x="6543965" y="5967092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transformer blocks in each stage</a:t>
            </a: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18D8AE5B-A08A-49FE-9681-C00507747B3F}"/>
              </a:ext>
            </a:extLst>
          </p:cNvPr>
          <p:cNvSpPr/>
          <p:nvPr/>
        </p:nvSpPr>
        <p:spPr>
          <a:xfrm>
            <a:off x="6527206" y="5933210"/>
            <a:ext cx="5164322" cy="437096"/>
          </a:xfrm>
          <a:prstGeom prst="wedgeRoundRectCallout">
            <a:avLst>
              <a:gd name="adj1" fmla="val -28286"/>
              <a:gd name="adj2" fmla="val -88686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標題 20">
            <a:extLst>
              <a:ext uri="{FF2B5EF4-FFF2-40B4-BE49-F238E27FC236}">
                <a16:creationId xmlns:a16="http://schemas.microsoft.com/office/drawing/2014/main" id="{D6AB9066-0311-454B-955A-3E1D2041CA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models of different sizes 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A21E1C1-748E-4354-90A7-58C5F587FABA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28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BB5FBD6-EF75-4C83-B8B7-A4AC38B5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351338"/>
          </a:xfrm>
        </p:spPr>
        <p:txBody>
          <a:bodyPr/>
          <a:lstStyle/>
          <a:p>
            <a:pPr marL="177800" lvl="0" indent="-1651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Comparison among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RegNetY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EfficientNet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ViT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DeiT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Swin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-T</a:t>
            </a:r>
          </a:p>
        </p:txBody>
      </p:sp>
      <p:pic>
        <p:nvPicPr>
          <p:cNvPr id="8" name="Google Shape;2558;g11b1d518c36_7_164">
            <a:extLst>
              <a:ext uri="{FF2B5EF4-FFF2-40B4-BE49-F238E27FC236}">
                <a16:creationId xmlns:a16="http://schemas.microsoft.com/office/drawing/2014/main" id="{C638CC3A-3D99-42F8-A491-F886E68FC0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81"/>
          <a:stretch/>
        </p:blipFill>
        <p:spPr>
          <a:xfrm>
            <a:off x="1104596" y="2089205"/>
            <a:ext cx="4400156" cy="41902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60;g11b1d518c36_7_164">
            <a:extLst>
              <a:ext uri="{FF2B5EF4-FFF2-40B4-BE49-F238E27FC236}">
                <a16:creationId xmlns:a16="http://schemas.microsoft.com/office/drawing/2014/main" id="{353D8A1C-8FBE-4F0B-A526-74ACABEE1FF2}"/>
              </a:ext>
            </a:extLst>
          </p:cNvPr>
          <p:cNvSpPr/>
          <p:nvPr/>
        </p:nvSpPr>
        <p:spPr>
          <a:xfrm>
            <a:off x="4774132" y="5418247"/>
            <a:ext cx="730620" cy="86123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2573;g11b1d518c36_7_170">
            <a:extLst>
              <a:ext uri="{FF2B5EF4-FFF2-40B4-BE49-F238E27FC236}">
                <a16:creationId xmlns:a16="http://schemas.microsoft.com/office/drawing/2014/main" id="{7E124180-BD58-453C-927C-62BCA4C12A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6727"/>
          <a:stretch/>
        </p:blipFill>
        <p:spPr>
          <a:xfrm>
            <a:off x="6029224" y="2792447"/>
            <a:ext cx="5199351" cy="246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560;g11b1d518c36_7_164">
            <a:extLst>
              <a:ext uri="{FF2B5EF4-FFF2-40B4-BE49-F238E27FC236}">
                <a16:creationId xmlns:a16="http://schemas.microsoft.com/office/drawing/2014/main" id="{40E4C43A-FBCB-4B50-9BA3-AC67F8947A97}"/>
              </a:ext>
            </a:extLst>
          </p:cNvPr>
          <p:cNvSpPr/>
          <p:nvPr/>
        </p:nvSpPr>
        <p:spPr>
          <a:xfrm>
            <a:off x="10354282" y="4475747"/>
            <a:ext cx="864668" cy="7593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0C4C8D9-55F9-4C0C-9289-56DFAEAD0C4B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CDC811A9-68CE-4481-88B4-383AA875508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HammersmithOne" panose="02010703030501060504" pitchFamily="2" charset="0"/>
              </a:rPr>
              <a:t>Experiments: image classification on ImageNet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1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BB5FBD6-EF75-4C83-B8B7-A4AC38B5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59351"/>
          </a:xfrm>
        </p:spPr>
        <p:txBody>
          <a:bodyPr/>
          <a:lstStyle/>
          <a:p>
            <a:pPr marL="177800" lvl="0" indent="-1651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R-50 vs. </a:t>
            </a:r>
            <a:r>
              <a:rPr lang="en-US" altLang="zh-TW" sz="2400" dirty="0" err="1">
                <a:latin typeface="Arial"/>
                <a:ea typeface="Arial"/>
                <a:cs typeface="Arial"/>
                <a:sym typeface="Arial"/>
              </a:rPr>
              <a:t>Swin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-T on detection with different detection frameworks</a:t>
            </a:r>
          </a:p>
        </p:txBody>
      </p:sp>
      <p:pic>
        <p:nvPicPr>
          <p:cNvPr id="12" name="Google Shape;2584;g11b1d518c36_7_176">
            <a:extLst>
              <a:ext uri="{FF2B5EF4-FFF2-40B4-BE49-F238E27FC236}">
                <a16:creationId xmlns:a16="http://schemas.microsoft.com/office/drawing/2014/main" id="{9940E293-785F-4FC9-83C7-A9F16A19AF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46534"/>
          <a:stretch/>
        </p:blipFill>
        <p:spPr>
          <a:xfrm>
            <a:off x="3342897" y="2297092"/>
            <a:ext cx="5942549" cy="288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E37FBA7-8C02-4DE9-8ABB-63D2EBB93C62}"/>
              </a:ext>
            </a:extLst>
          </p:cNvPr>
          <p:cNvSpPr txBox="1">
            <a:spLocks/>
          </p:cNvSpPr>
          <p:nvPr/>
        </p:nvSpPr>
        <p:spPr>
          <a:xfrm>
            <a:off x="4688303" y="5352999"/>
            <a:ext cx="3251735" cy="45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AP</a:t>
            </a:r>
            <a:r>
              <a:rPr lang="zh-TW" altLang="en-US" sz="2400" dirty="0"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average precision</a:t>
            </a:r>
          </a:p>
        </p:txBody>
      </p:sp>
      <p:sp>
        <p:nvSpPr>
          <p:cNvPr id="16" name="Google Shape;2560;g11b1d518c36_7_164">
            <a:extLst>
              <a:ext uri="{FF2B5EF4-FFF2-40B4-BE49-F238E27FC236}">
                <a16:creationId xmlns:a16="http://schemas.microsoft.com/office/drawing/2014/main" id="{535EEB6A-EC5F-4858-A9AF-A5DCAE81B3EC}"/>
              </a:ext>
            </a:extLst>
          </p:cNvPr>
          <p:cNvSpPr/>
          <p:nvPr/>
        </p:nvSpPr>
        <p:spPr>
          <a:xfrm>
            <a:off x="4762005" y="3188546"/>
            <a:ext cx="2562820" cy="286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60;g11b1d518c36_7_164">
            <a:extLst>
              <a:ext uri="{FF2B5EF4-FFF2-40B4-BE49-F238E27FC236}">
                <a16:creationId xmlns:a16="http://schemas.microsoft.com/office/drawing/2014/main" id="{1E08F85E-BE4F-4BFE-ADCB-94EE1405A8EC}"/>
              </a:ext>
            </a:extLst>
          </p:cNvPr>
          <p:cNvSpPr/>
          <p:nvPr/>
        </p:nvSpPr>
        <p:spPr>
          <a:xfrm>
            <a:off x="4760403" y="3735584"/>
            <a:ext cx="2562820" cy="286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60;g11b1d518c36_7_164">
            <a:extLst>
              <a:ext uri="{FF2B5EF4-FFF2-40B4-BE49-F238E27FC236}">
                <a16:creationId xmlns:a16="http://schemas.microsoft.com/office/drawing/2014/main" id="{7A67D501-A6F9-48DF-8496-92B2F4F37FFA}"/>
              </a:ext>
            </a:extLst>
          </p:cNvPr>
          <p:cNvSpPr/>
          <p:nvPr/>
        </p:nvSpPr>
        <p:spPr>
          <a:xfrm>
            <a:off x="4768428" y="4282618"/>
            <a:ext cx="2562820" cy="286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60;g11b1d518c36_7_164">
            <a:extLst>
              <a:ext uri="{FF2B5EF4-FFF2-40B4-BE49-F238E27FC236}">
                <a16:creationId xmlns:a16="http://schemas.microsoft.com/office/drawing/2014/main" id="{70C1BEEA-0188-4FE3-8279-2B3C70E02FA0}"/>
              </a:ext>
            </a:extLst>
          </p:cNvPr>
          <p:cNvSpPr/>
          <p:nvPr/>
        </p:nvSpPr>
        <p:spPr>
          <a:xfrm>
            <a:off x="4766822" y="4829650"/>
            <a:ext cx="2562820" cy="286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8AD7E3F-CF57-4591-BFD8-7E9BA51E5C59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60DB6A45-8E55-4DDB-AA20-876AE028CC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HammersmithOne" panose="02010703030501060504" pitchFamily="2" charset="0"/>
              </a:rPr>
              <a:t>Experiments: object detection on COCO dataset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41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BB5FBD6-EF75-4C83-B8B7-A4AC38B5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797569"/>
          </a:xfrm>
        </p:spPr>
        <p:txBody>
          <a:bodyPr>
            <a:normAutofit/>
          </a:bodyPr>
          <a:lstStyle/>
          <a:p>
            <a:pPr marL="177800" lvl="0" indent="-165100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Comparison among different backbones on different segmentation frameworks</a:t>
            </a:r>
          </a:p>
        </p:txBody>
      </p:sp>
      <p:pic>
        <p:nvPicPr>
          <p:cNvPr id="13" name="Google Shape;2611;g11b1d518c36_7_188">
            <a:extLst>
              <a:ext uri="{FF2B5EF4-FFF2-40B4-BE49-F238E27FC236}">
                <a16:creationId xmlns:a16="http://schemas.microsoft.com/office/drawing/2014/main" id="{29D7712C-440D-4A0F-9268-C022A52DD1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88" y="2185415"/>
            <a:ext cx="5395578" cy="43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60;g11b1d518c36_7_164">
            <a:extLst>
              <a:ext uri="{FF2B5EF4-FFF2-40B4-BE49-F238E27FC236}">
                <a16:creationId xmlns:a16="http://schemas.microsoft.com/office/drawing/2014/main" id="{7A67D501-A6F9-48DF-8496-92B2F4F37FFA}"/>
              </a:ext>
            </a:extLst>
          </p:cNvPr>
          <p:cNvSpPr/>
          <p:nvPr/>
        </p:nvSpPr>
        <p:spPr>
          <a:xfrm>
            <a:off x="1099064" y="5196627"/>
            <a:ext cx="3008516" cy="2595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560;g11b1d518c36_7_164">
            <a:extLst>
              <a:ext uri="{FF2B5EF4-FFF2-40B4-BE49-F238E27FC236}">
                <a16:creationId xmlns:a16="http://schemas.microsoft.com/office/drawing/2014/main" id="{501A68CD-9A15-4ECD-BC8A-3F9F0E2206F3}"/>
              </a:ext>
            </a:extLst>
          </p:cNvPr>
          <p:cNvSpPr/>
          <p:nvPr/>
        </p:nvSpPr>
        <p:spPr>
          <a:xfrm>
            <a:off x="1099064" y="6196086"/>
            <a:ext cx="3008516" cy="259568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3032ED2-008C-479F-8E1A-FE4476D15B48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9B2A92ED-A7C5-463F-8DBD-E49ACE09E8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740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HammersmithOne" panose="02010703030501060504" pitchFamily="2" charset="0"/>
              </a:rPr>
              <a:t>Experiments: Semantic segmentation on ADE20K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24DB7F-F0FE-45DD-BF4E-28FB8EB510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37" t="29214" r="10170" b="28240"/>
          <a:stretch/>
        </p:blipFill>
        <p:spPr>
          <a:xfrm>
            <a:off x="7393334" y="2611114"/>
            <a:ext cx="4400550" cy="291786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50F180A-8261-4602-A396-1A6D0F030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17" t="29214" r="85530" b="28240"/>
          <a:stretch/>
        </p:blipFill>
        <p:spPr>
          <a:xfrm>
            <a:off x="6696954" y="2611113"/>
            <a:ext cx="542925" cy="2917861"/>
          </a:xfrm>
          <a:prstGeom prst="rect">
            <a:avLst/>
          </a:prstGeom>
        </p:spPr>
      </p:pic>
      <p:sp>
        <p:nvSpPr>
          <p:cNvPr id="14" name="Google Shape;2560;g11b1d518c36_7_164">
            <a:extLst>
              <a:ext uri="{FF2B5EF4-FFF2-40B4-BE49-F238E27FC236}">
                <a16:creationId xmlns:a16="http://schemas.microsoft.com/office/drawing/2014/main" id="{F8AAA829-84F6-4D8C-A2D7-38D1DEA4846A}"/>
              </a:ext>
            </a:extLst>
          </p:cNvPr>
          <p:cNvSpPr/>
          <p:nvPr/>
        </p:nvSpPr>
        <p:spPr>
          <a:xfrm>
            <a:off x="8490463" y="2677503"/>
            <a:ext cx="3215761" cy="360971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60;g11b1d518c36_7_164">
            <a:extLst>
              <a:ext uri="{FF2B5EF4-FFF2-40B4-BE49-F238E27FC236}">
                <a16:creationId xmlns:a16="http://schemas.microsoft.com/office/drawing/2014/main" id="{7870DC46-F383-4BD7-8766-F28D06E0BCE8}"/>
              </a:ext>
            </a:extLst>
          </p:cNvPr>
          <p:cNvSpPr/>
          <p:nvPr/>
        </p:nvSpPr>
        <p:spPr>
          <a:xfrm>
            <a:off x="1099064" y="5691354"/>
            <a:ext cx="3008516" cy="2595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53DBE1-6E3A-40C5-A36D-B9C3D8C04F2E}"/>
              </a:ext>
            </a:extLst>
          </p:cNvPr>
          <p:cNvSpPr/>
          <p:nvPr/>
        </p:nvSpPr>
        <p:spPr>
          <a:xfrm>
            <a:off x="9249392" y="2274977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state-of-the-art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91763" cy="1325563"/>
          </a:xfrm>
        </p:spPr>
        <p:txBody>
          <a:bodyPr>
            <a:normAutofit/>
          </a:bodyPr>
          <a:lstStyle/>
          <a:p>
            <a:pPr lvl="0"/>
            <a:r>
              <a:rPr lang="en-US" altLang="zh-TW" sz="3600" b="1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Conclusion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4E5E81-B838-4358-9365-FF55BD41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943"/>
            <a:ext cx="10515600" cy="2342114"/>
          </a:xfrm>
        </p:spPr>
        <p:txBody>
          <a:bodyPr>
            <a:normAutofit fontScale="92500"/>
          </a:bodyPr>
          <a:lstStyle/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Transformer produces a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feature representation and has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computational complexity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with respect to input image size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Swin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Transformer achieves the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state-of-the-art performance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on COCO object detection and ADE20K semantic segmentation</a:t>
            </a:r>
          </a:p>
          <a:p>
            <a:endParaRPr lang="en-US" altLang="zh-TW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03753F6-0763-4203-A132-64D938EDF2FC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8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AC520-C526-46C9-963E-095EFEDF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HammersmithOne" panose="02010703030501060504" pitchFamily="2" charset="0"/>
                <a:cs typeface="Arial" panose="020B0604020202020204" pitchFamily="34" charset="0"/>
              </a:rPr>
              <a:t>Contribution</a:t>
            </a:r>
            <a:endParaRPr lang="zh-TW" altLang="en-US" sz="3600" b="1" dirty="0">
              <a:latin typeface="HammersmithOne" panose="02010703030501060504" pitchFamily="2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1D977-6AA5-4A80-9B10-EC6FA5ED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4275"/>
            <a:ext cx="10515600" cy="2203450"/>
          </a:xfrm>
        </p:spPr>
        <p:txBody>
          <a:bodyPr/>
          <a:lstStyle/>
          <a:p>
            <a:r>
              <a:rPr lang="en-US" altLang="zh-TW" dirty="0"/>
              <a:t>310511067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陳品樺</a:t>
            </a:r>
            <a:r>
              <a:rPr lang="en-US" altLang="zh-TW" dirty="0"/>
              <a:t>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introduction, slides designing</a:t>
            </a:r>
          </a:p>
          <a:p>
            <a:r>
              <a:rPr lang="en-US" altLang="zh-TW" dirty="0"/>
              <a:t>309652008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廖家緯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network architecture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slides designing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/>
              <a:t>310511061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林彥廷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network architecture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slides designing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dirty="0"/>
              <a:t>310510179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王綰晴</a:t>
            </a:r>
            <a:r>
              <a:rPr lang="en-US" altLang="zh-TW" dirty="0"/>
              <a:t>: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experiments, slides designing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BE2DF-B937-41B0-9EBC-C838E00AAACB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45E31-7F8A-485B-94B6-7B9E19286CD6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5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Outline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374C4D6-7650-4206-AD47-EA5983DC749C}"/>
              </a:ext>
            </a:extLst>
          </p:cNvPr>
          <p:cNvGrpSpPr/>
          <p:nvPr/>
        </p:nvGrpSpPr>
        <p:grpSpPr>
          <a:xfrm>
            <a:off x="1002666" y="1690688"/>
            <a:ext cx="720000" cy="720000"/>
            <a:chOff x="2861132" y="1704196"/>
            <a:chExt cx="2540761" cy="1923881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A35B5CA1-6639-4E0E-A63E-445216620661}"/>
                </a:ext>
              </a:extLst>
            </p:cNvPr>
            <p:cNvSpPr/>
            <p:nvPr/>
          </p:nvSpPr>
          <p:spPr>
            <a:xfrm>
              <a:off x="2861132" y="1704196"/>
              <a:ext cx="2540761" cy="1923881"/>
            </a:xfrm>
            <a:prstGeom prst="ellipse">
              <a:avLst/>
            </a:prstGeom>
            <a:solidFill>
              <a:srgbClr val="FBBD0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90820304-BC59-405B-92BB-CC449BAC9772}"/>
                </a:ext>
              </a:extLst>
            </p:cNvPr>
            <p:cNvSpPr/>
            <p:nvPr/>
          </p:nvSpPr>
          <p:spPr>
            <a:xfrm>
              <a:off x="3178727" y="1944681"/>
              <a:ext cx="1905571" cy="1442911"/>
            </a:xfrm>
            <a:prstGeom prst="ellipse">
              <a:avLst/>
            </a:prstGeom>
            <a:solidFill>
              <a:srgbClr val="FBBD0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 Black" panose="020B0A04020102020204" pitchFamily="34" charset="0"/>
                  <a:ea typeface="微軟正黑體" panose="020B0604030504040204" pitchFamily="34" charset="-120"/>
                </a:rPr>
                <a:t>1</a:t>
              </a:r>
              <a:endParaRPr lang="zh-TW" altLang="en-US" sz="2800" dirty="0"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C4999D8-AD88-48B4-8BCF-87329E31AD39}"/>
              </a:ext>
            </a:extLst>
          </p:cNvPr>
          <p:cNvGrpSpPr/>
          <p:nvPr/>
        </p:nvGrpSpPr>
        <p:grpSpPr>
          <a:xfrm>
            <a:off x="1002666" y="2781240"/>
            <a:ext cx="720000" cy="720000"/>
            <a:chOff x="2861132" y="1704196"/>
            <a:chExt cx="2540761" cy="1923881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8A91C675-9DEF-4838-9D62-B93EC6FDB608}"/>
                </a:ext>
              </a:extLst>
            </p:cNvPr>
            <p:cNvSpPr/>
            <p:nvPr/>
          </p:nvSpPr>
          <p:spPr>
            <a:xfrm>
              <a:off x="2861132" y="1704196"/>
              <a:ext cx="2540761" cy="1923881"/>
            </a:xfrm>
            <a:prstGeom prst="ellipse">
              <a:avLst/>
            </a:prstGeom>
            <a:solidFill>
              <a:srgbClr val="FBBD0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F43C6A2-20B4-4D1C-9CB2-26A5BE0BCC06}"/>
                </a:ext>
              </a:extLst>
            </p:cNvPr>
            <p:cNvSpPr/>
            <p:nvPr/>
          </p:nvSpPr>
          <p:spPr>
            <a:xfrm>
              <a:off x="3178727" y="1944681"/>
              <a:ext cx="1905571" cy="1442911"/>
            </a:xfrm>
            <a:prstGeom prst="ellipse">
              <a:avLst/>
            </a:prstGeom>
            <a:solidFill>
              <a:srgbClr val="FBBD0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 Black" panose="020B0A04020102020204" pitchFamily="34" charset="0"/>
                  <a:ea typeface="微軟正黑體" panose="020B0604030504040204" pitchFamily="34" charset="-120"/>
                </a:rPr>
                <a:t>2</a:t>
              </a:r>
              <a:endParaRPr lang="zh-TW" altLang="en-US" sz="2800" dirty="0"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9505D16-CA34-4BD0-B6C5-551F0A52B828}"/>
              </a:ext>
            </a:extLst>
          </p:cNvPr>
          <p:cNvGrpSpPr/>
          <p:nvPr/>
        </p:nvGrpSpPr>
        <p:grpSpPr>
          <a:xfrm>
            <a:off x="1002666" y="3871792"/>
            <a:ext cx="720000" cy="720000"/>
            <a:chOff x="2861132" y="1704196"/>
            <a:chExt cx="2540761" cy="1923881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1C6A53F5-C084-4E90-951B-5735910BD494}"/>
                </a:ext>
              </a:extLst>
            </p:cNvPr>
            <p:cNvSpPr/>
            <p:nvPr/>
          </p:nvSpPr>
          <p:spPr>
            <a:xfrm>
              <a:off x="2861132" y="1704196"/>
              <a:ext cx="2540761" cy="1923881"/>
            </a:xfrm>
            <a:prstGeom prst="ellipse">
              <a:avLst/>
            </a:prstGeom>
            <a:solidFill>
              <a:srgbClr val="FBBD0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5EE2FE1A-57B0-40AF-82B5-9F3433F784F7}"/>
                </a:ext>
              </a:extLst>
            </p:cNvPr>
            <p:cNvSpPr/>
            <p:nvPr/>
          </p:nvSpPr>
          <p:spPr>
            <a:xfrm>
              <a:off x="3178727" y="1944681"/>
              <a:ext cx="1905571" cy="1442911"/>
            </a:xfrm>
            <a:prstGeom prst="ellipse">
              <a:avLst/>
            </a:prstGeom>
            <a:solidFill>
              <a:srgbClr val="FBBD0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 Black" panose="020B0A04020102020204" pitchFamily="34" charset="0"/>
                  <a:ea typeface="微軟正黑體" panose="020B0604030504040204" pitchFamily="34" charset="-120"/>
                </a:rPr>
                <a:t>3</a:t>
              </a:r>
              <a:endParaRPr lang="zh-TW" altLang="en-US" sz="2800" dirty="0"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5C30979-CB3D-4055-938C-29288EEF0E88}"/>
              </a:ext>
            </a:extLst>
          </p:cNvPr>
          <p:cNvGrpSpPr/>
          <p:nvPr/>
        </p:nvGrpSpPr>
        <p:grpSpPr>
          <a:xfrm>
            <a:off x="1002666" y="4962345"/>
            <a:ext cx="720000" cy="720000"/>
            <a:chOff x="2861132" y="1704196"/>
            <a:chExt cx="2540761" cy="1923881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44C716B-6C19-40BA-8A2E-29FE467403B9}"/>
                </a:ext>
              </a:extLst>
            </p:cNvPr>
            <p:cNvSpPr/>
            <p:nvPr/>
          </p:nvSpPr>
          <p:spPr>
            <a:xfrm>
              <a:off x="2861132" y="1704196"/>
              <a:ext cx="2540761" cy="1923881"/>
            </a:xfrm>
            <a:prstGeom prst="ellipse">
              <a:avLst/>
            </a:prstGeom>
            <a:solidFill>
              <a:srgbClr val="FBBD0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E7FD8D5C-052F-4F9F-897D-163FC7DEF807}"/>
                </a:ext>
              </a:extLst>
            </p:cNvPr>
            <p:cNvSpPr/>
            <p:nvPr/>
          </p:nvSpPr>
          <p:spPr>
            <a:xfrm>
              <a:off x="3178727" y="1944681"/>
              <a:ext cx="1905571" cy="1442911"/>
            </a:xfrm>
            <a:prstGeom prst="ellipse">
              <a:avLst/>
            </a:prstGeom>
            <a:solidFill>
              <a:srgbClr val="FBBD0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Arial Black" panose="020B0A04020102020204" pitchFamily="34" charset="0"/>
                  <a:ea typeface="微軟正黑體" panose="020B0604030504040204" pitchFamily="34" charset="-120"/>
                </a:rPr>
                <a:t>4</a:t>
              </a:r>
              <a:endParaRPr lang="zh-TW" altLang="en-US" sz="2800" dirty="0"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43" name="標題 1">
            <a:extLst>
              <a:ext uri="{FF2B5EF4-FFF2-40B4-BE49-F238E27FC236}">
                <a16:creationId xmlns:a16="http://schemas.microsoft.com/office/drawing/2014/main" id="{AD3D2DC6-F15F-4E07-8912-F34386AFDD92}"/>
              </a:ext>
            </a:extLst>
          </p:cNvPr>
          <p:cNvSpPr txBox="1">
            <a:spLocks/>
          </p:cNvSpPr>
          <p:nvPr/>
        </p:nvSpPr>
        <p:spPr>
          <a:xfrm>
            <a:off x="2028825" y="1773812"/>
            <a:ext cx="7038975" cy="6289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 motivation and history 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標題 1">
            <a:extLst>
              <a:ext uri="{FF2B5EF4-FFF2-40B4-BE49-F238E27FC236}">
                <a16:creationId xmlns:a16="http://schemas.microsoft.com/office/drawing/2014/main" id="{29D8DF5E-07E9-4359-890D-26758B9F7A27}"/>
              </a:ext>
            </a:extLst>
          </p:cNvPr>
          <p:cNvSpPr txBox="1">
            <a:spLocks/>
          </p:cNvSpPr>
          <p:nvPr/>
        </p:nvSpPr>
        <p:spPr>
          <a:xfrm>
            <a:off x="2028824" y="2826768"/>
            <a:ext cx="6829425" cy="62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network architecture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6D45580C-D7DD-40A0-ADF2-CE8B789F912D}"/>
              </a:ext>
            </a:extLst>
          </p:cNvPr>
          <p:cNvSpPr txBox="1">
            <a:spLocks/>
          </p:cNvSpPr>
          <p:nvPr/>
        </p:nvSpPr>
        <p:spPr>
          <a:xfrm>
            <a:off x="2028823" y="3961270"/>
            <a:ext cx="9973880" cy="62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Experiment: 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classification, detection, and segmentation</a:t>
            </a:r>
            <a:endParaRPr lang="zh-TW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E717BCEC-1E86-47AB-88DC-8D467690D376}"/>
              </a:ext>
            </a:extLst>
          </p:cNvPr>
          <p:cNvSpPr txBox="1">
            <a:spLocks/>
          </p:cNvSpPr>
          <p:nvPr/>
        </p:nvSpPr>
        <p:spPr>
          <a:xfrm>
            <a:off x="2028825" y="5045944"/>
            <a:ext cx="2400300" cy="62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2087;p25">
            <a:extLst>
              <a:ext uri="{FF2B5EF4-FFF2-40B4-BE49-F238E27FC236}">
                <a16:creationId xmlns:a16="http://schemas.microsoft.com/office/drawing/2014/main" id="{2CBB0473-D9DE-4476-822F-CA409A7596E5}"/>
              </a:ext>
            </a:extLst>
          </p:cNvPr>
          <p:cNvSpPr/>
          <p:nvPr/>
        </p:nvSpPr>
        <p:spPr>
          <a:xfrm>
            <a:off x="294648" y="598008"/>
            <a:ext cx="495927" cy="566360"/>
          </a:xfrm>
          <a:custGeom>
            <a:avLst/>
            <a:gdLst/>
            <a:ahLst/>
            <a:cxnLst/>
            <a:rect l="l" t="t" r="r" b="b"/>
            <a:pathLst>
              <a:path w="11153" h="12737" extrusionOk="0">
                <a:moveTo>
                  <a:pt x="9452" y="4262"/>
                </a:moveTo>
                <a:lnTo>
                  <a:pt x="9452" y="4262"/>
                </a:lnTo>
                <a:cubicBezTo>
                  <a:pt x="9704" y="4703"/>
                  <a:pt x="9609" y="5270"/>
                  <a:pt x="9231" y="5679"/>
                </a:cubicBezTo>
                <a:cubicBezTo>
                  <a:pt x="8976" y="5915"/>
                  <a:pt x="8672" y="6040"/>
                  <a:pt x="8364" y="6040"/>
                </a:cubicBezTo>
                <a:cubicBezTo>
                  <a:pt x="8178" y="6040"/>
                  <a:pt x="7992" y="5995"/>
                  <a:pt x="7814" y="5900"/>
                </a:cubicBezTo>
                <a:lnTo>
                  <a:pt x="9452" y="4262"/>
                </a:lnTo>
                <a:close/>
                <a:moveTo>
                  <a:pt x="6018" y="835"/>
                </a:moveTo>
                <a:cubicBezTo>
                  <a:pt x="6120" y="835"/>
                  <a:pt x="6223" y="875"/>
                  <a:pt x="6301" y="954"/>
                </a:cubicBezTo>
                <a:lnTo>
                  <a:pt x="7215" y="1867"/>
                </a:lnTo>
                <a:cubicBezTo>
                  <a:pt x="7306" y="1935"/>
                  <a:pt x="7397" y="1987"/>
                  <a:pt x="7499" y="1987"/>
                </a:cubicBezTo>
                <a:cubicBezTo>
                  <a:pt x="7539" y="1987"/>
                  <a:pt x="7581" y="1979"/>
                  <a:pt x="7625" y="1962"/>
                </a:cubicBezTo>
                <a:cubicBezTo>
                  <a:pt x="7863" y="1897"/>
                  <a:pt x="8110" y="1865"/>
                  <a:pt x="8359" y="1865"/>
                </a:cubicBezTo>
                <a:cubicBezTo>
                  <a:pt x="8963" y="1865"/>
                  <a:pt x="9578" y="2055"/>
                  <a:pt x="10113" y="2434"/>
                </a:cubicBezTo>
                <a:lnTo>
                  <a:pt x="6049" y="6498"/>
                </a:lnTo>
                <a:cubicBezTo>
                  <a:pt x="5482" y="5774"/>
                  <a:pt x="5356" y="4892"/>
                  <a:pt x="5577" y="4010"/>
                </a:cubicBezTo>
                <a:cubicBezTo>
                  <a:pt x="5608" y="3852"/>
                  <a:pt x="5577" y="3726"/>
                  <a:pt x="5451" y="3631"/>
                </a:cubicBezTo>
                <a:lnTo>
                  <a:pt x="5199" y="3379"/>
                </a:lnTo>
                <a:lnTo>
                  <a:pt x="4537" y="2718"/>
                </a:lnTo>
                <a:cubicBezTo>
                  <a:pt x="4380" y="2560"/>
                  <a:pt x="4380" y="2277"/>
                  <a:pt x="4537" y="2119"/>
                </a:cubicBezTo>
                <a:lnTo>
                  <a:pt x="5734" y="954"/>
                </a:lnTo>
                <a:cubicBezTo>
                  <a:pt x="5813" y="875"/>
                  <a:pt x="5915" y="835"/>
                  <a:pt x="6018" y="835"/>
                </a:cubicBezTo>
                <a:close/>
                <a:moveTo>
                  <a:pt x="1290" y="6917"/>
                </a:moveTo>
                <a:cubicBezTo>
                  <a:pt x="1502" y="6917"/>
                  <a:pt x="1702" y="7106"/>
                  <a:pt x="1702" y="7318"/>
                </a:cubicBezTo>
                <a:cubicBezTo>
                  <a:pt x="1670" y="7538"/>
                  <a:pt x="1544" y="7696"/>
                  <a:pt x="1387" y="7727"/>
                </a:cubicBezTo>
                <a:cubicBezTo>
                  <a:pt x="1342" y="7740"/>
                  <a:pt x="1298" y="7746"/>
                  <a:pt x="1256" y="7746"/>
                </a:cubicBezTo>
                <a:cubicBezTo>
                  <a:pt x="1084" y="7746"/>
                  <a:pt x="933" y="7645"/>
                  <a:pt x="883" y="7444"/>
                </a:cubicBezTo>
                <a:cubicBezTo>
                  <a:pt x="788" y="7223"/>
                  <a:pt x="914" y="7002"/>
                  <a:pt x="1166" y="6939"/>
                </a:cubicBezTo>
                <a:cubicBezTo>
                  <a:pt x="1207" y="6924"/>
                  <a:pt x="1248" y="6917"/>
                  <a:pt x="1290" y="6917"/>
                </a:cubicBezTo>
                <a:close/>
                <a:moveTo>
                  <a:pt x="5807" y="10240"/>
                </a:moveTo>
                <a:cubicBezTo>
                  <a:pt x="6104" y="10240"/>
                  <a:pt x="6409" y="10293"/>
                  <a:pt x="6711" y="10405"/>
                </a:cubicBezTo>
                <a:cubicBezTo>
                  <a:pt x="7373" y="10626"/>
                  <a:pt x="7877" y="11193"/>
                  <a:pt x="8160" y="11886"/>
                </a:cubicBezTo>
                <a:lnTo>
                  <a:pt x="3529" y="11886"/>
                </a:lnTo>
                <a:cubicBezTo>
                  <a:pt x="3847" y="10882"/>
                  <a:pt x="4774" y="10240"/>
                  <a:pt x="5807" y="10240"/>
                </a:cubicBezTo>
                <a:close/>
                <a:moveTo>
                  <a:pt x="6030" y="1"/>
                </a:moveTo>
                <a:cubicBezTo>
                  <a:pt x="5711" y="1"/>
                  <a:pt x="5388" y="119"/>
                  <a:pt x="5136" y="355"/>
                </a:cubicBezTo>
                <a:lnTo>
                  <a:pt x="3938" y="1552"/>
                </a:lnTo>
                <a:cubicBezTo>
                  <a:pt x="3466" y="1993"/>
                  <a:pt x="3466" y="2781"/>
                  <a:pt x="3938" y="3316"/>
                </a:cubicBezTo>
                <a:lnTo>
                  <a:pt x="4348" y="3694"/>
                </a:lnTo>
                <a:lnTo>
                  <a:pt x="1828" y="6215"/>
                </a:lnTo>
                <a:cubicBezTo>
                  <a:pt x="1652" y="6127"/>
                  <a:pt x="1468" y="6087"/>
                  <a:pt x="1287" y="6087"/>
                </a:cubicBezTo>
                <a:cubicBezTo>
                  <a:pt x="623" y="6087"/>
                  <a:pt x="0" y="6625"/>
                  <a:pt x="0" y="7318"/>
                </a:cubicBezTo>
                <a:cubicBezTo>
                  <a:pt x="0" y="8052"/>
                  <a:pt x="611" y="8583"/>
                  <a:pt x="1293" y="8583"/>
                </a:cubicBezTo>
                <a:cubicBezTo>
                  <a:pt x="1459" y="8583"/>
                  <a:pt x="1629" y="8551"/>
                  <a:pt x="1796" y="8483"/>
                </a:cubicBezTo>
                <a:lnTo>
                  <a:pt x="3592" y="10279"/>
                </a:lnTo>
                <a:cubicBezTo>
                  <a:pt x="3056" y="10783"/>
                  <a:pt x="2647" y="11476"/>
                  <a:pt x="2584" y="12264"/>
                </a:cubicBezTo>
                <a:cubicBezTo>
                  <a:pt x="2521" y="12484"/>
                  <a:pt x="2741" y="12736"/>
                  <a:pt x="2962" y="12736"/>
                </a:cubicBezTo>
                <a:lnTo>
                  <a:pt x="8664" y="12736"/>
                </a:lnTo>
                <a:cubicBezTo>
                  <a:pt x="8916" y="12736"/>
                  <a:pt x="9105" y="12484"/>
                  <a:pt x="9074" y="12264"/>
                </a:cubicBezTo>
                <a:cubicBezTo>
                  <a:pt x="8837" y="10556"/>
                  <a:pt x="7367" y="9419"/>
                  <a:pt x="5795" y="9419"/>
                </a:cubicBezTo>
                <a:cubicBezTo>
                  <a:pt x="5279" y="9419"/>
                  <a:pt x="4752" y="9542"/>
                  <a:pt x="4254" y="9806"/>
                </a:cubicBezTo>
                <a:lnTo>
                  <a:pt x="2363" y="7916"/>
                </a:lnTo>
                <a:cubicBezTo>
                  <a:pt x="2521" y="7601"/>
                  <a:pt x="2521" y="7223"/>
                  <a:pt x="2426" y="6845"/>
                </a:cubicBezTo>
                <a:lnTo>
                  <a:pt x="4663" y="4608"/>
                </a:lnTo>
                <a:lnTo>
                  <a:pt x="4663" y="4608"/>
                </a:lnTo>
                <a:cubicBezTo>
                  <a:pt x="4632" y="5679"/>
                  <a:pt x="4978" y="6687"/>
                  <a:pt x="5734" y="7444"/>
                </a:cubicBezTo>
                <a:cubicBezTo>
                  <a:pt x="5813" y="7522"/>
                  <a:pt x="5915" y="7562"/>
                  <a:pt x="6018" y="7562"/>
                </a:cubicBezTo>
                <a:cubicBezTo>
                  <a:pt x="6120" y="7562"/>
                  <a:pt x="6223" y="7522"/>
                  <a:pt x="6301" y="7444"/>
                </a:cubicBezTo>
                <a:lnTo>
                  <a:pt x="7215" y="6530"/>
                </a:lnTo>
                <a:cubicBezTo>
                  <a:pt x="7564" y="6771"/>
                  <a:pt x="7958" y="6887"/>
                  <a:pt x="8352" y="6887"/>
                </a:cubicBezTo>
                <a:cubicBezTo>
                  <a:pt x="8883" y="6887"/>
                  <a:pt x="9414" y="6676"/>
                  <a:pt x="9830" y="6278"/>
                </a:cubicBezTo>
                <a:cubicBezTo>
                  <a:pt x="10523" y="5553"/>
                  <a:pt x="10618" y="4451"/>
                  <a:pt x="10082" y="3663"/>
                </a:cubicBezTo>
                <a:lnTo>
                  <a:pt x="10996" y="2749"/>
                </a:lnTo>
                <a:cubicBezTo>
                  <a:pt x="11153" y="2560"/>
                  <a:pt x="11153" y="2340"/>
                  <a:pt x="10996" y="2119"/>
                </a:cubicBezTo>
                <a:cubicBezTo>
                  <a:pt x="10259" y="1383"/>
                  <a:pt x="9297" y="1056"/>
                  <a:pt x="8341" y="1056"/>
                </a:cubicBezTo>
                <a:cubicBezTo>
                  <a:pt x="8111" y="1056"/>
                  <a:pt x="7882" y="1074"/>
                  <a:pt x="7656" y="1111"/>
                </a:cubicBezTo>
                <a:lnTo>
                  <a:pt x="6900" y="355"/>
                </a:lnTo>
                <a:cubicBezTo>
                  <a:pt x="6664" y="119"/>
                  <a:pt x="6349" y="1"/>
                  <a:pt x="60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2752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AC520-C526-46C9-963E-095EFEDF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5200" dirty="0">
                <a:latin typeface="HammersmithOne" panose="02010703030501060504" pitchFamily="2" charset="0"/>
                <a:cs typeface="Arial" panose="020B0604020202020204" pitchFamily="34" charset="0"/>
              </a:rPr>
              <a:t>Thanks for your listening </a:t>
            </a:r>
            <a:endParaRPr lang="zh-TW" altLang="en-US" sz="5200" dirty="0">
              <a:latin typeface="HammersmithOne" panose="02010703030501060504" pitchFamily="2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DBE2DF-B937-41B0-9EBC-C838E00AAACB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45E31-7F8A-485B-94B6-7B9E19286CD6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95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Introduction: motivation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C0DBCA55-6B54-4A24-95EA-3AFFE1FF10BB}"/>
              </a:ext>
            </a:extLst>
          </p:cNvPr>
          <p:cNvSpPr/>
          <p:nvPr/>
        </p:nvSpPr>
        <p:spPr>
          <a:xfrm>
            <a:off x="957044" y="2765507"/>
            <a:ext cx="3270461" cy="1948567"/>
          </a:xfrm>
          <a:prstGeom prst="roundRect">
            <a:avLst>
              <a:gd name="adj" fmla="val 67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CB4DAF64-2048-4C7F-9BAC-CE848AB94338}"/>
              </a:ext>
            </a:extLst>
          </p:cNvPr>
          <p:cNvSpPr/>
          <p:nvPr/>
        </p:nvSpPr>
        <p:spPr>
          <a:xfrm>
            <a:off x="4687066" y="2773298"/>
            <a:ext cx="3028500" cy="1940776"/>
          </a:xfrm>
          <a:prstGeom prst="roundRect">
            <a:avLst>
              <a:gd name="adj" fmla="val 67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C7F00BBA-DB2E-4834-B2E1-25FA90197E87}"/>
              </a:ext>
            </a:extLst>
          </p:cNvPr>
          <p:cNvSpPr/>
          <p:nvPr/>
        </p:nvSpPr>
        <p:spPr>
          <a:xfrm>
            <a:off x="8226048" y="2773298"/>
            <a:ext cx="3100695" cy="1940776"/>
          </a:xfrm>
          <a:prstGeom prst="roundRect">
            <a:avLst>
              <a:gd name="adj" fmla="val 67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36E31F-DD62-47C5-960D-0FEB543031BB}"/>
              </a:ext>
            </a:extLst>
          </p:cNvPr>
          <p:cNvSpPr/>
          <p:nvPr/>
        </p:nvSpPr>
        <p:spPr>
          <a:xfrm>
            <a:off x="1289234" y="3256066"/>
            <a:ext cx="28660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Use transformers architecture from NLP to CV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77980D-B9B0-4D0B-876B-5012FA8E848E}"/>
              </a:ext>
            </a:extLst>
          </p:cNvPr>
          <p:cNvSpPr/>
          <p:nvPr/>
        </p:nvSpPr>
        <p:spPr>
          <a:xfrm>
            <a:off x="8360480" y="3256066"/>
            <a:ext cx="29933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Reduce computational of high-resolution image</a:t>
            </a:r>
            <a:endParaRPr lang="en-US" altLang="zh-TW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E4BFF52-5371-4AB6-A464-1F8422068C1E}"/>
              </a:ext>
            </a:extLst>
          </p:cNvPr>
          <p:cNvSpPr/>
          <p:nvPr/>
        </p:nvSpPr>
        <p:spPr>
          <a:xfrm>
            <a:off x="4955107" y="3272980"/>
            <a:ext cx="27604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Visual tokens can vary a lot in scale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9F02E9E9-F5C3-4C77-90D7-E190B7E9B363}"/>
              </a:ext>
            </a:extLst>
          </p:cNvPr>
          <p:cNvGrpSpPr/>
          <p:nvPr/>
        </p:nvGrpSpPr>
        <p:grpSpPr>
          <a:xfrm>
            <a:off x="937195" y="2125180"/>
            <a:ext cx="3089733" cy="893138"/>
            <a:chOff x="1003935" y="1804433"/>
            <a:chExt cx="3089733" cy="893138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FF245C9-86A8-4A55-9865-EDA50011ED1C}"/>
                </a:ext>
              </a:extLst>
            </p:cNvPr>
            <p:cNvSpPr/>
            <p:nvPr/>
          </p:nvSpPr>
          <p:spPr>
            <a:xfrm>
              <a:off x="1227592" y="2049895"/>
              <a:ext cx="2866076" cy="647676"/>
            </a:xfrm>
            <a:prstGeom prst="roundRect">
              <a:avLst>
                <a:gd name="adj" fmla="val 261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From NLP to CV</a:t>
              </a:r>
              <a:endParaRPr lang="zh-TW" altLang="en-US" sz="2800" b="1" dirty="0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5E23F6D-C0B8-444A-A09B-B33C29DDE3BF}"/>
                </a:ext>
              </a:extLst>
            </p:cNvPr>
            <p:cNvGrpSpPr/>
            <p:nvPr/>
          </p:nvGrpSpPr>
          <p:grpSpPr>
            <a:xfrm>
              <a:off x="1003935" y="1804433"/>
              <a:ext cx="540000" cy="540000"/>
              <a:chOff x="4605094" y="3948991"/>
              <a:chExt cx="540000" cy="540000"/>
            </a:xfrm>
          </p:grpSpPr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61E96AF5-6872-4979-AADF-7CF012313907}"/>
                  </a:ext>
                </a:extLst>
              </p:cNvPr>
              <p:cNvSpPr/>
              <p:nvPr/>
            </p:nvSpPr>
            <p:spPr>
              <a:xfrm>
                <a:off x="4605094" y="3948991"/>
                <a:ext cx="540000" cy="540000"/>
              </a:xfrm>
              <a:prstGeom prst="ellipse">
                <a:avLst/>
              </a:prstGeom>
              <a:solidFill>
                <a:srgbClr val="FBBD0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 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21" name="Google Shape;2036;p23">
                <a:extLst>
                  <a:ext uri="{FF2B5EF4-FFF2-40B4-BE49-F238E27FC236}">
                    <a16:creationId xmlns:a16="http://schemas.microsoft.com/office/drawing/2014/main" id="{DDF99C0C-FDAA-4CF5-BE6D-C5D6C01F9925}"/>
                  </a:ext>
                </a:extLst>
              </p:cNvPr>
              <p:cNvGrpSpPr/>
              <p:nvPr/>
            </p:nvGrpSpPr>
            <p:grpSpPr>
              <a:xfrm>
                <a:off x="4748276" y="4050806"/>
                <a:ext cx="272686" cy="373766"/>
                <a:chOff x="-38267835" y="1954690"/>
                <a:chExt cx="231600" cy="317450"/>
              </a:xfrm>
              <a:solidFill>
                <a:srgbClr val="FFFFFF"/>
              </a:solidFill>
            </p:grpSpPr>
            <p:sp>
              <p:nvSpPr>
                <p:cNvPr id="22" name="Google Shape;2037;p23">
                  <a:extLst>
                    <a:ext uri="{FF2B5EF4-FFF2-40B4-BE49-F238E27FC236}">
                      <a16:creationId xmlns:a16="http://schemas.microsoft.com/office/drawing/2014/main" id="{87F4E212-5E80-4F8A-8E4B-7F4079B92BA7}"/>
                    </a:ext>
                  </a:extLst>
                </p:cNvPr>
                <p:cNvSpPr/>
                <p:nvPr/>
              </p:nvSpPr>
              <p:spPr>
                <a:xfrm>
                  <a:off x="-38267835" y="1954690"/>
                  <a:ext cx="231600" cy="3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4" h="12698" extrusionOk="0">
                      <a:moveTo>
                        <a:pt x="4546" y="892"/>
                      </a:moveTo>
                      <a:cubicBezTo>
                        <a:pt x="4811" y="892"/>
                        <a:pt x="5082" y="920"/>
                        <a:pt x="5357" y="977"/>
                      </a:cubicBezTo>
                      <a:cubicBezTo>
                        <a:pt x="6964" y="1292"/>
                        <a:pt x="8287" y="2742"/>
                        <a:pt x="8287" y="4600"/>
                      </a:cubicBezTo>
                      <a:cubicBezTo>
                        <a:pt x="8287" y="5987"/>
                        <a:pt x="7531" y="7215"/>
                        <a:pt x="6396" y="7845"/>
                      </a:cubicBezTo>
                      <a:cubicBezTo>
                        <a:pt x="5987" y="8034"/>
                        <a:pt x="5798" y="8475"/>
                        <a:pt x="5798" y="8885"/>
                      </a:cubicBezTo>
                      <a:lnTo>
                        <a:pt x="5798" y="9169"/>
                      </a:lnTo>
                      <a:lnTo>
                        <a:pt x="3309" y="9169"/>
                      </a:lnTo>
                      <a:lnTo>
                        <a:pt x="3309" y="8854"/>
                      </a:lnTo>
                      <a:cubicBezTo>
                        <a:pt x="3309" y="8412"/>
                        <a:pt x="3088" y="8034"/>
                        <a:pt x="2679" y="7782"/>
                      </a:cubicBezTo>
                      <a:cubicBezTo>
                        <a:pt x="1545" y="7121"/>
                        <a:pt x="820" y="5955"/>
                        <a:pt x="820" y="4600"/>
                      </a:cubicBezTo>
                      <a:cubicBezTo>
                        <a:pt x="820" y="2536"/>
                        <a:pt x="2499" y="892"/>
                        <a:pt x="4546" y="892"/>
                      </a:cubicBezTo>
                      <a:close/>
                      <a:moveTo>
                        <a:pt x="5798" y="9956"/>
                      </a:moveTo>
                      <a:lnTo>
                        <a:pt x="5798" y="10681"/>
                      </a:lnTo>
                      <a:cubicBezTo>
                        <a:pt x="5798" y="10901"/>
                        <a:pt x="5609" y="11059"/>
                        <a:pt x="5357" y="11090"/>
                      </a:cubicBezTo>
                      <a:lnTo>
                        <a:pt x="3719" y="11090"/>
                      </a:lnTo>
                      <a:cubicBezTo>
                        <a:pt x="3467" y="11090"/>
                        <a:pt x="3309" y="10901"/>
                        <a:pt x="3277" y="10681"/>
                      </a:cubicBezTo>
                      <a:lnTo>
                        <a:pt x="3277" y="9956"/>
                      </a:lnTo>
                      <a:close/>
                      <a:moveTo>
                        <a:pt x="4443" y="1"/>
                      </a:moveTo>
                      <a:cubicBezTo>
                        <a:pt x="2049" y="32"/>
                        <a:pt x="1" y="2080"/>
                        <a:pt x="1" y="4600"/>
                      </a:cubicBezTo>
                      <a:cubicBezTo>
                        <a:pt x="1" y="6270"/>
                        <a:pt x="883" y="7719"/>
                        <a:pt x="2238" y="8539"/>
                      </a:cubicBezTo>
                      <a:cubicBezTo>
                        <a:pt x="2332" y="8570"/>
                        <a:pt x="2395" y="8696"/>
                        <a:pt x="2458" y="8759"/>
                      </a:cubicBezTo>
                      <a:lnTo>
                        <a:pt x="2458" y="10681"/>
                      </a:lnTo>
                      <a:cubicBezTo>
                        <a:pt x="2458" y="11216"/>
                        <a:pt x="2805" y="11689"/>
                        <a:pt x="3309" y="11847"/>
                      </a:cubicBezTo>
                      <a:cubicBezTo>
                        <a:pt x="3467" y="12351"/>
                        <a:pt x="3939" y="12697"/>
                        <a:pt x="4506" y="12697"/>
                      </a:cubicBezTo>
                      <a:cubicBezTo>
                        <a:pt x="5042" y="12697"/>
                        <a:pt x="5514" y="12351"/>
                        <a:pt x="5672" y="11847"/>
                      </a:cubicBezTo>
                      <a:cubicBezTo>
                        <a:pt x="6176" y="11689"/>
                        <a:pt x="6554" y="11216"/>
                        <a:pt x="6554" y="10681"/>
                      </a:cubicBezTo>
                      <a:lnTo>
                        <a:pt x="6554" y="8854"/>
                      </a:lnTo>
                      <a:cubicBezTo>
                        <a:pt x="6554" y="8728"/>
                        <a:pt x="6617" y="8570"/>
                        <a:pt x="6712" y="8507"/>
                      </a:cubicBezTo>
                      <a:cubicBezTo>
                        <a:pt x="8318" y="7593"/>
                        <a:pt x="9263" y="5735"/>
                        <a:pt x="8948" y="3750"/>
                      </a:cubicBezTo>
                      <a:cubicBezTo>
                        <a:pt x="8602" y="1702"/>
                        <a:pt x="6806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038;p23">
                  <a:extLst>
                    <a:ext uri="{FF2B5EF4-FFF2-40B4-BE49-F238E27FC236}">
                      <a16:creationId xmlns:a16="http://schemas.microsoft.com/office/drawing/2014/main" id="{B224D102-9F8F-4B35-BC1B-3AF51CDA0739}"/>
                    </a:ext>
                  </a:extLst>
                </p:cNvPr>
                <p:cNvSpPr/>
                <p:nvPr/>
              </p:nvSpPr>
              <p:spPr>
                <a:xfrm>
                  <a:off x="-38235750" y="1989125"/>
                  <a:ext cx="84300" cy="8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41" extrusionOk="0">
                      <a:moveTo>
                        <a:pt x="2931" y="1"/>
                      </a:moveTo>
                      <a:cubicBezTo>
                        <a:pt x="1355" y="1"/>
                        <a:pt x="64" y="1293"/>
                        <a:pt x="1" y="2899"/>
                      </a:cubicBezTo>
                      <a:cubicBezTo>
                        <a:pt x="1" y="3120"/>
                        <a:pt x="158" y="3340"/>
                        <a:pt x="410" y="3340"/>
                      </a:cubicBezTo>
                      <a:cubicBezTo>
                        <a:pt x="631" y="3340"/>
                        <a:pt x="851" y="3120"/>
                        <a:pt x="851" y="2899"/>
                      </a:cubicBezTo>
                      <a:cubicBezTo>
                        <a:pt x="883" y="1765"/>
                        <a:pt x="1796" y="820"/>
                        <a:pt x="2931" y="820"/>
                      </a:cubicBezTo>
                      <a:cubicBezTo>
                        <a:pt x="3151" y="820"/>
                        <a:pt x="3372" y="631"/>
                        <a:pt x="3372" y="379"/>
                      </a:cubicBezTo>
                      <a:cubicBezTo>
                        <a:pt x="3372" y="190"/>
                        <a:pt x="3151" y="1"/>
                        <a:pt x="29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90A5F47F-531A-4DD9-B02D-81147F677612}"/>
              </a:ext>
            </a:extLst>
          </p:cNvPr>
          <p:cNvGrpSpPr/>
          <p:nvPr/>
        </p:nvGrpSpPr>
        <p:grpSpPr>
          <a:xfrm>
            <a:off x="4540182" y="2125180"/>
            <a:ext cx="3038018" cy="946975"/>
            <a:chOff x="4573716" y="1741641"/>
            <a:chExt cx="3038018" cy="946975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315A6C9B-1D8B-4702-825A-62624269876D}"/>
                </a:ext>
              </a:extLst>
            </p:cNvPr>
            <p:cNvSpPr/>
            <p:nvPr/>
          </p:nvSpPr>
          <p:spPr>
            <a:xfrm>
              <a:off x="4771521" y="2040940"/>
              <a:ext cx="2840213" cy="647676"/>
            </a:xfrm>
            <a:prstGeom prst="roundRect">
              <a:avLst>
                <a:gd name="adj" fmla="val 261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Scale problem</a:t>
              </a:r>
              <a:endParaRPr lang="zh-TW" altLang="en-US" sz="2800" b="1" dirty="0"/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1A64269-F511-4021-AA6F-128416625A74}"/>
                </a:ext>
              </a:extLst>
            </p:cNvPr>
            <p:cNvGrpSpPr/>
            <p:nvPr/>
          </p:nvGrpSpPr>
          <p:grpSpPr>
            <a:xfrm>
              <a:off x="4573716" y="1741641"/>
              <a:ext cx="540000" cy="540000"/>
              <a:chOff x="5917608" y="3955751"/>
              <a:chExt cx="540000" cy="540000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56871AAE-6CD9-4495-8B5F-A0C4009026A4}"/>
                  </a:ext>
                </a:extLst>
              </p:cNvPr>
              <p:cNvSpPr/>
              <p:nvPr/>
            </p:nvSpPr>
            <p:spPr>
              <a:xfrm>
                <a:off x="5917608" y="3955751"/>
                <a:ext cx="540000" cy="540000"/>
              </a:xfrm>
              <a:prstGeom prst="ellipse">
                <a:avLst/>
              </a:prstGeom>
              <a:solidFill>
                <a:srgbClr val="FBBD0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 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6" name="Google Shape;1626;g124b2a979fa_10_432">
                <a:extLst>
                  <a:ext uri="{FF2B5EF4-FFF2-40B4-BE49-F238E27FC236}">
                    <a16:creationId xmlns:a16="http://schemas.microsoft.com/office/drawing/2014/main" id="{2DF12F02-B5EF-4438-A390-7FC0BB7ADC30}"/>
                  </a:ext>
                </a:extLst>
              </p:cNvPr>
              <p:cNvSpPr/>
              <p:nvPr/>
            </p:nvSpPr>
            <p:spPr>
              <a:xfrm>
                <a:off x="6009794" y="4041281"/>
                <a:ext cx="374678" cy="372353"/>
              </a:xfrm>
              <a:custGeom>
                <a:avLst/>
                <a:gdLst/>
                <a:ahLst/>
                <a:cxnLst/>
                <a:rect l="l" t="t" r="r" b="b"/>
                <a:pathLst>
                  <a:path w="12729" h="12650" extrusionOk="0">
                    <a:moveTo>
                      <a:pt x="9326" y="1000"/>
                    </a:moveTo>
                    <a:lnTo>
                      <a:pt x="11657" y="3332"/>
                    </a:lnTo>
                    <a:lnTo>
                      <a:pt x="3403" y="11617"/>
                    </a:lnTo>
                    <a:lnTo>
                      <a:pt x="1072" y="9286"/>
                    </a:lnTo>
                    <a:lnTo>
                      <a:pt x="2521" y="7837"/>
                    </a:lnTo>
                    <a:lnTo>
                      <a:pt x="3403" y="8688"/>
                    </a:lnTo>
                    <a:cubicBezTo>
                      <a:pt x="3482" y="8766"/>
                      <a:pt x="3584" y="8806"/>
                      <a:pt x="3686" y="8806"/>
                    </a:cubicBezTo>
                    <a:cubicBezTo>
                      <a:pt x="3789" y="8806"/>
                      <a:pt x="3891" y="8766"/>
                      <a:pt x="3970" y="8688"/>
                    </a:cubicBezTo>
                    <a:cubicBezTo>
                      <a:pt x="4128" y="8530"/>
                      <a:pt x="4128" y="8278"/>
                      <a:pt x="3970" y="8089"/>
                    </a:cubicBezTo>
                    <a:lnTo>
                      <a:pt x="3119" y="7238"/>
                    </a:lnTo>
                    <a:lnTo>
                      <a:pt x="4191" y="6167"/>
                    </a:lnTo>
                    <a:lnTo>
                      <a:pt x="5041" y="7049"/>
                    </a:lnTo>
                    <a:cubicBezTo>
                      <a:pt x="5120" y="7128"/>
                      <a:pt x="5230" y="7167"/>
                      <a:pt x="5340" y="7167"/>
                    </a:cubicBezTo>
                    <a:cubicBezTo>
                      <a:pt x="5451" y="7167"/>
                      <a:pt x="5561" y="7128"/>
                      <a:pt x="5640" y="7049"/>
                    </a:cubicBezTo>
                    <a:cubicBezTo>
                      <a:pt x="5797" y="6892"/>
                      <a:pt x="5797" y="6608"/>
                      <a:pt x="5640" y="6451"/>
                    </a:cubicBezTo>
                    <a:lnTo>
                      <a:pt x="4758" y="5600"/>
                    </a:lnTo>
                    <a:lnTo>
                      <a:pt x="5829" y="4529"/>
                    </a:lnTo>
                    <a:lnTo>
                      <a:pt x="6711" y="5380"/>
                    </a:lnTo>
                    <a:cubicBezTo>
                      <a:pt x="6790" y="5458"/>
                      <a:pt x="6892" y="5498"/>
                      <a:pt x="6994" y="5498"/>
                    </a:cubicBezTo>
                    <a:cubicBezTo>
                      <a:pt x="7097" y="5498"/>
                      <a:pt x="7199" y="5458"/>
                      <a:pt x="7278" y="5380"/>
                    </a:cubicBezTo>
                    <a:cubicBezTo>
                      <a:pt x="7436" y="5222"/>
                      <a:pt x="7436" y="4970"/>
                      <a:pt x="7278" y="4812"/>
                    </a:cubicBezTo>
                    <a:lnTo>
                      <a:pt x="6427" y="3930"/>
                    </a:lnTo>
                    <a:lnTo>
                      <a:pt x="7499" y="2859"/>
                    </a:lnTo>
                    <a:lnTo>
                      <a:pt x="8349" y="3741"/>
                    </a:lnTo>
                    <a:cubicBezTo>
                      <a:pt x="8428" y="3820"/>
                      <a:pt x="8538" y="3859"/>
                      <a:pt x="8648" y="3859"/>
                    </a:cubicBezTo>
                    <a:cubicBezTo>
                      <a:pt x="8759" y="3859"/>
                      <a:pt x="8869" y="3820"/>
                      <a:pt x="8948" y="3741"/>
                    </a:cubicBezTo>
                    <a:cubicBezTo>
                      <a:pt x="9105" y="3584"/>
                      <a:pt x="9105" y="3300"/>
                      <a:pt x="8948" y="3143"/>
                    </a:cubicBezTo>
                    <a:lnTo>
                      <a:pt x="8066" y="2292"/>
                    </a:lnTo>
                    <a:lnTo>
                      <a:pt x="9326" y="1000"/>
                    </a:lnTo>
                    <a:close/>
                    <a:moveTo>
                      <a:pt x="9357" y="0"/>
                    </a:moveTo>
                    <a:cubicBezTo>
                      <a:pt x="9255" y="0"/>
                      <a:pt x="9153" y="39"/>
                      <a:pt x="9074" y="118"/>
                    </a:cubicBezTo>
                    <a:lnTo>
                      <a:pt x="7247" y="1914"/>
                    </a:lnTo>
                    <a:lnTo>
                      <a:pt x="7120" y="2040"/>
                    </a:lnTo>
                    <a:lnTo>
                      <a:pt x="5608" y="3584"/>
                    </a:lnTo>
                    <a:lnTo>
                      <a:pt x="5482" y="3678"/>
                    </a:lnTo>
                    <a:lnTo>
                      <a:pt x="3938" y="5222"/>
                    </a:lnTo>
                    <a:lnTo>
                      <a:pt x="3812" y="5348"/>
                    </a:lnTo>
                    <a:lnTo>
                      <a:pt x="2300" y="6892"/>
                    </a:lnTo>
                    <a:lnTo>
                      <a:pt x="2174" y="7018"/>
                    </a:lnTo>
                    <a:lnTo>
                      <a:pt x="158" y="9003"/>
                    </a:lnTo>
                    <a:cubicBezTo>
                      <a:pt x="0" y="9160"/>
                      <a:pt x="0" y="9444"/>
                      <a:pt x="158" y="9601"/>
                    </a:cubicBezTo>
                    <a:lnTo>
                      <a:pt x="3088" y="12531"/>
                    </a:lnTo>
                    <a:cubicBezTo>
                      <a:pt x="3167" y="12610"/>
                      <a:pt x="3269" y="12649"/>
                      <a:pt x="3371" y="12649"/>
                    </a:cubicBezTo>
                    <a:cubicBezTo>
                      <a:pt x="3474" y="12649"/>
                      <a:pt x="3576" y="12610"/>
                      <a:pt x="3655" y="12531"/>
                    </a:cubicBezTo>
                    <a:lnTo>
                      <a:pt x="12539" y="3647"/>
                    </a:lnTo>
                    <a:cubicBezTo>
                      <a:pt x="12728" y="3458"/>
                      <a:pt x="12728" y="3174"/>
                      <a:pt x="12571" y="3017"/>
                    </a:cubicBezTo>
                    <a:lnTo>
                      <a:pt x="9641" y="118"/>
                    </a:lnTo>
                    <a:cubicBezTo>
                      <a:pt x="9562" y="39"/>
                      <a:pt x="9460" y="0"/>
                      <a:pt x="935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CC50977-FA73-44A4-AA2F-D24BE45F8EDA}"/>
              </a:ext>
            </a:extLst>
          </p:cNvPr>
          <p:cNvGrpSpPr/>
          <p:nvPr/>
        </p:nvGrpSpPr>
        <p:grpSpPr>
          <a:xfrm>
            <a:off x="8175127" y="2125180"/>
            <a:ext cx="3025567" cy="917677"/>
            <a:chOff x="8143497" y="1779894"/>
            <a:chExt cx="3025567" cy="917677"/>
          </a:xfrm>
        </p:grpSpPr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992CEBB3-29F5-4F67-975C-33E4A546B42F}"/>
                </a:ext>
              </a:extLst>
            </p:cNvPr>
            <p:cNvSpPr/>
            <p:nvPr/>
          </p:nvSpPr>
          <p:spPr>
            <a:xfrm>
              <a:off x="8328850" y="2049894"/>
              <a:ext cx="2840214" cy="647677"/>
            </a:xfrm>
            <a:prstGeom prst="roundRect">
              <a:avLst>
                <a:gd name="adj" fmla="val 2611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Computation</a:t>
              </a:r>
              <a:endParaRPr lang="zh-TW" altLang="en-US" sz="2800" b="1" dirty="0"/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1252D1-E1FB-4213-9EE2-A2843AE3B5E7}"/>
                </a:ext>
              </a:extLst>
            </p:cNvPr>
            <p:cNvGrpSpPr/>
            <p:nvPr/>
          </p:nvGrpSpPr>
          <p:grpSpPr>
            <a:xfrm>
              <a:off x="8143497" y="1779894"/>
              <a:ext cx="540000" cy="540000"/>
              <a:chOff x="7460988" y="3938711"/>
              <a:chExt cx="540000" cy="540000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6F0656CF-05CE-4512-A316-CA7C47E069A8}"/>
                  </a:ext>
                </a:extLst>
              </p:cNvPr>
              <p:cNvSpPr/>
              <p:nvPr/>
            </p:nvSpPr>
            <p:spPr>
              <a:xfrm>
                <a:off x="7460988" y="3938711"/>
                <a:ext cx="540000" cy="540000"/>
              </a:xfrm>
              <a:prstGeom prst="ellipse">
                <a:avLst/>
              </a:prstGeom>
              <a:solidFill>
                <a:srgbClr val="FBBD0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dirty="0"/>
                  <a:t> 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8" name="Google Shape;1621;g124b2a979fa_10_432">
                <a:extLst>
                  <a:ext uri="{FF2B5EF4-FFF2-40B4-BE49-F238E27FC236}">
                    <a16:creationId xmlns:a16="http://schemas.microsoft.com/office/drawing/2014/main" id="{DBFFF8E2-AB33-4F4B-8EFC-1F55225C9397}"/>
                  </a:ext>
                </a:extLst>
              </p:cNvPr>
              <p:cNvSpPr/>
              <p:nvPr/>
            </p:nvSpPr>
            <p:spPr>
              <a:xfrm>
                <a:off x="7580258" y="4050368"/>
                <a:ext cx="330434" cy="316687"/>
              </a:xfrm>
              <a:custGeom>
                <a:avLst/>
                <a:gdLst/>
                <a:ahLst/>
                <a:cxnLst/>
                <a:rect l="l" t="t" r="r" b="b"/>
                <a:pathLst>
                  <a:path w="18772" h="17991" extrusionOk="0">
                    <a:moveTo>
                      <a:pt x="17492" y="6197"/>
                    </a:moveTo>
                    <a:lnTo>
                      <a:pt x="17217" y="8063"/>
                    </a:lnTo>
                    <a:lnTo>
                      <a:pt x="15626" y="6472"/>
                    </a:lnTo>
                    <a:lnTo>
                      <a:pt x="17492" y="6197"/>
                    </a:lnTo>
                    <a:close/>
                    <a:moveTo>
                      <a:pt x="6055" y="9391"/>
                    </a:moveTo>
                    <a:lnTo>
                      <a:pt x="6055" y="16858"/>
                    </a:lnTo>
                    <a:lnTo>
                      <a:pt x="1133" y="16858"/>
                    </a:lnTo>
                    <a:lnTo>
                      <a:pt x="1133" y="13332"/>
                    </a:lnTo>
                    <a:lnTo>
                      <a:pt x="6055" y="9391"/>
                    </a:lnTo>
                    <a:close/>
                    <a:moveTo>
                      <a:pt x="7187" y="9141"/>
                    </a:moveTo>
                    <a:lnTo>
                      <a:pt x="11903" y="11568"/>
                    </a:lnTo>
                    <a:lnTo>
                      <a:pt x="11903" y="16858"/>
                    </a:lnTo>
                    <a:lnTo>
                      <a:pt x="7187" y="16858"/>
                    </a:lnTo>
                    <a:lnTo>
                      <a:pt x="7187" y="9141"/>
                    </a:lnTo>
                    <a:close/>
                    <a:moveTo>
                      <a:pt x="565" y="1"/>
                    </a:moveTo>
                    <a:cubicBezTo>
                      <a:pt x="254" y="1"/>
                      <a:pt x="1" y="255"/>
                      <a:pt x="1" y="569"/>
                    </a:cubicBezTo>
                    <a:lnTo>
                      <a:pt x="1" y="17423"/>
                    </a:lnTo>
                    <a:cubicBezTo>
                      <a:pt x="1" y="17737"/>
                      <a:pt x="254" y="17991"/>
                      <a:pt x="565" y="17991"/>
                    </a:cubicBezTo>
                    <a:lnTo>
                      <a:pt x="18141" y="17991"/>
                    </a:lnTo>
                    <a:cubicBezTo>
                      <a:pt x="18455" y="17991"/>
                      <a:pt x="18706" y="17737"/>
                      <a:pt x="18706" y="17423"/>
                    </a:cubicBezTo>
                    <a:cubicBezTo>
                      <a:pt x="18706" y="17112"/>
                      <a:pt x="18455" y="16858"/>
                      <a:pt x="18141" y="16858"/>
                    </a:cubicBezTo>
                    <a:lnTo>
                      <a:pt x="13033" y="16858"/>
                    </a:lnTo>
                    <a:lnTo>
                      <a:pt x="13033" y="11457"/>
                    </a:lnTo>
                    <a:lnTo>
                      <a:pt x="16022" y="8467"/>
                    </a:lnTo>
                    <a:lnTo>
                      <a:pt x="17214" y="9660"/>
                    </a:lnTo>
                    <a:cubicBezTo>
                      <a:pt x="17329" y="9774"/>
                      <a:pt x="17471" y="9826"/>
                      <a:pt x="17611" y="9826"/>
                    </a:cubicBezTo>
                    <a:cubicBezTo>
                      <a:pt x="17874" y="9826"/>
                      <a:pt x="18129" y="9643"/>
                      <a:pt x="18175" y="9343"/>
                    </a:cubicBezTo>
                    <a:lnTo>
                      <a:pt x="18721" y="5608"/>
                    </a:lnTo>
                    <a:cubicBezTo>
                      <a:pt x="18771" y="5262"/>
                      <a:pt x="18501" y="4962"/>
                      <a:pt x="18164" y="4962"/>
                    </a:cubicBezTo>
                    <a:cubicBezTo>
                      <a:pt x="18137" y="4962"/>
                      <a:pt x="18109" y="4964"/>
                      <a:pt x="18081" y="4968"/>
                    </a:cubicBezTo>
                    <a:lnTo>
                      <a:pt x="14346" y="5514"/>
                    </a:lnTo>
                    <a:cubicBezTo>
                      <a:pt x="13887" y="5584"/>
                      <a:pt x="13700" y="6145"/>
                      <a:pt x="14029" y="6475"/>
                    </a:cubicBezTo>
                    <a:lnTo>
                      <a:pt x="15222" y="7667"/>
                    </a:lnTo>
                    <a:lnTo>
                      <a:pt x="12359" y="10530"/>
                    </a:lnTo>
                    <a:lnTo>
                      <a:pt x="6879" y="7710"/>
                    </a:lnTo>
                    <a:cubicBezTo>
                      <a:pt x="6867" y="7703"/>
                      <a:pt x="6855" y="7697"/>
                      <a:pt x="6846" y="7694"/>
                    </a:cubicBezTo>
                    <a:lnTo>
                      <a:pt x="6831" y="7688"/>
                    </a:lnTo>
                    <a:lnTo>
                      <a:pt x="6794" y="7673"/>
                    </a:lnTo>
                    <a:lnTo>
                      <a:pt x="6776" y="7670"/>
                    </a:lnTo>
                    <a:cubicBezTo>
                      <a:pt x="6767" y="7667"/>
                      <a:pt x="6755" y="7664"/>
                      <a:pt x="6743" y="7661"/>
                    </a:cubicBezTo>
                    <a:lnTo>
                      <a:pt x="6728" y="7658"/>
                    </a:lnTo>
                    <a:cubicBezTo>
                      <a:pt x="6713" y="7655"/>
                      <a:pt x="6695" y="7652"/>
                      <a:pt x="6680" y="7649"/>
                    </a:cubicBezTo>
                    <a:lnTo>
                      <a:pt x="6553" y="7649"/>
                    </a:lnTo>
                    <a:cubicBezTo>
                      <a:pt x="6541" y="7649"/>
                      <a:pt x="6526" y="7655"/>
                      <a:pt x="6514" y="7655"/>
                    </a:cubicBezTo>
                    <a:lnTo>
                      <a:pt x="6495" y="7661"/>
                    </a:lnTo>
                    <a:cubicBezTo>
                      <a:pt x="6483" y="7661"/>
                      <a:pt x="6474" y="7664"/>
                      <a:pt x="6465" y="7667"/>
                    </a:cubicBezTo>
                    <a:lnTo>
                      <a:pt x="6447" y="7673"/>
                    </a:lnTo>
                    <a:cubicBezTo>
                      <a:pt x="6432" y="7679"/>
                      <a:pt x="6417" y="7682"/>
                      <a:pt x="6405" y="7688"/>
                    </a:cubicBezTo>
                    <a:lnTo>
                      <a:pt x="6387" y="7697"/>
                    </a:lnTo>
                    <a:lnTo>
                      <a:pt x="6360" y="7710"/>
                    </a:lnTo>
                    <a:lnTo>
                      <a:pt x="6341" y="7719"/>
                    </a:lnTo>
                    <a:cubicBezTo>
                      <a:pt x="6332" y="7725"/>
                      <a:pt x="6323" y="7731"/>
                      <a:pt x="6314" y="7737"/>
                    </a:cubicBezTo>
                    <a:lnTo>
                      <a:pt x="6299" y="7746"/>
                    </a:lnTo>
                    <a:cubicBezTo>
                      <a:pt x="6287" y="7752"/>
                      <a:pt x="6275" y="7761"/>
                      <a:pt x="6266" y="7770"/>
                    </a:cubicBezTo>
                    <a:lnTo>
                      <a:pt x="6260" y="7776"/>
                    </a:lnTo>
                    <a:lnTo>
                      <a:pt x="1133" y="11879"/>
                    </a:lnTo>
                    <a:lnTo>
                      <a:pt x="1133" y="569"/>
                    </a:lnTo>
                    <a:cubicBezTo>
                      <a:pt x="1133" y="255"/>
                      <a:pt x="879" y="1"/>
                      <a:pt x="56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7BDFBB18-CAB2-44B5-B049-19792D6D0C50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6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627B35A-A6A6-4FD1-B0C2-76FB9166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741" y="3680521"/>
            <a:ext cx="5579250" cy="2195870"/>
          </a:xfrm>
          <a:prstGeom prst="rect">
            <a:avLst/>
          </a:prstGeom>
        </p:spPr>
      </p:pic>
      <p:cxnSp>
        <p:nvCxnSpPr>
          <p:cNvPr id="45" name="Google Shape;1685;g11b24442244_3_68">
            <a:extLst>
              <a:ext uri="{FF2B5EF4-FFF2-40B4-BE49-F238E27FC236}">
                <a16:creationId xmlns:a16="http://schemas.microsoft.com/office/drawing/2014/main" id="{7838AE4E-A8CB-46C8-B8B3-171C51E0E531}"/>
              </a:ext>
            </a:extLst>
          </p:cNvPr>
          <p:cNvCxnSpPr>
            <a:stCxn id="41" idx="1"/>
            <a:endCxn id="40" idx="6"/>
          </p:cNvCxnSpPr>
          <p:nvPr/>
        </p:nvCxnSpPr>
        <p:spPr>
          <a:xfrm flipH="1" flipV="1">
            <a:off x="2421271" y="5898751"/>
            <a:ext cx="112920" cy="14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7DFE05C6-A8DA-4042-A2D9-C7BD80370728}"/>
              </a:ext>
            </a:extLst>
          </p:cNvPr>
          <p:cNvGrpSpPr/>
          <p:nvPr/>
        </p:nvGrpSpPr>
        <p:grpSpPr>
          <a:xfrm>
            <a:off x="673450" y="3429000"/>
            <a:ext cx="4993926" cy="2850415"/>
            <a:chOff x="847531" y="2630330"/>
            <a:chExt cx="4292065" cy="244980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F412D70-F5C6-4E40-B005-B5E20B85F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31" y="2630330"/>
              <a:ext cx="4292065" cy="2449809"/>
            </a:xfrm>
            <a:prstGeom prst="rect">
              <a:avLst/>
            </a:prstGeom>
          </p:spPr>
        </p:pic>
        <p:sp>
          <p:nvSpPr>
            <p:cNvPr id="40" name="Google Shape;1682;g11b24442244_3_68">
              <a:extLst>
                <a:ext uri="{FF2B5EF4-FFF2-40B4-BE49-F238E27FC236}">
                  <a16:creationId xmlns:a16="http://schemas.microsoft.com/office/drawing/2014/main" id="{E96ADFCE-A92E-4AD9-8E9A-2217E32BC5FE}"/>
                </a:ext>
              </a:extLst>
            </p:cNvPr>
            <p:cNvSpPr/>
            <p:nvPr/>
          </p:nvSpPr>
          <p:spPr>
            <a:xfrm>
              <a:off x="1903136" y="4651022"/>
              <a:ext cx="446572" cy="203905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84;g11b24442244_3_68">
              <a:extLst>
                <a:ext uri="{FF2B5EF4-FFF2-40B4-BE49-F238E27FC236}">
                  <a16:creationId xmlns:a16="http://schemas.microsoft.com/office/drawing/2014/main" id="{A8D0BD07-89AC-4B34-8DE7-28A6168AF02A}"/>
                </a:ext>
              </a:extLst>
            </p:cNvPr>
            <p:cNvSpPr txBox="1"/>
            <p:nvPr/>
          </p:nvSpPr>
          <p:spPr>
            <a:xfrm>
              <a:off x="2446758" y="4599210"/>
              <a:ext cx="7825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0" i="0" u="none" strike="noStrike" cap="none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window</a:t>
              </a:r>
              <a:endParaRPr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83;g11b24442244_3_68">
              <a:extLst>
                <a:ext uri="{FF2B5EF4-FFF2-40B4-BE49-F238E27FC236}">
                  <a16:creationId xmlns:a16="http://schemas.microsoft.com/office/drawing/2014/main" id="{A8AC255D-563C-49AC-BF5F-52280DF030EE}"/>
                </a:ext>
              </a:extLst>
            </p:cNvPr>
            <p:cNvSpPr/>
            <p:nvPr/>
          </p:nvSpPr>
          <p:spPr>
            <a:xfrm>
              <a:off x="3229345" y="4235013"/>
              <a:ext cx="1910251" cy="53889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4A69E572-EAA6-45D6-9FFD-8365F1388433}"/>
              </a:ext>
            </a:extLst>
          </p:cNvPr>
          <p:cNvSpPr/>
          <p:nvPr/>
        </p:nvSpPr>
        <p:spPr>
          <a:xfrm>
            <a:off x="1141762" y="2424865"/>
            <a:ext cx="41966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reduce self-attention complexity</a:t>
            </a:r>
          </a:p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to linear time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F412BC-6108-45D5-BD44-24914FC79069}"/>
              </a:ext>
            </a:extLst>
          </p:cNvPr>
          <p:cNvSpPr/>
          <p:nvPr/>
        </p:nvSpPr>
        <p:spPr>
          <a:xfrm>
            <a:off x="6445732" y="2552496"/>
            <a:ext cx="51325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200" dirty="0">
                <a:latin typeface="Arial"/>
                <a:ea typeface="Arial"/>
                <a:cs typeface="Arial"/>
                <a:sym typeface="Arial"/>
              </a:rPr>
              <a:t>connect the patch in different windows</a:t>
            </a:r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4804D22-21AD-4301-BED3-325922C42CCF}"/>
              </a:ext>
            </a:extLst>
          </p:cNvPr>
          <p:cNvSpPr/>
          <p:nvPr/>
        </p:nvSpPr>
        <p:spPr>
          <a:xfrm>
            <a:off x="926908" y="2176936"/>
            <a:ext cx="4635692" cy="1088861"/>
          </a:xfrm>
          <a:prstGeom prst="roundRect">
            <a:avLst>
              <a:gd name="adj" fmla="val 67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011E2DF-B185-49BC-8DF0-F1209426E862}"/>
              </a:ext>
            </a:extLst>
          </p:cNvPr>
          <p:cNvSpPr/>
          <p:nvPr/>
        </p:nvSpPr>
        <p:spPr>
          <a:xfrm>
            <a:off x="6327582" y="2190161"/>
            <a:ext cx="5132515" cy="1116777"/>
          </a:xfrm>
          <a:prstGeom prst="roundRect">
            <a:avLst>
              <a:gd name="adj" fmla="val 677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909320D6-AFED-44A7-A51E-84F1FDB2F411}"/>
              </a:ext>
            </a:extLst>
          </p:cNvPr>
          <p:cNvSpPr/>
          <p:nvPr/>
        </p:nvSpPr>
        <p:spPr>
          <a:xfrm>
            <a:off x="2083876" y="1816578"/>
            <a:ext cx="2102112" cy="597242"/>
          </a:xfrm>
          <a:prstGeom prst="roundRect">
            <a:avLst>
              <a:gd name="adj" fmla="val 2611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Hierarchical</a:t>
            </a:r>
            <a:endParaRPr lang="zh-TW" altLang="en-US" sz="2800" b="1" dirty="0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78D822D3-C43A-4FED-B265-5419B25F18E7}"/>
              </a:ext>
            </a:extLst>
          </p:cNvPr>
          <p:cNvSpPr/>
          <p:nvPr/>
        </p:nvSpPr>
        <p:spPr>
          <a:xfrm>
            <a:off x="7498261" y="1816578"/>
            <a:ext cx="2854486" cy="597242"/>
          </a:xfrm>
          <a:prstGeom prst="roundRect">
            <a:avLst>
              <a:gd name="adj" fmla="val 2611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/>
              <a:t>Shifted Windows</a:t>
            </a:r>
            <a:endParaRPr lang="zh-TW" altLang="en-US" sz="2800" b="1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D27A690-75F4-42D1-9FCE-F4EE8727B4DC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3">
            <a:extLst>
              <a:ext uri="{FF2B5EF4-FFF2-40B4-BE49-F238E27FC236}">
                <a16:creationId xmlns:a16="http://schemas.microsoft.com/office/drawing/2014/main" id="{A368375F-8386-48B7-88DC-7F0A636B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Introduction: </a:t>
            </a:r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96DD7C2-1B71-4112-B4F0-FD390E3C3C8E}"/>
              </a:ext>
            </a:extLst>
          </p:cNvPr>
          <p:cNvCxnSpPr>
            <a:cxnSpLocks/>
          </p:cNvCxnSpPr>
          <p:nvPr/>
        </p:nvCxnSpPr>
        <p:spPr>
          <a:xfrm flipH="1">
            <a:off x="870839" y="2696770"/>
            <a:ext cx="1" cy="108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Introduction: history of </a:t>
            </a:r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in 2021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6A4E5CB-8CC4-4C60-9094-0AC42E0FBCFD}"/>
              </a:ext>
            </a:extLst>
          </p:cNvPr>
          <p:cNvCxnSpPr/>
          <p:nvPr/>
        </p:nvCxnSpPr>
        <p:spPr>
          <a:xfrm>
            <a:off x="0" y="3814011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D5D2CD1-B150-4DE8-BC27-DBD1C98F03F8}"/>
              </a:ext>
            </a:extLst>
          </p:cNvPr>
          <p:cNvSpPr/>
          <p:nvPr/>
        </p:nvSpPr>
        <p:spPr>
          <a:xfrm>
            <a:off x="2630782" y="3724011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Google Shape;1645;g11b24442244_3_23">
            <a:extLst>
              <a:ext uri="{FF2B5EF4-FFF2-40B4-BE49-F238E27FC236}">
                <a16:creationId xmlns:a16="http://schemas.microsoft.com/office/drawing/2014/main" id="{4E2EB0D7-7080-4DBF-BE29-BC8DB05410B0}"/>
              </a:ext>
            </a:extLst>
          </p:cNvPr>
          <p:cNvSpPr txBox="1"/>
          <p:nvPr/>
        </p:nvSpPr>
        <p:spPr>
          <a:xfrm>
            <a:off x="1557517" y="4090615"/>
            <a:ext cx="232035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Transformer-SSL</a:t>
            </a:r>
            <a:endParaRPr dirty="0">
              <a:latin typeface="HammersmithOne" panose="02010703030501060504" pitchFamily="2" charset="0"/>
            </a:endParaRPr>
          </a:p>
        </p:txBody>
      </p:sp>
      <p:sp>
        <p:nvSpPr>
          <p:cNvPr id="32" name="Google Shape;1646;g11b24442244_3_23">
            <a:extLst>
              <a:ext uri="{FF2B5EF4-FFF2-40B4-BE49-F238E27FC236}">
                <a16:creationId xmlns:a16="http://schemas.microsoft.com/office/drawing/2014/main" id="{F2E53F56-CDC2-4E36-AC8A-5D50FBD1616F}"/>
              </a:ext>
            </a:extLst>
          </p:cNvPr>
          <p:cNvSpPr txBox="1"/>
          <p:nvPr/>
        </p:nvSpPr>
        <p:spPr>
          <a:xfrm>
            <a:off x="1635255" y="4439294"/>
            <a:ext cx="2164881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latin typeface="Arial"/>
                <a:ea typeface="Arial"/>
                <a:cs typeface="Arial"/>
                <a:sym typeface="Arial"/>
              </a:rPr>
              <a:t>Used as a backbone for Self-Supervised Learning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645;g11b24442244_3_23">
            <a:extLst>
              <a:ext uri="{FF2B5EF4-FFF2-40B4-BE49-F238E27FC236}">
                <a16:creationId xmlns:a16="http://schemas.microsoft.com/office/drawing/2014/main" id="{25F9F3A8-F68F-48F4-B78B-720359152489}"/>
              </a:ext>
            </a:extLst>
          </p:cNvPr>
          <p:cNvSpPr txBox="1"/>
          <p:nvPr/>
        </p:nvSpPr>
        <p:spPr>
          <a:xfrm>
            <a:off x="3924650" y="4179485"/>
            <a:ext cx="2022593" cy="519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Video </a:t>
            </a:r>
            <a:r>
              <a:rPr lang="en-US" sz="2000" b="1" dirty="0" err="1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Swin</a:t>
            </a:r>
            <a:r>
              <a:rPr lang="en-US" sz="2000" b="1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 Transformer</a:t>
            </a:r>
          </a:p>
        </p:txBody>
      </p:sp>
      <p:sp>
        <p:nvSpPr>
          <p:cNvPr id="36" name="Google Shape;1646;g11b24442244_3_23">
            <a:extLst>
              <a:ext uri="{FF2B5EF4-FFF2-40B4-BE49-F238E27FC236}">
                <a16:creationId xmlns:a16="http://schemas.microsoft.com/office/drawing/2014/main" id="{544DA77F-DE9D-4E79-9D8E-DEBAB5A57767}"/>
              </a:ext>
            </a:extLst>
          </p:cNvPr>
          <p:cNvSpPr txBox="1"/>
          <p:nvPr/>
        </p:nvSpPr>
        <p:spPr>
          <a:xfrm>
            <a:off x="3876525" y="4767993"/>
            <a:ext cx="2164881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SOTA accuracy on video recognition benchmarks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A389374-84F9-4AB8-9B5C-6E36BD7D9E41}"/>
              </a:ext>
            </a:extLst>
          </p:cNvPr>
          <p:cNvSpPr/>
          <p:nvPr/>
        </p:nvSpPr>
        <p:spPr>
          <a:xfrm>
            <a:off x="4846486" y="3724011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8EA99620-A1F5-4CF0-A1A5-102E9B56D7E1}"/>
              </a:ext>
            </a:extLst>
          </p:cNvPr>
          <p:cNvSpPr/>
          <p:nvPr/>
        </p:nvSpPr>
        <p:spPr>
          <a:xfrm>
            <a:off x="7062190" y="3724011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645;g11b24442244_3_23">
            <a:extLst>
              <a:ext uri="{FF2B5EF4-FFF2-40B4-BE49-F238E27FC236}">
                <a16:creationId xmlns:a16="http://schemas.microsoft.com/office/drawing/2014/main" id="{A74F9742-51C2-49B1-A046-B5BCEBAA94DA}"/>
              </a:ext>
            </a:extLst>
          </p:cNvPr>
          <p:cNvSpPr txBox="1"/>
          <p:nvPr/>
        </p:nvSpPr>
        <p:spPr>
          <a:xfrm>
            <a:off x="5992544" y="4090615"/>
            <a:ext cx="232035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Add MLP</a:t>
            </a:r>
          </a:p>
        </p:txBody>
      </p:sp>
      <p:sp>
        <p:nvSpPr>
          <p:cNvPr id="43" name="Google Shape;1646;g11b24442244_3_23">
            <a:extLst>
              <a:ext uri="{FF2B5EF4-FFF2-40B4-BE49-F238E27FC236}">
                <a16:creationId xmlns:a16="http://schemas.microsoft.com/office/drawing/2014/main" id="{71F1DDE8-553C-444F-95E7-3BA762E76504}"/>
              </a:ext>
            </a:extLst>
          </p:cNvPr>
          <p:cNvSpPr txBox="1"/>
          <p:nvPr/>
        </p:nvSpPr>
        <p:spPr>
          <a:xfrm>
            <a:off x="6070282" y="4439294"/>
            <a:ext cx="2164881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replacing all multi-head self-attention blocks by MLP layers 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31BE9DA7-AA33-4D71-A8B2-2640941611C4}"/>
              </a:ext>
            </a:extLst>
          </p:cNvPr>
          <p:cNvSpPr/>
          <p:nvPr/>
        </p:nvSpPr>
        <p:spPr>
          <a:xfrm>
            <a:off x="9277894" y="3725984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Google Shape;1645;g11b24442244_3_23">
            <a:extLst>
              <a:ext uri="{FF2B5EF4-FFF2-40B4-BE49-F238E27FC236}">
                <a16:creationId xmlns:a16="http://schemas.microsoft.com/office/drawing/2014/main" id="{4000B5E7-CF0D-4FCD-8DA5-5C9D1F68A9A7}"/>
              </a:ext>
            </a:extLst>
          </p:cNvPr>
          <p:cNvSpPr txBox="1"/>
          <p:nvPr/>
        </p:nvSpPr>
        <p:spPr>
          <a:xfrm>
            <a:off x="8245525" y="4090615"/>
            <a:ext cx="232035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Soft Teacher </a:t>
            </a:r>
          </a:p>
        </p:txBody>
      </p:sp>
      <p:sp>
        <p:nvSpPr>
          <p:cNvPr id="55" name="Google Shape;1646;g11b24442244_3_23">
            <a:extLst>
              <a:ext uri="{FF2B5EF4-FFF2-40B4-BE49-F238E27FC236}">
                <a16:creationId xmlns:a16="http://schemas.microsoft.com/office/drawing/2014/main" id="{4D25157D-CF96-4FCB-9D16-3D991FE0B539}"/>
              </a:ext>
            </a:extLst>
          </p:cNvPr>
          <p:cNvSpPr txBox="1"/>
          <p:nvPr/>
        </p:nvSpPr>
        <p:spPr>
          <a:xfrm>
            <a:off x="8323263" y="4439294"/>
            <a:ext cx="2164881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end-to-end semi-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supervisd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object detection method</a:t>
            </a: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9077DF2F-CC2A-4EE8-8849-4BB1238C346C}"/>
              </a:ext>
            </a:extLst>
          </p:cNvPr>
          <p:cNvSpPr/>
          <p:nvPr/>
        </p:nvSpPr>
        <p:spPr>
          <a:xfrm>
            <a:off x="11050836" y="3725984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Google Shape;1645;g11b24442244_3_23">
            <a:extLst>
              <a:ext uri="{FF2B5EF4-FFF2-40B4-BE49-F238E27FC236}">
                <a16:creationId xmlns:a16="http://schemas.microsoft.com/office/drawing/2014/main" id="{C453DE62-A4A1-4B89-9F70-227C6E17B88A}"/>
              </a:ext>
            </a:extLst>
          </p:cNvPr>
          <p:cNvSpPr txBox="1"/>
          <p:nvPr/>
        </p:nvSpPr>
        <p:spPr>
          <a:xfrm>
            <a:off x="10004022" y="1822696"/>
            <a:ext cx="2320359" cy="70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FF0000"/>
                </a:solidFill>
                <a:latin typeface="HammersmithOne" panose="02010703030501060504" pitchFamily="2" charset="0"/>
                <a:ea typeface="Hammersmith One"/>
                <a:cs typeface="Hammersmith One"/>
                <a:sym typeface="Hammersmith One"/>
              </a:rPr>
              <a:t>ICCV 2021 best paper award</a:t>
            </a:r>
          </a:p>
        </p:txBody>
      </p:sp>
      <p:sp>
        <p:nvSpPr>
          <p:cNvPr id="59" name="Google Shape;1671;g11b24442244_3_23">
            <a:extLst>
              <a:ext uri="{FF2B5EF4-FFF2-40B4-BE49-F238E27FC236}">
                <a16:creationId xmlns:a16="http://schemas.microsoft.com/office/drawing/2014/main" id="{9611C1B3-8DB1-4C29-9DF7-C53E5A4CCCB4}"/>
              </a:ext>
            </a:extLst>
          </p:cNvPr>
          <p:cNvSpPr/>
          <p:nvPr/>
        </p:nvSpPr>
        <p:spPr>
          <a:xfrm>
            <a:off x="9005144" y="3227270"/>
            <a:ext cx="725499" cy="3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/9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671;g11b24442244_3_23">
            <a:extLst>
              <a:ext uri="{FF2B5EF4-FFF2-40B4-BE49-F238E27FC236}">
                <a16:creationId xmlns:a16="http://schemas.microsoft.com/office/drawing/2014/main" id="{D109A8FC-E944-4721-A0A1-F7CB04BBBBE6}"/>
              </a:ext>
            </a:extLst>
          </p:cNvPr>
          <p:cNvSpPr/>
          <p:nvPr/>
        </p:nvSpPr>
        <p:spPr>
          <a:xfrm>
            <a:off x="4573196" y="3227270"/>
            <a:ext cx="725499" cy="3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/25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1671;g11b24442244_3_23">
            <a:extLst>
              <a:ext uri="{FF2B5EF4-FFF2-40B4-BE49-F238E27FC236}">
                <a16:creationId xmlns:a16="http://schemas.microsoft.com/office/drawing/2014/main" id="{9D164A5B-1E29-488E-850F-EB73ECDDF565}"/>
              </a:ext>
            </a:extLst>
          </p:cNvPr>
          <p:cNvSpPr/>
          <p:nvPr/>
        </p:nvSpPr>
        <p:spPr>
          <a:xfrm>
            <a:off x="6747798" y="3227270"/>
            <a:ext cx="725499" cy="3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/3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671;g11b24442244_3_23">
            <a:extLst>
              <a:ext uri="{FF2B5EF4-FFF2-40B4-BE49-F238E27FC236}">
                <a16:creationId xmlns:a16="http://schemas.microsoft.com/office/drawing/2014/main" id="{E302BD26-A2EC-4FDD-A6D2-F45B2B167F90}"/>
              </a:ext>
            </a:extLst>
          </p:cNvPr>
          <p:cNvSpPr/>
          <p:nvPr/>
        </p:nvSpPr>
        <p:spPr>
          <a:xfrm>
            <a:off x="2354945" y="3227270"/>
            <a:ext cx="725499" cy="3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5/12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671;g11b24442244_3_23">
            <a:extLst>
              <a:ext uri="{FF2B5EF4-FFF2-40B4-BE49-F238E27FC236}">
                <a16:creationId xmlns:a16="http://schemas.microsoft.com/office/drawing/2014/main" id="{B8E49BA6-DA5C-4409-A89A-AAE3FCBC801C}"/>
              </a:ext>
            </a:extLst>
          </p:cNvPr>
          <p:cNvSpPr/>
          <p:nvPr/>
        </p:nvSpPr>
        <p:spPr>
          <a:xfrm>
            <a:off x="10721441" y="3968600"/>
            <a:ext cx="838790" cy="3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671;g11b24442244_3_23">
            <a:extLst>
              <a:ext uri="{FF2B5EF4-FFF2-40B4-BE49-F238E27FC236}">
                <a16:creationId xmlns:a16="http://schemas.microsoft.com/office/drawing/2014/main" id="{624D89AD-8A00-4A9F-9503-113334517D93}"/>
              </a:ext>
            </a:extLst>
          </p:cNvPr>
          <p:cNvSpPr/>
          <p:nvPr/>
        </p:nvSpPr>
        <p:spPr>
          <a:xfrm>
            <a:off x="508089" y="3968600"/>
            <a:ext cx="725499" cy="3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2000" u="none" strike="noStrike" cap="none" dirty="0">
                <a:solidFill>
                  <a:srgbClr val="24292F"/>
                </a:solidFill>
                <a:latin typeface="Arial"/>
                <a:ea typeface="Arial"/>
                <a:cs typeface="Arial"/>
                <a:sym typeface="Arial"/>
              </a:rPr>
              <a:t>/12</a:t>
            </a:r>
            <a:endParaRPr sz="200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645;g11b24442244_3_23">
            <a:extLst>
              <a:ext uri="{FF2B5EF4-FFF2-40B4-BE49-F238E27FC236}">
                <a16:creationId xmlns:a16="http://schemas.microsoft.com/office/drawing/2014/main" id="{1951DFE5-09D4-4A07-A760-A887055D0968}"/>
              </a:ext>
            </a:extLst>
          </p:cNvPr>
          <p:cNvSpPr txBox="1"/>
          <p:nvPr/>
        </p:nvSpPr>
        <p:spPr>
          <a:xfrm>
            <a:off x="-48125" y="1822696"/>
            <a:ext cx="1886552" cy="62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HammersmithOne" panose="02010703030501060504" pitchFamily="2" charset="0"/>
                <a:sym typeface="Hammersmith One"/>
              </a:rPr>
              <a:t>Release code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HammersmithOne" panose="02010703030501060504" pitchFamily="2" charset="0"/>
                <a:sym typeface="Hammersmith One"/>
              </a:rPr>
              <a:t>to GitHub</a:t>
            </a:r>
            <a:endParaRPr dirty="0">
              <a:solidFill>
                <a:srgbClr val="FF0000"/>
              </a:solidFill>
              <a:latin typeface="HammersmithOne" panose="02010703030501060504" pitchFamily="2" charset="0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D55A8FA-F8ED-4E0B-ACAF-493707A85BC9}"/>
              </a:ext>
            </a:extLst>
          </p:cNvPr>
          <p:cNvSpPr/>
          <p:nvPr/>
        </p:nvSpPr>
        <p:spPr>
          <a:xfrm>
            <a:off x="780840" y="3724011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F6929BD4-A821-4AE6-81D4-CA6E40693CF1}"/>
              </a:ext>
            </a:extLst>
          </p:cNvPr>
          <p:cNvSpPr/>
          <p:nvPr/>
        </p:nvSpPr>
        <p:spPr>
          <a:xfrm>
            <a:off x="780838" y="2614424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30594199-F657-4C10-8DC9-8EDC70FFE172}"/>
              </a:ext>
            </a:extLst>
          </p:cNvPr>
          <p:cNvCxnSpPr>
            <a:cxnSpLocks/>
          </p:cNvCxnSpPr>
          <p:nvPr/>
        </p:nvCxnSpPr>
        <p:spPr>
          <a:xfrm flipH="1">
            <a:off x="11140835" y="2722974"/>
            <a:ext cx="1" cy="10800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5EF3230E-153C-496C-AD36-159B44831158}"/>
              </a:ext>
            </a:extLst>
          </p:cNvPr>
          <p:cNvSpPr/>
          <p:nvPr/>
        </p:nvSpPr>
        <p:spPr>
          <a:xfrm>
            <a:off x="11050835" y="2700780"/>
            <a:ext cx="180000" cy="1800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825AA7-0E87-46BD-A2CD-D41A8BF8A3B1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0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403;g11b1d518c36_7_92">
            <a:extLst>
              <a:ext uri="{FF2B5EF4-FFF2-40B4-BE49-F238E27FC236}">
                <a16:creationId xmlns:a16="http://schemas.microsoft.com/office/drawing/2014/main" id="{C3D52B2E-02A9-4632-B2EB-5652158CF9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162" y="3262043"/>
            <a:ext cx="9184722" cy="29702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Method: network architecture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C29B2-FB01-4C9A-B238-A2F53D88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351338"/>
          </a:xfrm>
        </p:spPr>
        <p:txBody>
          <a:bodyPr/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Partition H x W image into 4 x 4 patches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This architecture is composed of 4 stages, one for each scale 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 embedding layer compute the features of each token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Patch merging layer reduce the number of patches for multi-scale learning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B94D00F-589F-4708-895D-0D5DB9527EC8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6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412;g11b1d518c36_7_98">
            <a:extLst>
              <a:ext uri="{FF2B5EF4-FFF2-40B4-BE49-F238E27FC236}">
                <a16:creationId xmlns:a16="http://schemas.microsoft.com/office/drawing/2014/main" id="{6D59A3AF-58B0-4710-9C32-E7F740956A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03533" y="3183059"/>
            <a:ext cx="3186704" cy="348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9A93FB-73E6-4BBA-9902-E604F40B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Architecture: </a:t>
            </a:r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C29B2-FB01-4C9A-B238-A2F53D88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351338"/>
          </a:xfrm>
        </p:spPr>
        <p:txBody>
          <a:bodyPr/>
          <a:lstStyle/>
          <a:p>
            <a:pPr marL="177800" lvl="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altLang="zh-TW" sz="2400" b="1" dirty="0">
                <a:latin typeface="Arial"/>
                <a:ea typeface="Arial"/>
                <a:cs typeface="Arial"/>
                <a:sym typeface="Arial"/>
              </a:rPr>
              <a:t>W-MSA: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indow based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ulti-head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elf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ttention</a:t>
            </a:r>
          </a:p>
          <a:p>
            <a:pPr marL="177800" lvl="0" indent="-171450"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-US" altLang="zh-TW" sz="2400" b="1" dirty="0">
                <a:latin typeface="Arial"/>
                <a:ea typeface="Arial"/>
                <a:cs typeface="Arial"/>
                <a:sym typeface="Arial"/>
              </a:rPr>
              <a:t>SW-MSA: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hifted 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indow based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ulti-head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elf </a:t>
            </a:r>
            <a:r>
              <a:rPr lang="en-US" altLang="zh-TW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ttention</a:t>
            </a:r>
          </a:p>
          <a:p>
            <a:pPr marL="177800" lvl="0" indent="-171450"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-US" altLang="zh-TW" sz="2400" b="1" dirty="0">
                <a:latin typeface="Arial"/>
                <a:ea typeface="Arial"/>
                <a:cs typeface="Arial"/>
                <a:sym typeface="Arial"/>
              </a:rPr>
              <a:t>LN: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 Layer normalization</a:t>
            </a:r>
          </a:p>
          <a:p>
            <a:pPr marL="177800" lvl="0" indent="-171450"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-US" altLang="zh-TW" sz="2400" b="1" dirty="0">
                <a:latin typeface="Arial"/>
                <a:ea typeface="Arial"/>
                <a:cs typeface="Arial"/>
                <a:sym typeface="Arial"/>
              </a:rPr>
              <a:t>MLP:</a:t>
            </a: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 Multilayer Perceptron (Linear-GELU-Linear-Dropout)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DE90ECE-58CD-4E86-A158-2EF928C58B8B}"/>
              </a:ext>
            </a:extLst>
          </p:cNvPr>
          <p:cNvGrpSpPr/>
          <p:nvPr/>
        </p:nvGrpSpPr>
        <p:grpSpPr>
          <a:xfrm>
            <a:off x="2637894" y="3500917"/>
            <a:ext cx="2404152" cy="2847020"/>
            <a:chOff x="2085309" y="3533670"/>
            <a:chExt cx="2404152" cy="2847020"/>
          </a:xfrm>
        </p:grpSpPr>
        <p:pic>
          <p:nvPicPr>
            <p:cNvPr id="9" name="Google Shape;2403;g11b1d518c36_7_92">
              <a:extLst>
                <a:ext uri="{FF2B5EF4-FFF2-40B4-BE49-F238E27FC236}">
                  <a16:creationId xmlns:a16="http://schemas.microsoft.com/office/drawing/2014/main" id="{21D352C2-99B8-4A2E-A926-0ED7A318EA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5661" t="20857" r="63151" b="1549"/>
            <a:stretch/>
          </p:blipFill>
          <p:spPr>
            <a:xfrm>
              <a:off x="2085309" y="3533670"/>
              <a:ext cx="2404152" cy="284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B8C22C-0846-4D18-AD3E-DAF02A77EB01}"/>
                </a:ext>
              </a:extLst>
            </p:cNvPr>
            <p:cNvSpPr/>
            <p:nvPr/>
          </p:nvSpPr>
          <p:spPr>
            <a:xfrm>
              <a:off x="3010329" y="3941135"/>
              <a:ext cx="1335640" cy="2326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45665E-B589-4564-A939-CCCFA79C3E0F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76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CC29B2-FB01-4C9A-B238-A2F53D88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207"/>
            <a:ext cx="10515600" cy="4351338"/>
          </a:xfrm>
        </p:spPr>
        <p:txBody>
          <a:bodyPr/>
          <a:lstStyle/>
          <a:p>
            <a:pPr marL="177800" lvl="0" indent="-171450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It concatenates the features of each group of 2 × 2 neighboring patches</a:t>
            </a:r>
          </a:p>
          <a:p>
            <a:pPr marL="177800" lvl="0" indent="-171450">
              <a:spcBef>
                <a:spcPts val="800"/>
              </a:spcBef>
              <a:buClr>
                <a:schemeClr val="dk1"/>
              </a:buClr>
              <a:buSzPts val="2100"/>
            </a:pPr>
            <a:r>
              <a:rPr lang="en-US" altLang="zh-TW" sz="2400" dirty="0">
                <a:latin typeface="Arial"/>
                <a:ea typeface="Arial"/>
                <a:cs typeface="Arial"/>
                <a:sym typeface="Arial"/>
              </a:rPr>
              <a:t>A linear layer is applied to reduce the dimension from 4C to 2C</a:t>
            </a:r>
          </a:p>
          <a:p>
            <a:pPr marL="177800" lvl="0" indent="-171450">
              <a:spcBef>
                <a:spcPts val="0"/>
              </a:spcBef>
              <a:buClr>
                <a:schemeClr val="dk1"/>
              </a:buClr>
              <a:buSzPts val="2100"/>
            </a:pPr>
            <a:endParaRPr lang="en-US" altLang="zh-TW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8FE4890-84FE-4E47-A83A-782F28BC9879}"/>
              </a:ext>
            </a:extLst>
          </p:cNvPr>
          <p:cNvGrpSpPr/>
          <p:nvPr/>
        </p:nvGrpSpPr>
        <p:grpSpPr>
          <a:xfrm>
            <a:off x="1134722" y="2939525"/>
            <a:ext cx="2387065" cy="2847020"/>
            <a:chOff x="4481427" y="3533670"/>
            <a:chExt cx="2387065" cy="2847020"/>
          </a:xfrm>
        </p:grpSpPr>
        <p:pic>
          <p:nvPicPr>
            <p:cNvPr id="7" name="Google Shape;2403;g11b1d518c36_7_92">
              <a:extLst>
                <a:ext uri="{FF2B5EF4-FFF2-40B4-BE49-F238E27FC236}">
                  <a16:creationId xmlns:a16="http://schemas.microsoft.com/office/drawing/2014/main" id="{F03924B7-09D3-4574-80F7-6CAD082547F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36778" t="20857" r="42185" b="1549"/>
            <a:stretch/>
          </p:blipFill>
          <p:spPr>
            <a:xfrm>
              <a:off x="4481427" y="3533670"/>
              <a:ext cx="2387065" cy="28470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89608E-4503-4E2F-8DF3-38D541E38896}"/>
                </a:ext>
              </a:extLst>
            </p:cNvPr>
            <p:cNvSpPr/>
            <p:nvPr/>
          </p:nvSpPr>
          <p:spPr>
            <a:xfrm>
              <a:off x="4685125" y="3892484"/>
              <a:ext cx="566324" cy="22277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15F4803-045B-4807-8E74-E94998243A04}"/>
                  </a:ext>
                </a:extLst>
              </p:cNvPr>
              <p:cNvSpPr txBox="1"/>
              <p:nvPr/>
            </p:nvSpPr>
            <p:spPr>
              <a:xfrm>
                <a:off x="4730379" y="4191397"/>
                <a:ext cx="1010148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15F4803-045B-4807-8E74-E9499824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379" y="4191397"/>
                <a:ext cx="1010148" cy="45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EABA5B0-370C-47B1-95CF-71A5A41E5631}"/>
                  </a:ext>
                </a:extLst>
              </p:cNvPr>
              <p:cNvSpPr txBox="1"/>
              <p:nvPr/>
            </p:nvSpPr>
            <p:spPr>
              <a:xfrm>
                <a:off x="7362410" y="4189794"/>
                <a:ext cx="1123961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EABA5B0-370C-47B1-95CF-71A5A41E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410" y="4189794"/>
                <a:ext cx="1123961" cy="461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0EDE485-F469-4EE0-824C-3D8980A41724}"/>
                  </a:ext>
                </a:extLst>
              </p:cNvPr>
              <p:cNvSpPr txBox="1"/>
              <p:nvPr/>
            </p:nvSpPr>
            <p:spPr>
              <a:xfrm>
                <a:off x="10025853" y="4189794"/>
                <a:ext cx="1123961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0EDE485-F469-4EE0-824C-3D8980A4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853" y="4189794"/>
                <a:ext cx="1123961" cy="461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C2B32019-4E83-457B-8076-CA478D8AB480}"/>
              </a:ext>
            </a:extLst>
          </p:cNvPr>
          <p:cNvGrpSpPr/>
          <p:nvPr/>
        </p:nvGrpSpPr>
        <p:grpSpPr>
          <a:xfrm>
            <a:off x="4517570" y="2609191"/>
            <a:ext cx="1440048" cy="1439268"/>
            <a:chOff x="4675444" y="3542063"/>
            <a:chExt cx="1440048" cy="14392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CF40127-64F6-489D-8C9D-08BABC8E47D5}"/>
                </a:ext>
              </a:extLst>
            </p:cNvPr>
            <p:cNvSpPr/>
            <p:nvPr/>
          </p:nvSpPr>
          <p:spPr>
            <a:xfrm>
              <a:off x="5036772" y="3542063"/>
              <a:ext cx="360000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03DBBD3-CD88-4232-8BAB-C2B321168729}"/>
                </a:ext>
              </a:extLst>
            </p:cNvPr>
            <p:cNvSpPr/>
            <p:nvPr/>
          </p:nvSpPr>
          <p:spPr>
            <a:xfrm>
              <a:off x="4678052" y="3542063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325BE1-76E8-4130-8356-DE23AC359BDB}"/>
                </a:ext>
              </a:extLst>
            </p:cNvPr>
            <p:cNvSpPr/>
            <p:nvPr/>
          </p:nvSpPr>
          <p:spPr>
            <a:xfrm>
              <a:off x="5755492" y="3542063"/>
              <a:ext cx="360000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74B954-CC3E-4C1F-93E8-97D485749B7F}"/>
                </a:ext>
              </a:extLst>
            </p:cNvPr>
            <p:cNvSpPr/>
            <p:nvPr/>
          </p:nvSpPr>
          <p:spPr>
            <a:xfrm>
              <a:off x="5396772" y="3542063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6982FE0-1C75-4E0B-81F3-65444D31C871}"/>
                </a:ext>
              </a:extLst>
            </p:cNvPr>
            <p:cNvSpPr/>
            <p:nvPr/>
          </p:nvSpPr>
          <p:spPr>
            <a:xfrm>
              <a:off x="4678889" y="3902063"/>
              <a:ext cx="36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C75D6A-5474-4ACC-997B-219CC7973896}"/>
                </a:ext>
              </a:extLst>
            </p:cNvPr>
            <p:cNvSpPr/>
            <p:nvPr/>
          </p:nvSpPr>
          <p:spPr>
            <a:xfrm>
              <a:off x="5036772" y="3902063"/>
              <a:ext cx="36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A51621F-715D-45B3-975D-0D0A44ADD031}"/>
                </a:ext>
              </a:extLst>
            </p:cNvPr>
            <p:cNvSpPr/>
            <p:nvPr/>
          </p:nvSpPr>
          <p:spPr>
            <a:xfrm>
              <a:off x="5396772" y="3902063"/>
              <a:ext cx="36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D1EA512-EECC-4F60-AADA-16D8779B91B4}"/>
                </a:ext>
              </a:extLst>
            </p:cNvPr>
            <p:cNvSpPr/>
            <p:nvPr/>
          </p:nvSpPr>
          <p:spPr>
            <a:xfrm>
              <a:off x="5754655" y="3902063"/>
              <a:ext cx="36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45F9BC-7D4E-49CD-A4AA-5FBB48338331}"/>
                </a:ext>
              </a:extLst>
            </p:cNvPr>
            <p:cNvSpPr/>
            <p:nvPr/>
          </p:nvSpPr>
          <p:spPr>
            <a:xfrm>
              <a:off x="5035935" y="4262063"/>
              <a:ext cx="360000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10960CF-AB69-452F-9E5D-3B0693F1DD42}"/>
                </a:ext>
              </a:extLst>
            </p:cNvPr>
            <p:cNvSpPr/>
            <p:nvPr/>
          </p:nvSpPr>
          <p:spPr>
            <a:xfrm>
              <a:off x="4677215" y="4262063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6CFAEA-5745-45BB-B9F2-83890209E7A9}"/>
                </a:ext>
              </a:extLst>
            </p:cNvPr>
            <p:cNvSpPr/>
            <p:nvPr/>
          </p:nvSpPr>
          <p:spPr>
            <a:xfrm>
              <a:off x="5754655" y="4262063"/>
              <a:ext cx="360000" cy="36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BA794E-4701-485C-BD7E-8F9F2FDA78BF}"/>
                </a:ext>
              </a:extLst>
            </p:cNvPr>
            <p:cNvSpPr/>
            <p:nvPr/>
          </p:nvSpPr>
          <p:spPr>
            <a:xfrm>
              <a:off x="5395935" y="4262063"/>
              <a:ext cx="360000" cy="3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2302E4-426C-4733-8E18-E8087A08BFB0}"/>
                </a:ext>
              </a:extLst>
            </p:cNvPr>
            <p:cNvSpPr/>
            <p:nvPr/>
          </p:nvSpPr>
          <p:spPr>
            <a:xfrm>
              <a:off x="4675444" y="4621331"/>
              <a:ext cx="36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6237B67-FD71-4054-ACB4-D1DF25D06082}"/>
                </a:ext>
              </a:extLst>
            </p:cNvPr>
            <p:cNvSpPr/>
            <p:nvPr/>
          </p:nvSpPr>
          <p:spPr>
            <a:xfrm>
              <a:off x="5033327" y="4621331"/>
              <a:ext cx="36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1E75ED0-E389-4688-A20F-6D74150D59FD}"/>
                </a:ext>
              </a:extLst>
            </p:cNvPr>
            <p:cNvSpPr/>
            <p:nvPr/>
          </p:nvSpPr>
          <p:spPr>
            <a:xfrm>
              <a:off x="5393327" y="4621331"/>
              <a:ext cx="360000" cy="36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E5B3EE-1EA2-4BDA-9535-8678F50A78E7}"/>
                </a:ext>
              </a:extLst>
            </p:cNvPr>
            <p:cNvSpPr/>
            <p:nvPr/>
          </p:nvSpPr>
          <p:spPr>
            <a:xfrm>
              <a:off x="5751210" y="4621331"/>
              <a:ext cx="360000" cy="3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8A9F541-D63C-4DD5-B79A-85A0A971FD91}"/>
              </a:ext>
            </a:extLst>
          </p:cNvPr>
          <p:cNvGrpSpPr/>
          <p:nvPr/>
        </p:nvGrpSpPr>
        <p:grpSpPr>
          <a:xfrm>
            <a:off x="7351251" y="2767781"/>
            <a:ext cx="1060762" cy="1061116"/>
            <a:chOff x="7251044" y="3575930"/>
            <a:chExt cx="1060762" cy="106111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681568E-408D-463A-A2DF-932391AEF4A5}"/>
                </a:ext>
              </a:extLst>
            </p:cNvPr>
            <p:cNvSpPr/>
            <p:nvPr/>
          </p:nvSpPr>
          <p:spPr>
            <a:xfrm>
              <a:off x="7591806" y="3575930"/>
              <a:ext cx="720000" cy="72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A33FFA0-8EF3-429F-9347-04DBF520E379}"/>
                </a:ext>
              </a:extLst>
            </p:cNvPr>
            <p:cNvSpPr/>
            <p:nvPr/>
          </p:nvSpPr>
          <p:spPr>
            <a:xfrm>
              <a:off x="7515716" y="3664931"/>
              <a:ext cx="720000" cy="72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1D9CE32-75F7-4B55-9C32-CE1C41974D33}"/>
                </a:ext>
              </a:extLst>
            </p:cNvPr>
            <p:cNvSpPr/>
            <p:nvPr/>
          </p:nvSpPr>
          <p:spPr>
            <a:xfrm>
              <a:off x="7400901" y="3786889"/>
              <a:ext cx="720000" cy="72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1D0B2E8E-DC0D-402E-BEC7-5647C12B2651}"/>
                </a:ext>
              </a:extLst>
            </p:cNvPr>
            <p:cNvSpPr/>
            <p:nvPr/>
          </p:nvSpPr>
          <p:spPr>
            <a:xfrm>
              <a:off x="7251044" y="3917046"/>
              <a:ext cx="720000" cy="72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6" name="Google Shape;2456;g124b2a979fa_4_75">
            <a:extLst>
              <a:ext uri="{FF2B5EF4-FFF2-40B4-BE49-F238E27FC236}">
                <a16:creationId xmlns:a16="http://schemas.microsoft.com/office/drawing/2014/main" id="{FA927C63-930A-45D8-ADBE-590025B4CDE9}"/>
              </a:ext>
            </a:extLst>
          </p:cNvPr>
          <p:cNvSpPr/>
          <p:nvPr/>
        </p:nvSpPr>
        <p:spPr>
          <a:xfrm>
            <a:off x="6393433" y="3163569"/>
            <a:ext cx="639772" cy="274320"/>
          </a:xfrm>
          <a:prstGeom prst="rightArrow">
            <a:avLst>
              <a:gd name="adj1" fmla="val 50000"/>
              <a:gd name="adj2" fmla="val 102632"/>
            </a:avLst>
          </a:prstGeom>
          <a:solidFill>
            <a:schemeClr val="tx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2456;g124b2a979fa_4_75">
            <a:extLst>
              <a:ext uri="{FF2B5EF4-FFF2-40B4-BE49-F238E27FC236}">
                <a16:creationId xmlns:a16="http://schemas.microsoft.com/office/drawing/2014/main" id="{61DD3CE4-5619-4E2C-B949-C41C7B6FC696}"/>
              </a:ext>
            </a:extLst>
          </p:cNvPr>
          <p:cNvSpPr/>
          <p:nvPr/>
        </p:nvSpPr>
        <p:spPr>
          <a:xfrm>
            <a:off x="8916140" y="3163569"/>
            <a:ext cx="639772" cy="274320"/>
          </a:xfrm>
          <a:prstGeom prst="rightArrow">
            <a:avLst>
              <a:gd name="adj1" fmla="val 50000"/>
              <a:gd name="adj2" fmla="val 102632"/>
            </a:avLst>
          </a:prstGeom>
          <a:solidFill>
            <a:schemeClr val="tx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53ED5199-9EE0-474C-B455-520D385D9EEE}"/>
              </a:ext>
            </a:extLst>
          </p:cNvPr>
          <p:cNvGrpSpPr/>
          <p:nvPr/>
        </p:nvGrpSpPr>
        <p:grpSpPr>
          <a:xfrm>
            <a:off x="10070318" y="2873260"/>
            <a:ext cx="869857" cy="850157"/>
            <a:chOff x="7251044" y="3786889"/>
            <a:chExt cx="869857" cy="85015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E97FB0B-D850-4085-AE92-2DEE7985A78F}"/>
                </a:ext>
              </a:extLst>
            </p:cNvPr>
            <p:cNvSpPr/>
            <p:nvPr/>
          </p:nvSpPr>
          <p:spPr>
            <a:xfrm>
              <a:off x="7400901" y="3786889"/>
              <a:ext cx="72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1FE7D92-5059-490F-9793-22C83A049EA2}"/>
                </a:ext>
              </a:extLst>
            </p:cNvPr>
            <p:cNvSpPr/>
            <p:nvPr/>
          </p:nvSpPr>
          <p:spPr>
            <a:xfrm>
              <a:off x="7251044" y="3917046"/>
              <a:ext cx="720000" cy="72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63" name="內容版面配置區 8">
            <a:extLst>
              <a:ext uri="{FF2B5EF4-FFF2-40B4-BE49-F238E27FC236}">
                <a16:creationId xmlns:a16="http://schemas.microsoft.com/office/drawing/2014/main" id="{CCAE67FC-6C83-4357-9BDB-842C6EF4F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021146"/>
              </p:ext>
            </p:extLst>
          </p:nvPr>
        </p:nvGraphicFramePr>
        <p:xfrm>
          <a:off x="4253571" y="5066141"/>
          <a:ext cx="759688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8442">
                  <a:extLst>
                    <a:ext uri="{9D8B030D-6E8A-4147-A177-3AD203B41FA5}">
                      <a16:colId xmlns:a16="http://schemas.microsoft.com/office/drawing/2014/main" val="118952907"/>
                    </a:ext>
                  </a:extLst>
                </a:gridCol>
                <a:gridCol w="3798442">
                  <a:extLst>
                    <a:ext uri="{9D8B030D-6E8A-4147-A177-3AD203B41FA5}">
                      <a16:colId xmlns:a16="http://schemas.microsoft.com/office/drawing/2014/main" val="687198081"/>
                    </a:ext>
                  </a:extLst>
                </a:gridCol>
              </a:tblGrid>
              <a:tr h="448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CNN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Swin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52360"/>
                  </a:ext>
                </a:extLst>
              </a:tr>
              <a:tr h="448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Convolution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W-MSA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31020"/>
                  </a:ext>
                </a:extLst>
              </a:tr>
              <a:tr h="4426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Pooling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Patch Merging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0309592"/>
                  </a:ext>
                </a:extLst>
              </a:tr>
            </a:tbl>
          </a:graphicData>
        </a:graphic>
      </p:graphicFrame>
      <p:sp>
        <p:nvSpPr>
          <p:cNvPr id="67" name="標題 66">
            <a:extLst>
              <a:ext uri="{FF2B5EF4-FFF2-40B4-BE49-F238E27FC236}">
                <a16:creationId xmlns:a16="http://schemas.microsoft.com/office/drawing/2014/main" id="{1A76E7EF-0BFF-4579-8B60-30DD3EF4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HammersmithOne" panose="02010703030501060504" pitchFamily="2" charset="0"/>
              </a:rPr>
              <a:t>Architecture: patch merging layer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EA7E7BB5-AE8D-4419-9C80-6FBB219C376B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0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E237B4C-4771-4AC1-8BA5-28F0E72D528E}"/>
              </a:ext>
            </a:extLst>
          </p:cNvPr>
          <p:cNvSpPr/>
          <p:nvPr/>
        </p:nvSpPr>
        <p:spPr>
          <a:xfrm>
            <a:off x="0" y="-18745"/>
            <a:ext cx="12192000" cy="1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F4308-7F25-4E75-9FC3-61F096F8C3E2}"/>
              </a:ext>
            </a:extLst>
          </p:cNvPr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標題 66">
            <a:extLst>
              <a:ext uri="{FF2B5EF4-FFF2-40B4-BE49-F238E27FC236}">
                <a16:creationId xmlns:a16="http://schemas.microsoft.com/office/drawing/2014/main" id="{1A76E7EF-0BFF-4579-8B60-30DD3EF4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HammersmithOne" panose="02010703030501060504" pitchFamily="2" charset="0"/>
              </a:rPr>
              <a:t>Swin</a:t>
            </a:r>
            <a:r>
              <a:rPr lang="en-US" altLang="zh-TW" sz="3600" dirty="0">
                <a:latin typeface="HammersmithOne" panose="02010703030501060504" pitchFamily="2" charset="0"/>
              </a:rPr>
              <a:t> transformer block</a:t>
            </a:r>
            <a:endParaRPr lang="zh-TW" altLang="en-US" sz="3600" dirty="0">
              <a:latin typeface="HammersmithOne" panose="02010703030501060504" pitchFamily="2" charset="0"/>
            </a:endParaRP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EA7E7BB5-AE8D-4419-9C80-6FBB219C376B}"/>
              </a:ext>
            </a:extLst>
          </p:cNvPr>
          <p:cNvSpPr/>
          <p:nvPr/>
        </p:nvSpPr>
        <p:spPr>
          <a:xfrm>
            <a:off x="579728" y="709271"/>
            <a:ext cx="220372" cy="524360"/>
          </a:xfrm>
          <a:prstGeom prst="roundRect">
            <a:avLst>
              <a:gd name="adj" fmla="val 42342"/>
            </a:avLst>
          </a:prstGeom>
          <a:solidFill>
            <a:srgbClr val="EAE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Google Shape;2403;g11b1d518c36_7_92">
            <a:extLst>
              <a:ext uri="{FF2B5EF4-FFF2-40B4-BE49-F238E27FC236}">
                <a16:creationId xmlns:a16="http://schemas.microsoft.com/office/drawing/2014/main" id="{85DF305F-BE50-41BE-9244-B209BAAF8A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528" y="2418704"/>
            <a:ext cx="7926097" cy="2563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412;g11b1d518c36_7_98">
            <a:extLst>
              <a:ext uri="{FF2B5EF4-FFF2-40B4-BE49-F238E27FC236}">
                <a16:creationId xmlns:a16="http://schemas.microsoft.com/office/drawing/2014/main" id="{0FC41628-B759-44A8-8850-A32BC3EA98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7625" y="2044662"/>
            <a:ext cx="3186704" cy="34827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9F05AA5-3D00-4BC3-A35E-4F521AC51CBF}"/>
              </a:ext>
            </a:extLst>
          </p:cNvPr>
          <p:cNvSpPr/>
          <p:nvPr/>
        </p:nvSpPr>
        <p:spPr>
          <a:xfrm>
            <a:off x="2019864" y="3238499"/>
            <a:ext cx="923361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EBA8C2-ADA4-4D74-97EB-28A105B68CB3}"/>
              </a:ext>
            </a:extLst>
          </p:cNvPr>
          <p:cNvSpPr/>
          <p:nvPr/>
        </p:nvSpPr>
        <p:spPr>
          <a:xfrm>
            <a:off x="3661995" y="3238499"/>
            <a:ext cx="923361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9FC1A3-B0DB-4B52-A63A-843AE2E659E0}"/>
              </a:ext>
            </a:extLst>
          </p:cNvPr>
          <p:cNvSpPr/>
          <p:nvPr/>
        </p:nvSpPr>
        <p:spPr>
          <a:xfrm>
            <a:off x="5278621" y="3238499"/>
            <a:ext cx="923361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3A23C08-FB66-42A0-A984-D6F1412DF254}"/>
              </a:ext>
            </a:extLst>
          </p:cNvPr>
          <p:cNvSpPr/>
          <p:nvPr/>
        </p:nvSpPr>
        <p:spPr>
          <a:xfrm>
            <a:off x="6949996" y="3238499"/>
            <a:ext cx="923361" cy="1476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730B7FE-14E8-4249-8C9B-A635CD5A643D}"/>
              </a:ext>
            </a:extLst>
          </p:cNvPr>
          <p:cNvSpPr/>
          <p:nvPr/>
        </p:nvSpPr>
        <p:spPr>
          <a:xfrm>
            <a:off x="8603266" y="4152900"/>
            <a:ext cx="2902934" cy="428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2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2186</Words>
  <Application>Microsoft Office PowerPoint</Application>
  <PresentationFormat>寬螢幕</PresentationFormat>
  <Paragraphs>277</Paragraphs>
  <Slides>20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HammersmithOne</vt:lpstr>
      <vt:lpstr>Times New Roman</vt:lpstr>
      <vt:lpstr>Hammersmith One</vt:lpstr>
      <vt:lpstr>Arial Black</vt:lpstr>
      <vt:lpstr>Calibri Light</vt:lpstr>
      <vt:lpstr>新細明體</vt:lpstr>
      <vt:lpstr>微軟正黑體</vt:lpstr>
      <vt:lpstr>Calibri</vt:lpstr>
      <vt:lpstr>Cambria Math</vt:lpstr>
      <vt:lpstr>Arial</vt:lpstr>
      <vt:lpstr>Office 佈景主題</vt:lpstr>
      <vt:lpstr>Swin Transformer: Hierarchical Vision Transformer using Shifted Windows</vt:lpstr>
      <vt:lpstr>Outline</vt:lpstr>
      <vt:lpstr>Introduction: motivation</vt:lpstr>
      <vt:lpstr>Introduction: swin transformer</vt:lpstr>
      <vt:lpstr>Introduction: history of swin transformer in 2021</vt:lpstr>
      <vt:lpstr>Method: network architecture</vt:lpstr>
      <vt:lpstr>Architecture: swin transformer block</vt:lpstr>
      <vt:lpstr>Architecture: patch merging layer</vt:lpstr>
      <vt:lpstr>Swin transformer block</vt:lpstr>
      <vt:lpstr>Swin transformer block: W-MSA layer</vt:lpstr>
      <vt:lpstr>Swin transformer block: SW-MSA layer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Contribution</vt:lpstr>
      <vt:lpstr>Thanks for your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 Transformer:  Hierarchical Vision Transformer using Shifted Windows</dc:title>
  <dc:creator>廖家緯</dc:creator>
  <cp:lastModifiedBy>廖家緯</cp:lastModifiedBy>
  <cp:revision>59</cp:revision>
  <dcterms:created xsi:type="dcterms:W3CDTF">2022-04-17T10:06:50Z</dcterms:created>
  <dcterms:modified xsi:type="dcterms:W3CDTF">2022-04-18T17:15:17Z</dcterms:modified>
</cp:coreProperties>
</file>