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bbf128c8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bbf128c8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6ca31da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6ca31da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6ca31da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6ca31da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6ca31da8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6ca31da8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bf128c8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bf128c8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6ca31da8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6ca31da8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6ca31da8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6ca31da8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bbf128c8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bbf128c8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4"/>
          <p:cNvCxnSpPr/>
          <p:nvPr/>
        </p:nvCxnSpPr>
        <p:spPr>
          <a:xfrm rot="10800000">
            <a:off x="-57" y="2495550"/>
            <a:ext cx="9136200" cy="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4"/>
          <p:cNvSpPr txBox="1"/>
          <p:nvPr>
            <p:ph type="ctrTitle"/>
          </p:nvPr>
        </p:nvSpPr>
        <p:spPr>
          <a:xfrm>
            <a:off x="564525" y="1426875"/>
            <a:ext cx="7522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564525" y="2541825"/>
            <a:ext cx="3882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頁">
  <p:cSld name="CUSTO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27545" y="28067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627550" y="280675"/>
            <a:ext cx="393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3200"/>
              <a:buFont typeface="Arial"/>
              <a:buChar char="●"/>
              <a:defRPr sz="3200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100">
                <a:solidFill>
                  <a:schemeClr val="lt1"/>
                </a:solidFill>
              </a:defRPr>
            </a:lvl1pPr>
            <a:lvl2pPr lvl="1" rtl="0">
              <a:buNone/>
              <a:defRPr b="1" sz="1100">
                <a:solidFill>
                  <a:schemeClr val="lt1"/>
                </a:solidFill>
              </a:defRPr>
            </a:lvl2pPr>
            <a:lvl3pPr lvl="2" rtl="0">
              <a:buNone/>
              <a:defRPr b="1" sz="1100">
                <a:solidFill>
                  <a:schemeClr val="lt1"/>
                </a:solidFill>
              </a:defRPr>
            </a:lvl3pPr>
            <a:lvl4pPr lvl="3" rtl="0">
              <a:buNone/>
              <a:defRPr b="1" sz="1100">
                <a:solidFill>
                  <a:schemeClr val="lt1"/>
                </a:solidFill>
              </a:defRPr>
            </a:lvl4pPr>
            <a:lvl5pPr lvl="4" rtl="0">
              <a:buNone/>
              <a:defRPr b="1" sz="1100">
                <a:solidFill>
                  <a:schemeClr val="lt1"/>
                </a:solidFill>
              </a:defRPr>
            </a:lvl5pPr>
            <a:lvl6pPr lvl="5" rtl="0">
              <a:buNone/>
              <a:defRPr b="1" sz="1100">
                <a:solidFill>
                  <a:schemeClr val="lt1"/>
                </a:solidFill>
              </a:defRPr>
            </a:lvl6pPr>
            <a:lvl7pPr lvl="6" rtl="0">
              <a:buNone/>
              <a:defRPr b="1" sz="1100">
                <a:solidFill>
                  <a:schemeClr val="lt1"/>
                </a:solidFill>
              </a:defRPr>
            </a:lvl7pPr>
            <a:lvl8pPr lvl="7" rtl="0">
              <a:buNone/>
              <a:defRPr b="1" sz="1100">
                <a:solidFill>
                  <a:schemeClr val="lt1"/>
                </a:solidFill>
              </a:defRPr>
            </a:lvl8pPr>
            <a:lvl9pPr lvl="8" rtl="0">
              <a:buNone/>
              <a:defRPr b="1" sz="11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1537800" y="905125"/>
            <a:ext cx="6068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000" spcFirstLastPara="1" rIns="3600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65" name="Google Shape;6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27545" y="28067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202225"/>
            <a:ext cx="8520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7200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311700" y="1299575"/>
            <a:ext cx="8520600" cy="3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■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627550" y="280675"/>
            <a:ext cx="393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9" name="Google Shape;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450" y="752725"/>
            <a:ext cx="487097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參考資料">
  <p:cSld name="TITLE_AND_BOD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subTitle"/>
          </p:nvPr>
        </p:nvSpPr>
        <p:spPr>
          <a:xfrm>
            <a:off x="1537800" y="905125"/>
            <a:ext cx="6068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000" spcFirstLastPara="1" rIns="3600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27545" y="28067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202225"/>
            <a:ext cx="8520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7200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311700" y="1299575"/>
            <a:ext cx="8520600" cy="3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627550" y="280675"/>
            <a:ext cx="393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450" y="752725"/>
            <a:ext cx="487097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9"/>
          <p:cNvSpPr txBox="1"/>
          <p:nvPr>
            <p:ph idx="3" type="subTitle"/>
          </p:nvPr>
        </p:nvSpPr>
        <p:spPr>
          <a:xfrm>
            <a:off x="1537800" y="905125"/>
            <a:ext cx="6068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000" spcFirstLastPara="1" rIns="3600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82" name="Google Shape;8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27545" y="28067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202225"/>
            <a:ext cx="8520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7200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4" type="sldNum"/>
          </p:nvPr>
        </p:nvSpPr>
        <p:spPr>
          <a:xfrm>
            <a:off x="8627550" y="280675"/>
            <a:ext cx="393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450" y="752725"/>
            <a:ext cx="487097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1537800" y="905125"/>
            <a:ext cx="6068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000" spcFirstLastPara="1" rIns="3600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88" name="Google Shape;8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27545" y="28067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>
            <p:ph type="title"/>
          </p:nvPr>
        </p:nvSpPr>
        <p:spPr>
          <a:xfrm>
            <a:off x="311700" y="202225"/>
            <a:ext cx="8520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7200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627550" y="280675"/>
            <a:ext cx="393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450" y="752725"/>
            <a:ext cx="487097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0C343D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833700" y="2002200"/>
            <a:ext cx="7476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●"/>
              <a:defRPr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Char char="○"/>
              <a:defRPr b="0" sz="5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Char char="■"/>
              <a:defRPr b="0" sz="5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Char char="●"/>
              <a:defRPr b="0" sz="5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Char char="○"/>
              <a:defRPr b="0" sz="5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Char char="■"/>
              <a:defRPr b="0" sz="5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Char char="●"/>
              <a:defRPr b="0" sz="5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Char char="○"/>
              <a:defRPr b="0" sz="5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Char char="■"/>
              <a:defRPr b="0" sz="5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22"/>
          <p:cNvSpPr txBox="1"/>
          <p:nvPr>
            <p:ph type="title"/>
          </p:nvPr>
        </p:nvSpPr>
        <p:spPr>
          <a:xfrm>
            <a:off x="265500" y="896200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200"/>
              <a:buFont typeface="Arial"/>
              <a:buChar char="●"/>
              <a:defRPr sz="3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99" name="Google Shape;99;p22"/>
          <p:cNvSpPr txBox="1"/>
          <p:nvPr>
            <p:ph idx="1" type="subTitle"/>
          </p:nvPr>
        </p:nvSpPr>
        <p:spPr>
          <a:xfrm>
            <a:off x="265500" y="288452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100"/>
              <a:buFont typeface="Calibri"/>
              <a:buNone/>
              <a:defRPr b="1" sz="21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0" name="Google Shape;100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b="1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b="1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b="1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b="1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b="1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2" name="Google Shape;10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4550" y="2658150"/>
            <a:ext cx="487097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Hyperparameter Auto-tuning</a:t>
            </a:r>
            <a:endParaRPr/>
          </a:p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idx="1" type="subTitle"/>
          </p:nvPr>
        </p:nvSpPr>
        <p:spPr>
          <a:xfrm>
            <a:off x="1537800" y="905125"/>
            <a:ext cx="6068400" cy="258900"/>
          </a:xfrm>
          <a:prstGeom prst="rect">
            <a:avLst/>
          </a:prstGeom>
        </p:spPr>
        <p:txBody>
          <a:bodyPr anchorCtr="0" anchor="t" bIns="0" lIns="36000" spcFirstLastPara="1" rIns="36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Analytic</a:t>
            </a:r>
            <a:endParaRPr/>
          </a:p>
        </p:txBody>
      </p:sp>
      <p:sp>
        <p:nvSpPr>
          <p:cNvPr id="114" name="Google Shape;114;p24"/>
          <p:cNvSpPr txBox="1"/>
          <p:nvPr>
            <p:ph type="title"/>
          </p:nvPr>
        </p:nvSpPr>
        <p:spPr>
          <a:xfrm>
            <a:off x="311700" y="202225"/>
            <a:ext cx="8520600" cy="550500"/>
          </a:xfrm>
          <a:prstGeom prst="rect">
            <a:avLst/>
          </a:prstGeom>
        </p:spPr>
        <p:txBody>
          <a:bodyPr anchorCtr="0" anchor="ctr" bIns="0" lIns="90000" spcFirstLastPara="1" rIns="72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Optimization Problems</a:t>
            </a:r>
            <a:endParaRPr/>
          </a:p>
        </p:txBody>
      </p:sp>
      <p:sp>
        <p:nvSpPr>
          <p:cNvPr id="115" name="Google Shape;115;p24"/>
          <p:cNvSpPr txBox="1"/>
          <p:nvPr>
            <p:ph idx="2" type="body"/>
          </p:nvPr>
        </p:nvSpPr>
        <p:spPr>
          <a:xfrm>
            <a:off x="311700" y="1299575"/>
            <a:ext cx="8520600" cy="3641700"/>
          </a:xfrm>
          <a:prstGeom prst="rect">
            <a:avLst/>
          </a:prstGeom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8627550" y="280675"/>
            <a:ext cx="3936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9575"/>
            <a:ext cx="8520600" cy="126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idx="1" type="subTitle"/>
          </p:nvPr>
        </p:nvSpPr>
        <p:spPr>
          <a:xfrm>
            <a:off x="1537800" y="905125"/>
            <a:ext cx="6068400" cy="258900"/>
          </a:xfrm>
          <a:prstGeom prst="rect">
            <a:avLst/>
          </a:prstGeom>
        </p:spPr>
        <p:txBody>
          <a:bodyPr anchorCtr="0" anchor="t" bIns="0" lIns="36000" spcFirstLastPara="1" rIns="36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Non-analytic</a:t>
            </a:r>
            <a:endParaRPr/>
          </a:p>
        </p:txBody>
      </p:sp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202225"/>
            <a:ext cx="8520600" cy="550500"/>
          </a:xfrm>
          <a:prstGeom prst="rect">
            <a:avLst/>
          </a:prstGeom>
        </p:spPr>
        <p:txBody>
          <a:bodyPr anchorCtr="0" anchor="ctr" bIns="0" lIns="90000" spcFirstLastPara="1" rIns="72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Optimization Problems</a:t>
            </a:r>
            <a:endParaRPr/>
          </a:p>
        </p:txBody>
      </p:sp>
      <p:sp>
        <p:nvSpPr>
          <p:cNvPr id="124" name="Google Shape;124;p25"/>
          <p:cNvSpPr txBox="1"/>
          <p:nvPr>
            <p:ph idx="2" type="body"/>
          </p:nvPr>
        </p:nvSpPr>
        <p:spPr>
          <a:xfrm>
            <a:off x="311700" y="1299575"/>
            <a:ext cx="8520600" cy="3641700"/>
          </a:xfrm>
          <a:prstGeom prst="rect">
            <a:avLst/>
          </a:prstGeom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627550" y="280675"/>
            <a:ext cx="3936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9579"/>
            <a:ext cx="8520600" cy="2828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idx="1" type="subTitle"/>
          </p:nvPr>
        </p:nvSpPr>
        <p:spPr>
          <a:xfrm>
            <a:off x="1537800" y="905125"/>
            <a:ext cx="6068400" cy="258900"/>
          </a:xfrm>
          <a:prstGeom prst="rect">
            <a:avLst/>
          </a:prstGeom>
        </p:spPr>
        <p:txBody>
          <a:bodyPr anchorCtr="0" anchor="t" bIns="0" lIns="36000" spcFirstLastPara="1" rIns="36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Expansive Evaluation</a:t>
            </a:r>
            <a:endParaRPr/>
          </a:p>
        </p:txBody>
      </p:sp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202225"/>
            <a:ext cx="8520600" cy="550500"/>
          </a:xfrm>
          <a:prstGeom prst="rect">
            <a:avLst/>
          </a:prstGeom>
        </p:spPr>
        <p:txBody>
          <a:bodyPr anchorCtr="0" anchor="ctr" bIns="0" lIns="90000" spcFirstLastPara="1" rIns="72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Optimization Problems</a:t>
            </a:r>
            <a:endParaRPr/>
          </a:p>
        </p:txBody>
      </p:sp>
      <p:sp>
        <p:nvSpPr>
          <p:cNvPr id="133" name="Google Shape;133;p26"/>
          <p:cNvSpPr txBox="1"/>
          <p:nvPr>
            <p:ph idx="2" type="body"/>
          </p:nvPr>
        </p:nvSpPr>
        <p:spPr>
          <a:xfrm>
            <a:off x="311700" y="1299575"/>
            <a:ext cx="8520600" cy="3641700"/>
          </a:xfrm>
          <a:prstGeom prst="rect">
            <a:avLst/>
          </a:prstGeom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627550" y="280675"/>
            <a:ext cx="3936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9576"/>
            <a:ext cx="8520600" cy="2054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subTitle"/>
          </p:nvPr>
        </p:nvSpPr>
        <p:spPr>
          <a:xfrm>
            <a:off x="1537800" y="905125"/>
            <a:ext cx="6068400" cy="258900"/>
          </a:xfrm>
          <a:prstGeom prst="rect">
            <a:avLst/>
          </a:prstGeom>
        </p:spPr>
        <p:txBody>
          <a:bodyPr anchorCtr="0" anchor="t" bIns="0" lIns="36000" spcFirstLastPara="1" rIns="36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202225"/>
            <a:ext cx="8520600" cy="550500"/>
          </a:xfrm>
          <a:prstGeom prst="rect">
            <a:avLst/>
          </a:prstGeom>
        </p:spPr>
        <p:txBody>
          <a:bodyPr anchorCtr="0" anchor="ctr" bIns="0" lIns="90000" spcFirstLastPara="1" rIns="72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Optimization Problems</a:t>
            </a:r>
            <a:endParaRPr/>
          </a:p>
        </p:txBody>
      </p:sp>
      <p:sp>
        <p:nvSpPr>
          <p:cNvPr id="142" name="Google Shape;142;p27"/>
          <p:cNvSpPr txBox="1"/>
          <p:nvPr>
            <p:ph idx="2" type="body"/>
          </p:nvPr>
        </p:nvSpPr>
        <p:spPr>
          <a:xfrm>
            <a:off x="311700" y="1299575"/>
            <a:ext cx="8520600" cy="3641700"/>
          </a:xfrm>
          <a:prstGeom prst="rect">
            <a:avLst/>
          </a:prstGeom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627550" y="280675"/>
            <a:ext cx="3936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6424"/>
            <a:ext cx="8520600" cy="26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/>
          <p:nvPr/>
        </p:nvSpPr>
        <p:spPr>
          <a:xfrm>
            <a:off x="1717525" y="3219175"/>
            <a:ext cx="512700" cy="503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1537800" y="905125"/>
            <a:ext cx="6068400" cy="258900"/>
          </a:xfrm>
          <a:prstGeom prst="rect">
            <a:avLst/>
          </a:prstGeom>
        </p:spPr>
        <p:txBody>
          <a:bodyPr anchorCtr="0" anchor="t" bIns="0" lIns="36000" spcFirstLastPara="1" rIns="36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202225"/>
            <a:ext cx="8520600" cy="550500"/>
          </a:xfrm>
          <a:prstGeom prst="rect">
            <a:avLst/>
          </a:prstGeom>
        </p:spPr>
        <p:txBody>
          <a:bodyPr anchorCtr="0" anchor="ctr" bIns="0" lIns="90000" spcFirstLastPara="1" rIns="72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Model-free Method</a:t>
            </a:r>
            <a:endParaRPr/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627550" y="280675"/>
            <a:ext cx="3936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800" y="1316425"/>
            <a:ext cx="6068400" cy="36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0" y="4820400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4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Random search for hyper-parameter optimization</a:t>
            </a:r>
            <a:endParaRPr sz="900">
              <a:solidFill>
                <a:srgbClr val="757575"/>
              </a:solidFill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5602125" y="1438725"/>
            <a:ext cx="512700" cy="503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1537800" y="905125"/>
            <a:ext cx="6068400" cy="258900"/>
          </a:xfrm>
          <a:prstGeom prst="rect">
            <a:avLst/>
          </a:prstGeom>
        </p:spPr>
        <p:txBody>
          <a:bodyPr anchorCtr="0" anchor="t" bIns="0" lIns="36000" spcFirstLastPara="1" rIns="36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Bayesian Optimization</a:t>
            </a:r>
            <a:endParaRPr/>
          </a:p>
        </p:txBody>
      </p:sp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202225"/>
            <a:ext cx="8520600" cy="550500"/>
          </a:xfrm>
          <a:prstGeom prst="rect">
            <a:avLst/>
          </a:prstGeom>
        </p:spPr>
        <p:txBody>
          <a:bodyPr anchorCtr="0" anchor="ctr" bIns="0" lIns="90000" spcFirstLastPara="1" rIns="72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Model-based</a:t>
            </a:r>
            <a:r>
              <a:rPr lang="zh-TW"/>
              <a:t> Method</a:t>
            </a:r>
            <a:endParaRPr/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627550" y="280675"/>
            <a:ext cx="393600" cy="3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595500" y="4479175"/>
            <a:ext cx="79530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900"/>
              <a:t>[1] </a:t>
            </a:r>
            <a:r>
              <a:rPr lang="zh-TW" sz="900"/>
              <a:t>A new model updating technique based on kriging surrogate model for bridge structures</a:t>
            </a:r>
            <a:endParaRPr sz="9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900"/>
              <a:t>[2] </a:t>
            </a:r>
            <a:r>
              <a:rPr lang="zh-TW" sz="900">
                <a:solidFill>
                  <a:srgbClr val="111111"/>
                </a:solidFill>
              </a:rPr>
              <a:t>A hierarchical updating method for finite element model of airbag buffer system under landing impact</a:t>
            </a:r>
            <a:endParaRPr sz="900"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200" y="1499900"/>
            <a:ext cx="36766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7125" y="2701725"/>
            <a:ext cx="5415169" cy="17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833700" y="2002200"/>
            <a:ext cx="7476600" cy="1139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</a:t>
            </a:r>
            <a:endParaRPr/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