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9" r:id="rId3"/>
    <p:sldId id="287" r:id="rId4"/>
    <p:sldId id="288" r:id="rId5"/>
    <p:sldId id="274" r:id="rId6"/>
    <p:sldId id="297" r:id="rId7"/>
    <p:sldId id="266" r:id="rId8"/>
    <p:sldId id="290" r:id="rId9"/>
    <p:sldId id="291" r:id="rId10"/>
    <p:sldId id="292" r:id="rId11"/>
    <p:sldId id="285" r:id="rId12"/>
    <p:sldId id="293" r:id="rId13"/>
    <p:sldId id="300" r:id="rId14"/>
    <p:sldId id="301" r:id="rId15"/>
    <p:sldId id="303" r:id="rId16"/>
    <p:sldId id="304" r:id="rId17"/>
    <p:sldId id="278" r:id="rId18"/>
    <p:sldId id="276" r:id="rId19"/>
    <p:sldId id="306" r:id="rId20"/>
    <p:sldId id="305" r:id="rId21"/>
    <p:sldId id="307" r:id="rId22"/>
    <p:sldId id="308" r:id="rId23"/>
    <p:sldId id="309" r:id="rId24"/>
    <p:sldId id="282" r:id="rId25"/>
    <p:sldId id="310" r:id="rId26"/>
    <p:sldId id="311" r:id="rId27"/>
    <p:sldId id="286" r:id="rId28"/>
    <p:sldId id="312" r:id="rId29"/>
    <p:sldId id="313" r:id="rId30"/>
    <p:sldId id="268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B62"/>
    <a:srgbClr val="68B1F8"/>
    <a:srgbClr val="E0E0E0"/>
    <a:srgbClr val="FDB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3863-617C-4361-91E2-88037A704853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EE28-76E3-46C2-A729-E8AFDD9C4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3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EE28-76E3-46C2-A729-E8AFDD9C49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6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EE28-76E3-46C2-A729-E8AFDD9C49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46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EE28-76E3-46C2-A729-E8AFDD9C498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2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EE28-76E3-46C2-A729-E8AFDD9C498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5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64C5C-7EBA-4B58-A689-134F3BEA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7E0345-E72B-42A3-A7FE-1264F9E9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A8C27-68CC-4055-979F-1E6E483D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F8D05-194C-42CD-A453-6EB3F5B7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234DF-6827-4D41-8334-2495E05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2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C86B2-349C-479C-B0BB-44EE45B4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F5F000-39D4-426D-A831-45B8F421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5491C-79C8-4EBD-AA35-AF019AA4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46095-0D99-468A-ACEF-D22D5354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29EC9-8288-468D-B66A-AB4B5E1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AEC514-BD53-48FA-B7A2-CC93E1F26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CFBD2C-C2B2-4130-8A13-170B80F6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295AB-B9AF-4EFB-AA20-1AEB3EEB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65ACAD-ABC0-4FED-B727-A7575831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F8C92B-1974-4F54-B14D-EAB3F3E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5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05746-3BA9-43C1-86F9-AD965C2E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B7913-BB0D-436A-B6DE-659787C0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DAE52-BAF4-4F86-9E11-E0850F5F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DD7DE2-7C7E-4244-8999-F59A0FE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721DC-2177-49A2-BB78-2615B38A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4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24DD2-0EF9-4154-9A53-D32E566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728682-30D2-4067-B856-14252D68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1D32F2-9C63-4398-8C63-3B3340BB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D9532B-5F03-4F0B-8250-65AF77BB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6662B-4333-4243-AE24-BCA2A161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66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3FAD6-01B8-44A6-B1E2-67C5327B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9BB44-47B1-4283-B8B7-1E5C9F009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1205C3-450D-403C-9205-E880C81B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728C2A-6AD6-4851-ABD5-6EBB057C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B8375-A72D-4A49-B12E-54C88B94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8111D-1FBB-410A-A1AC-AA9BF238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F4088-6F6F-4316-9D51-E64B7775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46106A-D5A4-4E34-9B34-7945C13F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696205-34B9-4B9A-B844-9B6D13915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FAFB7B-8124-4516-8EC4-4F6205547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A0CBB8-118F-4836-AFC1-F07849250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22570D-E657-4537-89EE-B15DB7F8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382C09-50C0-4638-AAC6-2F1DC0FD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E15090-B73B-45DD-B6AB-CF278ECA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8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982D7-2623-40FE-A1CD-C77C8BEC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195336-7732-4205-98B9-1D98FAE4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28282A-7562-401C-BE2F-D7C445EE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CF8220-2561-4EBC-8644-24BEB05F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1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64D8FF-7724-4677-925C-068B0521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EA096-2A88-4208-A6EB-2A3F051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0E5C23-97A4-4605-9340-E0ECFF0A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4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7BB1-71C4-4F94-A5E6-5243216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5F096-0525-421F-BFC8-C62870EF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3A6281-4D83-4D00-BBFA-F144A894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3C1077-628E-4E5C-A928-B024E233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394EC8-1316-4AE6-A206-9CE9303D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01311F-A4FC-4286-BF19-E065CBDB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5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D04B6-5D84-4797-B204-6B7CD564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6DF9F4-ADC5-4117-8D55-2AFC9DCEC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F1ED14-B78A-4D46-8281-B0B58CD2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BEEC6-AC2B-4E57-8C3B-031459CF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07E5F5-D978-428A-8EFC-E6ABA01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C86FE7-1A35-479F-8D45-DF1886AC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1043AD-538D-4307-8B5E-83C83476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2F5C50-CC84-4C08-8028-E046437C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D7DEA-6DAF-4ED2-90CD-AEACC7EAE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BCDB-3E3B-4B9F-8789-DCC86C342062}" type="datetimeFigureOut">
              <a:rPr lang="zh-TW" altLang="en-US" smtClean="0"/>
              <a:t>2021/8/31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434B4A-6C28-4146-A0D8-5F59939BA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E18AC-ABD2-4145-85CD-9EBF9F59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C714-8395-4755-90C7-9CB3F0128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92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8.xml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40.xml"/><Relationship Id="rId10" Type="http://schemas.openxmlformats.org/officeDocument/2006/relationships/image" Target="../media/image35.png"/><Relationship Id="rId4" Type="http://schemas.openxmlformats.org/officeDocument/2006/relationships/tags" Target="../tags/tag39.xml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39.png"/><Relationship Id="rId5" Type="http://schemas.openxmlformats.org/officeDocument/2006/relationships/tags" Target="../tags/tag45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44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20.png"/><Relationship Id="rId5" Type="http://schemas.openxmlformats.org/officeDocument/2006/relationships/tags" Target="../tags/tag53.xml"/><Relationship Id="rId10" Type="http://schemas.openxmlformats.org/officeDocument/2006/relationships/image" Target="../media/image19.png"/><Relationship Id="rId4" Type="http://schemas.openxmlformats.org/officeDocument/2006/relationships/tags" Target="../tags/tag52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18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17.png"/><Relationship Id="rId5" Type="http://schemas.openxmlformats.org/officeDocument/2006/relationships/tags" Target="../tags/tag59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58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19.png"/><Relationship Id="rId5" Type="http://schemas.openxmlformats.org/officeDocument/2006/relationships/tags" Target="../tags/tag66.xml"/><Relationship Id="rId10" Type="http://schemas.openxmlformats.org/officeDocument/2006/relationships/image" Target="../media/image18.png"/><Relationship Id="rId4" Type="http://schemas.openxmlformats.org/officeDocument/2006/relationships/tags" Target="../tags/tag65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9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8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47.png"/><Relationship Id="rId5" Type="http://schemas.openxmlformats.org/officeDocument/2006/relationships/tags" Target="../tags/tag72.xml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tags" Target="../tags/tag71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3" Type="http://schemas.openxmlformats.org/officeDocument/2006/relationships/tags" Target="../tags/tag77.xml"/><Relationship Id="rId21" Type="http://schemas.openxmlformats.org/officeDocument/2006/relationships/image" Target="../media/image61.jpeg"/><Relationship Id="rId7" Type="http://schemas.openxmlformats.org/officeDocument/2006/relationships/tags" Target="../tags/tag81.xml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" Type="http://schemas.openxmlformats.org/officeDocument/2006/relationships/tags" Target="../tags/tag76.xml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5" Type="http://schemas.openxmlformats.org/officeDocument/2006/relationships/image" Target="../media/image55.jpeg"/><Relationship Id="rId23" Type="http://schemas.openxmlformats.org/officeDocument/2006/relationships/image" Target="../media/image63.png"/><Relationship Id="rId10" Type="http://schemas.openxmlformats.org/officeDocument/2006/relationships/tags" Target="../tags/tag84.xml"/><Relationship Id="rId19" Type="http://schemas.openxmlformats.org/officeDocument/2006/relationships/image" Target="../media/image59.jpe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54.jpeg"/><Relationship Id="rId22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1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3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3" Type="http://schemas.openxmlformats.org/officeDocument/2006/relationships/tags" Target="../tags/tag87.xml"/><Relationship Id="rId21" Type="http://schemas.openxmlformats.org/officeDocument/2006/relationships/image" Target="../media/image61.jpeg"/><Relationship Id="rId7" Type="http://schemas.openxmlformats.org/officeDocument/2006/relationships/tags" Target="../tags/tag91.xml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" Type="http://schemas.openxmlformats.org/officeDocument/2006/relationships/tags" Target="../tags/tag86.xml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15" Type="http://schemas.openxmlformats.org/officeDocument/2006/relationships/image" Target="../media/image55.jpeg"/><Relationship Id="rId23" Type="http://schemas.openxmlformats.org/officeDocument/2006/relationships/image" Target="../media/image63.png"/><Relationship Id="rId10" Type="http://schemas.openxmlformats.org/officeDocument/2006/relationships/tags" Target="../tags/tag94.xml"/><Relationship Id="rId19" Type="http://schemas.openxmlformats.org/officeDocument/2006/relationships/image" Target="../media/image59.jpe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54.jpeg"/><Relationship Id="rId22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3" Type="http://schemas.openxmlformats.org/officeDocument/2006/relationships/tags" Target="../tags/tag97.xml"/><Relationship Id="rId21" Type="http://schemas.openxmlformats.org/officeDocument/2006/relationships/image" Target="../media/image61.jpeg"/><Relationship Id="rId7" Type="http://schemas.openxmlformats.org/officeDocument/2006/relationships/tags" Target="../tags/tag101.xml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" Type="http://schemas.openxmlformats.org/officeDocument/2006/relationships/tags" Target="../tags/tag96.xml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15" Type="http://schemas.openxmlformats.org/officeDocument/2006/relationships/image" Target="../media/image55.jpeg"/><Relationship Id="rId23" Type="http://schemas.openxmlformats.org/officeDocument/2006/relationships/image" Target="../media/image65.png"/><Relationship Id="rId10" Type="http://schemas.openxmlformats.org/officeDocument/2006/relationships/tags" Target="../tags/tag104.xml"/><Relationship Id="rId19" Type="http://schemas.openxmlformats.org/officeDocument/2006/relationships/image" Target="../media/image59.jpe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../media/image54.jpeg"/><Relationship Id="rId22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3" Type="http://schemas.openxmlformats.org/officeDocument/2006/relationships/tags" Target="../tags/tag107.xml"/><Relationship Id="rId21" Type="http://schemas.openxmlformats.org/officeDocument/2006/relationships/image" Target="../media/image61.jpeg"/><Relationship Id="rId7" Type="http://schemas.openxmlformats.org/officeDocument/2006/relationships/tags" Target="../tags/tag111.xml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" Type="http://schemas.openxmlformats.org/officeDocument/2006/relationships/tags" Target="../tags/tag106.xml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15" Type="http://schemas.openxmlformats.org/officeDocument/2006/relationships/image" Target="../media/image55.jpeg"/><Relationship Id="rId23" Type="http://schemas.openxmlformats.org/officeDocument/2006/relationships/image" Target="../media/image65.png"/><Relationship Id="rId10" Type="http://schemas.openxmlformats.org/officeDocument/2006/relationships/tags" Target="../tags/tag114.xml"/><Relationship Id="rId19" Type="http://schemas.openxmlformats.org/officeDocument/2006/relationships/image" Target="../media/image59.jpeg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image" Target="../media/image54.jpeg"/><Relationship Id="rId22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53.jpeg"/><Relationship Id="rId18" Type="http://schemas.openxmlformats.org/officeDocument/2006/relationships/image" Target="../media/image58.jpeg"/><Relationship Id="rId3" Type="http://schemas.openxmlformats.org/officeDocument/2006/relationships/tags" Target="../tags/tag117.xml"/><Relationship Id="rId21" Type="http://schemas.openxmlformats.org/officeDocument/2006/relationships/image" Target="../media/image61.jpeg"/><Relationship Id="rId7" Type="http://schemas.openxmlformats.org/officeDocument/2006/relationships/tags" Target="../tags/tag121.xml"/><Relationship Id="rId12" Type="http://schemas.openxmlformats.org/officeDocument/2006/relationships/image" Target="../media/image52.jpeg"/><Relationship Id="rId17" Type="http://schemas.openxmlformats.org/officeDocument/2006/relationships/image" Target="../media/image57.jpeg"/><Relationship Id="rId2" Type="http://schemas.openxmlformats.org/officeDocument/2006/relationships/tags" Target="../tags/tag116.xml"/><Relationship Id="rId16" Type="http://schemas.openxmlformats.org/officeDocument/2006/relationships/image" Target="../media/image56.jpeg"/><Relationship Id="rId20" Type="http://schemas.openxmlformats.org/officeDocument/2006/relationships/image" Target="../media/image60.jpe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15" Type="http://schemas.openxmlformats.org/officeDocument/2006/relationships/image" Target="../media/image55.jpeg"/><Relationship Id="rId23" Type="http://schemas.openxmlformats.org/officeDocument/2006/relationships/image" Target="../media/image67.png"/><Relationship Id="rId10" Type="http://schemas.openxmlformats.org/officeDocument/2006/relationships/tags" Target="../tags/tag124.xml"/><Relationship Id="rId19" Type="http://schemas.openxmlformats.org/officeDocument/2006/relationships/image" Target="../media/image59.jpe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../media/image54.jpeg"/><Relationship Id="rId22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70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130.xml"/><Relationship Id="rId7" Type="http://schemas.openxmlformats.org/officeDocument/2006/relationships/image" Target="../media/image71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5.png"/><Relationship Id="rId5" Type="http://schemas.openxmlformats.org/officeDocument/2006/relationships/tags" Target="../tags/tag132.xml"/><Relationship Id="rId10" Type="http://schemas.openxmlformats.org/officeDocument/2006/relationships/image" Target="../media/image74.png"/><Relationship Id="rId4" Type="http://schemas.openxmlformats.org/officeDocument/2006/relationships/tags" Target="../tags/tag131.xml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35.xml"/><Relationship Id="rId7" Type="http://schemas.openxmlformats.org/officeDocument/2006/relationships/image" Target="../media/image77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7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0.png"/><Relationship Id="rId4" Type="http://schemas.openxmlformats.org/officeDocument/2006/relationships/tags" Target="../tags/tag136.xml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tags" Target="../tags/tag139.xml"/><Relationship Id="rId21" Type="http://schemas.openxmlformats.org/officeDocument/2006/relationships/image" Target="../media/image90.png"/><Relationship Id="rId7" Type="http://schemas.openxmlformats.org/officeDocument/2006/relationships/tags" Target="../tags/tag143.xml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tags" Target="../tags/tag138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1.xml"/><Relationship Id="rId15" Type="http://schemas.openxmlformats.org/officeDocument/2006/relationships/image" Target="../media/image84.png"/><Relationship Id="rId10" Type="http://schemas.openxmlformats.org/officeDocument/2006/relationships/tags" Target="../tags/tag146.xml"/><Relationship Id="rId19" Type="http://schemas.openxmlformats.org/officeDocument/2006/relationships/image" Target="../media/image88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92.png"/><Relationship Id="rId5" Type="http://schemas.openxmlformats.org/officeDocument/2006/relationships/image" Target="../media/image76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51.xml"/><Relationship Id="rId7" Type="http://schemas.openxmlformats.org/officeDocument/2006/relationships/image" Target="../media/image94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9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7.png"/><Relationship Id="rId4" Type="http://schemas.openxmlformats.org/officeDocument/2006/relationships/tags" Target="../tags/tag152.xml"/><Relationship Id="rId9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0" Type="http://schemas.openxmlformats.org/officeDocument/2006/relationships/image" Target="../media/image11.png"/><Relationship Id="rId4" Type="http://schemas.openxmlformats.org/officeDocument/2006/relationships/tags" Target="../tags/tag15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7.png"/><Relationship Id="rId5" Type="http://schemas.openxmlformats.org/officeDocument/2006/relationships/tags" Target="../tags/tag23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22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3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5.xml"/><Relationship Id="rId10" Type="http://schemas.openxmlformats.org/officeDocument/2006/relationships/image" Target="../media/image30.png"/><Relationship Id="rId4" Type="http://schemas.openxmlformats.org/officeDocument/2006/relationships/tags" Target="../tags/tag34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BC417-51EB-44EB-A319-836F74BE2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9534"/>
            <a:ext cx="9144000" cy="1569466"/>
          </a:xfrm>
        </p:spPr>
        <p:txBody>
          <a:bodyPr anchor="ctr"/>
          <a:lstStyle/>
          <a:p>
            <a:r>
              <a:rPr lang="en-US" altLang="zh-TW" b="1" dirty="0"/>
              <a:t>Ensemble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F7DEE-B8BA-4CAF-81C4-0486AF6AA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6151"/>
            <a:ext cx="9144000" cy="1655762"/>
          </a:xfrm>
        </p:spPr>
        <p:txBody>
          <a:bodyPr/>
          <a:lstStyle/>
          <a:p>
            <a:r>
              <a:rPr lang="en-US" altLang="zh-TW" dirty="0"/>
              <a:t>Jia-Wei, Liao</a:t>
            </a:r>
          </a:p>
          <a:p>
            <a:r>
              <a:rPr lang="en-US" altLang="zh-TW" dirty="0"/>
              <a:t>2021 / 8 / 28</a:t>
            </a:r>
          </a:p>
          <a:p>
            <a:r>
              <a:rPr lang="en-US" altLang="zh-TW" dirty="0"/>
              <a:t>Applied Mathematics, NYCU</a:t>
            </a:r>
          </a:p>
        </p:txBody>
      </p:sp>
    </p:spTree>
    <p:extLst>
      <p:ext uri="{BB962C8B-B14F-4D97-AF65-F5344CB8AC3E}">
        <p14:creationId xmlns:p14="http://schemas.microsoft.com/office/powerpoint/2010/main" val="3938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Interval Estimation</a:t>
            </a:r>
            <a:endParaRPr lang="zh-TW" altLang="en-US" b="1" dirty="0"/>
          </a:p>
        </p:txBody>
      </p:sp>
      <p:pic>
        <p:nvPicPr>
          <p:cNvPr id="20" name="圖片 19" descr="\documentclass{article}&#10;\usepackage{amsmath, amssymb}&#10;\pagestyle{empty}&#10;\begin{document}&#10;&#10;\begin{align*}&#10;\bar{X}=\frac{1}{n} \sum_{i=1}^n X_i&#10;\end{align*}&#10;&#10;&#10;\end{document}" title="IguanaTex Bitmap Display">
            <a:extLst>
              <a:ext uri="{FF2B5EF4-FFF2-40B4-BE49-F238E27FC236}">
                <a16:creationId xmlns:a16="http://schemas.microsoft.com/office/drawing/2014/main" id="{C8E8106A-3245-4753-B6EF-10C592CD33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9" y="1981313"/>
            <a:ext cx="1793831" cy="832000"/>
          </a:xfrm>
          <a:prstGeom prst="rect">
            <a:avLst/>
          </a:prstGeom>
        </p:spPr>
      </p:pic>
      <p:pic>
        <p:nvPicPr>
          <p:cNvPr id="13" name="圖片 12" descr="\documentclass{article}&#10;\usepackage{amsmath}&#10;\pagestyle{empty}&#10;\begin{document}&#10;&#10;$X_1, X_2,...,X_n \stackrel{\text{iid}}{\sim}&#10;(\mu, \sigma)$&#10;&#10;&#10;\end{document}" title="IguanaTex Bitmap Display">
            <a:extLst>
              <a:ext uri="{FF2B5EF4-FFF2-40B4-BE49-F238E27FC236}">
                <a16:creationId xmlns:a16="http://schemas.microsoft.com/office/drawing/2014/main" id="{49B8F52D-97BD-4A8D-8CE7-9ACADFE929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9" y="1330184"/>
            <a:ext cx="2991542" cy="396801"/>
          </a:xfrm>
          <a:prstGeom prst="rect">
            <a:avLst/>
          </a:prstGeom>
        </p:spPr>
      </p:pic>
      <p:pic>
        <p:nvPicPr>
          <p:cNvPr id="16" name="圖片 15" descr="\documentclass{article}&#10;\usepackage{amsmath, amssymb}&#10;\pagestyle{empty}&#10;\begin{document}&#10;&#10;\begin{align*}&#10;\mathbb{P}&#10;\left(&#10;-z_\frac{\alpha}{2}&lt;&#10;\frac{\bar{X}-\mu}{\frac{S}{\sqrt{n}}}&#10;\leq z_\frac{\alpha}{2}&#10;\right)&#10;=1-\alpha&#10;\end{align*}&#10;&#10;&#10;\end{document}" title="IguanaTex Bitmap Display">
            <a:extLst>
              <a:ext uri="{FF2B5EF4-FFF2-40B4-BE49-F238E27FC236}">
                <a16:creationId xmlns:a16="http://schemas.microsoft.com/office/drawing/2014/main" id="{C1B9D67C-FD70-4F4E-BBCE-69B6251E45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11" y="4127179"/>
            <a:ext cx="4507431" cy="928914"/>
          </a:xfrm>
          <a:prstGeom prst="rect">
            <a:avLst/>
          </a:prstGeom>
        </p:spPr>
      </p:pic>
      <p:pic>
        <p:nvPicPr>
          <p:cNvPr id="21" name="圖片 20" descr="\documentclass{article}&#10;\usepackage{amsmath, amssymb}&#10;\pagestyle{empty}&#10;\begin{document}&#10;&#10;$&#10;\mu \in [\bar{X}-z_{\frac{\alpha}{2}}&#10;\frac{S}{\sqrt{n}}&#10;, \bar{X}+z_{\frac{\alpha}{2}}&#10;\frac{S}{\sqrt{n}}]&#10;$&#10;&#10;&#10;\end{document}" title="IguanaTex Bitmap Display">
            <a:extLst>
              <a:ext uri="{FF2B5EF4-FFF2-40B4-BE49-F238E27FC236}">
                <a16:creationId xmlns:a16="http://schemas.microsoft.com/office/drawing/2014/main" id="{24C14A81-4930-45F2-898A-29E91432A3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10" y="5454221"/>
            <a:ext cx="3688232" cy="437029"/>
          </a:xfrm>
          <a:prstGeom prst="rect">
            <a:avLst/>
          </a:prstGeom>
        </p:spPr>
      </p:pic>
      <p:pic>
        <p:nvPicPr>
          <p:cNvPr id="2050" name="Picture 2" descr="ãä¿¡è³´åéåå«åãçåçæå°çµæ">
            <a:extLst>
              <a:ext uri="{FF2B5EF4-FFF2-40B4-BE49-F238E27FC236}">
                <a16:creationId xmlns:a16="http://schemas.microsoft.com/office/drawing/2014/main" id="{D6FEC74B-CA63-4E98-8AAF-F39779D0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1" y="1183396"/>
            <a:ext cx="5285143" cy="52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 descr="\documentclass{article}&#10;\usepackage{amsmath}&#10;\pagestyle{empty}&#10;\begin{document}&#10;&#10;$$\frac{\bar{X}-\mu}{\frac{S}{\sqrt{n}}}&#10;\stackrel{\mathcal{D}}{\rightarrow} \mathcal{N}(0,1)$$&#10;&#10;&#10;\end{document}" title="IguanaTex Bitmap Display">
            <a:extLst>
              <a:ext uri="{FF2B5EF4-FFF2-40B4-BE49-F238E27FC236}">
                <a16:creationId xmlns:a16="http://schemas.microsoft.com/office/drawing/2014/main" id="{3FAB587C-129D-4BAE-85DC-83BB8FC8C09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10" y="3041446"/>
            <a:ext cx="2276571" cy="8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Bootstrapping</a:t>
            </a:r>
            <a:endParaRPr lang="zh-TW" altLang="en-US" b="1" dirty="0"/>
          </a:p>
        </p:txBody>
      </p:sp>
      <p:pic>
        <p:nvPicPr>
          <p:cNvPr id="5" name="圖片 4" descr="\documentclass{article}&#10;\usepackage{amsmath}&#10;\pagestyle{empty}&#10;\begin{document}&#10;&#10;$$p=\lim_{N \to \infty}\left(1-\frac{1}{N}\right)^N&#10;=e^{-1}=0.368$$&#10;&#10;&#10;\end{document}" title="IguanaTex Bitmap Display">
            <a:extLst>
              <a:ext uri="{FF2B5EF4-FFF2-40B4-BE49-F238E27FC236}">
                <a16:creationId xmlns:a16="http://schemas.microsoft.com/office/drawing/2014/main" id="{0E3F7576-A096-4BE6-839B-7910003EBF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30" y="4777919"/>
            <a:ext cx="4823772" cy="797257"/>
          </a:xfrm>
          <a:prstGeom prst="rect">
            <a:avLst/>
          </a:prstGeom>
        </p:spPr>
      </p:pic>
      <p:pic>
        <p:nvPicPr>
          <p:cNvPr id="37" name="圖片 36" descr="\documentclass{article}&#10;\usepackage{amsmath}&#10;\pagestyle{empty}&#10;\begin{document}&#10;&#10;Let $\mathcal{D}=\{1, 2, ..., 100\}$&#10;&#10;&#10;\end{document}" title="IguanaTex Bitmap Display">
            <a:extLst>
              <a:ext uri="{FF2B5EF4-FFF2-40B4-BE49-F238E27FC236}">
                <a16:creationId xmlns:a16="http://schemas.microsoft.com/office/drawing/2014/main" id="{DA92CACB-CB36-4331-8FE8-9B19BEF2EB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2" y="1610156"/>
            <a:ext cx="2880000" cy="305371"/>
          </a:xfrm>
          <a:prstGeom prst="rect">
            <a:avLst/>
          </a:prstGeom>
        </p:spPr>
      </p:pic>
      <p:pic>
        <p:nvPicPr>
          <p:cNvPr id="13" name="圖片 12" descr="\documentclass{article}&#10;\usepackage{amsmath}&#10;\pagestyle{empty}&#10;\begin{document}&#10;&#10;$\tilde{\mathcal{D}}_1=\{1, 1, 5, ..., 97\}$&#10;&#10;&#10;\end{document}" title="IguanaTex Bitmap Display">
            <a:extLst>
              <a:ext uri="{FF2B5EF4-FFF2-40B4-BE49-F238E27FC236}">
                <a16:creationId xmlns:a16="http://schemas.microsoft.com/office/drawing/2014/main" id="{2EBF7DDF-A4D2-4DC1-9EA1-5D6709A3973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2" y="2266922"/>
            <a:ext cx="2602056" cy="356571"/>
          </a:xfrm>
          <a:prstGeom prst="rect">
            <a:avLst/>
          </a:prstGeom>
        </p:spPr>
      </p:pic>
      <p:pic>
        <p:nvPicPr>
          <p:cNvPr id="16" name="圖片 15" descr="\documentclass{article}&#10;\usepackage{amsmath}&#10;\pagestyle{empty}&#10;\begin{document}&#10;&#10;$\tilde{\mathcal{D}}_2=\{2, 7, 10, ..., 99\}$&#10;&#10;&#10;\end{document}" title="IguanaTex Bitmap Display">
            <a:extLst>
              <a:ext uri="{FF2B5EF4-FFF2-40B4-BE49-F238E27FC236}">
                <a16:creationId xmlns:a16="http://schemas.microsoft.com/office/drawing/2014/main" id="{29152920-0CE5-41D0-90FE-4009AA04487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2" y="2970349"/>
            <a:ext cx="2753826" cy="356571"/>
          </a:xfrm>
          <a:prstGeom prst="rect">
            <a:avLst/>
          </a:prstGeom>
        </p:spPr>
      </p:pic>
      <p:pic>
        <p:nvPicPr>
          <p:cNvPr id="29" name="圖片 28" descr="\documentclass{article}&#10;\usepackage{amsmath}&#10;\pagestyle{empty}&#10;\begin{document}&#10;&#10;$\tilde{\mathcal{D}}_{100}=\{3, 5, ...,100, 100\}$&#10;&#10;&#10;\end{document}" title="IguanaTex Bitmap Display">
            <a:extLst>
              <a:ext uri="{FF2B5EF4-FFF2-40B4-BE49-F238E27FC236}">
                <a16:creationId xmlns:a16="http://schemas.microsoft.com/office/drawing/2014/main" id="{3665124D-79CC-4E42-943B-21927C113A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3" y="4086899"/>
            <a:ext cx="3300567" cy="356571"/>
          </a:xfrm>
          <a:prstGeom prst="rect">
            <a:avLst/>
          </a:prstGeom>
        </p:spPr>
      </p:pic>
      <p:pic>
        <p:nvPicPr>
          <p:cNvPr id="25" name="圖片 24" descr="\documentclass{article}&#10;\usepackage{amsmath}&#10;\pagestyle{empty}&#10;\begin{document}&#10;&#10;$\vdots$&#10;&#10;&#10;\end{document}" title="IguanaTex Bitmap Display">
            <a:extLst>
              <a:ext uri="{FF2B5EF4-FFF2-40B4-BE49-F238E27FC236}">
                <a16:creationId xmlns:a16="http://schemas.microsoft.com/office/drawing/2014/main" id="{50B08C25-0AF4-4ECB-BAD7-EC93530E8F1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76" y="3610630"/>
            <a:ext cx="32914" cy="276114"/>
          </a:xfrm>
          <a:prstGeom prst="rect">
            <a:avLst/>
          </a:prstGeom>
        </p:spPr>
      </p:pic>
      <p:pic>
        <p:nvPicPr>
          <p:cNvPr id="35" name="圖片 34" descr="\documentclass{article}&#10;\usepackage{amsmath}&#10;\pagestyle{empty}&#10;\begin{document}&#10;&#10;What is the&#10;$\dfrac{|\tilde{\mathcal{D}}_{n}|}&#10;{|\mathcal{D}|}$ ?&#10;&#10;&#10;\end{document}" title="IguanaTex Bitmap Display">
            <a:extLst>
              <a:ext uri="{FF2B5EF4-FFF2-40B4-BE49-F238E27FC236}">
                <a16:creationId xmlns:a16="http://schemas.microsoft.com/office/drawing/2014/main" id="{48CD4D8D-3BAF-4230-B943-944EFD1FF8F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2" y="4842098"/>
            <a:ext cx="2545371" cy="7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Bootstrap Aggregation (Bagging)</a:t>
            </a:r>
            <a:endParaRPr lang="zh-TW" altLang="en-US" b="1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6DDC180-BBCB-49FE-9E5C-DC571253D3C9}"/>
              </a:ext>
            </a:extLst>
          </p:cNvPr>
          <p:cNvSpPr/>
          <p:nvPr/>
        </p:nvSpPr>
        <p:spPr>
          <a:xfrm>
            <a:off x="1544937" y="2349953"/>
            <a:ext cx="2589592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Sample </a:t>
            </a:r>
            <a:r>
              <a:rPr lang="en-US" altLang="zh-TW" sz="2400" b="1" i="1" dirty="0">
                <a:solidFill>
                  <a:schemeClr val="tx1"/>
                </a:solidFill>
              </a:rPr>
              <a:t>n</a:t>
            </a:r>
            <a:r>
              <a:rPr lang="en-US" altLang="zh-TW" sz="2400" b="1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EE243F-E782-4D02-B0D0-31D1E5832F8D}"/>
              </a:ext>
            </a:extLst>
          </p:cNvPr>
          <p:cNvGrpSpPr/>
          <p:nvPr/>
        </p:nvGrpSpPr>
        <p:grpSpPr>
          <a:xfrm>
            <a:off x="1174717" y="2071267"/>
            <a:ext cx="4726903" cy="3456653"/>
            <a:chOff x="1174717" y="2071267"/>
            <a:chExt cx="4726903" cy="3456653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80D37FF-B5A0-4D27-93D7-D39031387231}"/>
                </a:ext>
              </a:extLst>
            </p:cNvPr>
            <p:cNvGrpSpPr/>
            <p:nvPr/>
          </p:nvGrpSpPr>
          <p:grpSpPr>
            <a:xfrm>
              <a:off x="1174717" y="2071267"/>
              <a:ext cx="4726903" cy="3456653"/>
              <a:chOff x="1170465" y="2228248"/>
              <a:chExt cx="4726903" cy="3456653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74CBB9C-9FEB-4836-95D7-DD783928C1DE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2954448" y="2545351"/>
                <a:ext cx="1503447" cy="2821047"/>
                <a:chOff x="2954448" y="2545351"/>
                <a:chExt cx="1503447" cy="2821047"/>
              </a:xfrm>
            </p:grpSpPr>
            <p:cxnSp>
              <p:nvCxnSpPr>
                <p:cNvPr id="51" name="直線單箭頭接點 50">
                  <a:extLst>
                    <a:ext uri="{FF2B5EF4-FFF2-40B4-BE49-F238E27FC236}">
                      <a16:creationId xmlns:a16="http://schemas.microsoft.com/office/drawing/2014/main" id="{6794AA2F-B49B-416C-AFD9-4E82E3800BCD}"/>
                    </a:ext>
                  </a:extLst>
                </p:cNvPr>
                <p:cNvCxnSpPr>
                  <a:cxnSpLocks/>
                  <a:stCxn id="31" idx="3"/>
                </p:cNvCxnSpPr>
                <p:nvPr/>
              </p:nvCxnSpPr>
              <p:spPr>
                <a:xfrm flipV="1">
                  <a:off x="2954448" y="2545351"/>
                  <a:ext cx="1503447" cy="13943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53">
                  <a:extLst>
                    <a:ext uri="{FF2B5EF4-FFF2-40B4-BE49-F238E27FC236}">
                      <a16:creationId xmlns:a16="http://schemas.microsoft.com/office/drawing/2014/main" id="{BC3B160B-0BE7-4C1B-94EF-7F1F547A4F2F}"/>
                    </a:ext>
                  </a:extLst>
                </p:cNvPr>
                <p:cNvCxnSpPr>
                  <a:cxnSpLocks/>
                  <a:stCxn id="31" idx="3"/>
                </p:cNvCxnSpPr>
                <p:nvPr/>
              </p:nvCxnSpPr>
              <p:spPr>
                <a:xfrm flipV="1">
                  <a:off x="2954448" y="3486633"/>
                  <a:ext cx="1503447" cy="4530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B6B73FB1-B426-4394-9FA7-DD405EB11F3A}"/>
                    </a:ext>
                  </a:extLst>
                </p:cNvPr>
                <p:cNvCxnSpPr>
                  <a:cxnSpLocks/>
                  <a:stCxn id="31" idx="3"/>
                </p:cNvCxnSpPr>
                <p:nvPr/>
              </p:nvCxnSpPr>
              <p:spPr>
                <a:xfrm>
                  <a:off x="2954448" y="3939685"/>
                  <a:ext cx="1503447" cy="142671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E4CAA02E-1A9D-47F6-9847-8D38AFBA4A41}"/>
                  </a:ext>
                </a:extLst>
              </p:cNvPr>
              <p:cNvGrpSpPr/>
              <p:nvPr/>
            </p:nvGrpSpPr>
            <p:grpSpPr>
              <a:xfrm>
                <a:off x="1170465" y="2228248"/>
                <a:ext cx="4726903" cy="3456653"/>
                <a:chOff x="-1182318" y="1642621"/>
                <a:chExt cx="4726903" cy="3456653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EB478528-940A-43AE-B2D8-AFA8ECECE985}"/>
                    </a:ext>
                  </a:extLst>
                </p:cNvPr>
                <p:cNvGrpSpPr/>
                <p:nvPr/>
              </p:nvGrpSpPr>
              <p:grpSpPr>
                <a:xfrm>
                  <a:off x="2136163" y="1642621"/>
                  <a:ext cx="1408422" cy="3456653"/>
                  <a:chOff x="1930679" y="1714540"/>
                  <a:chExt cx="1408422" cy="3456653"/>
                </a:xfrm>
              </p:grpSpPr>
              <p:sp>
                <p:nvSpPr>
                  <p:cNvPr id="5" name="矩形: 圓角 4">
                    <a:extLst>
                      <a:ext uri="{FF2B5EF4-FFF2-40B4-BE49-F238E27FC236}">
                        <a16:creationId xmlns:a16="http://schemas.microsoft.com/office/drawing/2014/main" id="{D43F336A-75FA-4934-91D4-47E456F41A21}"/>
                      </a:ext>
                    </a:extLst>
                  </p:cNvPr>
                  <p:cNvSpPr/>
                  <p:nvPr/>
                </p:nvSpPr>
                <p:spPr>
                  <a:xfrm>
                    <a:off x="1930682" y="1714540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1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矩形: 圓角 26">
                    <a:extLst>
                      <a:ext uri="{FF2B5EF4-FFF2-40B4-BE49-F238E27FC236}">
                        <a16:creationId xmlns:a16="http://schemas.microsoft.com/office/drawing/2014/main" id="{9F215288-5984-43A8-8787-9B4EF3542B50}"/>
                      </a:ext>
                    </a:extLst>
                  </p:cNvPr>
                  <p:cNvSpPr/>
                  <p:nvPr/>
                </p:nvSpPr>
                <p:spPr>
                  <a:xfrm>
                    <a:off x="1930681" y="265442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2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: 圓角 28">
                    <a:extLst>
                      <a:ext uri="{FF2B5EF4-FFF2-40B4-BE49-F238E27FC236}">
                        <a16:creationId xmlns:a16="http://schemas.microsoft.com/office/drawing/2014/main" id="{7CCFE15C-8454-45E7-8CDA-7E2472ED392C}"/>
                      </a:ext>
                    </a:extLst>
                  </p:cNvPr>
                  <p:cNvSpPr/>
                  <p:nvPr/>
                </p:nvSpPr>
                <p:spPr>
                  <a:xfrm>
                    <a:off x="1930679" y="453419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</a:t>
                    </a:r>
                    <a:r>
                      <a:rPr lang="en-US" altLang="zh-TW" sz="2400" b="1" i="1" dirty="0">
                        <a:solidFill>
                          <a:schemeClr val="tx1"/>
                        </a:solidFill>
                      </a:rPr>
                      <a:t>n</a:t>
                    </a:r>
                    <a:endParaRPr lang="zh-TW" altLang="en-US" sz="2400" b="1" i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B02F7325-2BDF-4D17-9ED6-CF51ECD82EDE}"/>
                    </a:ext>
                  </a:extLst>
                </p:cNvPr>
                <p:cNvSpPr/>
                <p:nvPr/>
              </p:nvSpPr>
              <p:spPr>
                <a:xfrm>
                  <a:off x="-1182318" y="2938063"/>
                  <a:ext cx="1783983" cy="83198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Dataset</a:t>
                  </a:r>
                </a:p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TW" sz="2400" b="1" i="1" dirty="0">
                      <a:solidFill>
                        <a:schemeClr val="tx1"/>
                      </a:solidFill>
                    </a:rPr>
                    <a:t>N </a:t>
                  </a:r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data)</a:t>
                  </a:r>
                  <a:endParaRPr lang="zh-TW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8DA0DF2A-1177-4BB2-9B61-DE3781989D4B}"/>
                    </a:ext>
                  </a:extLst>
                </p:cNvPr>
                <p:cNvSpPr txBox="1"/>
                <p:nvPr/>
              </p:nvSpPr>
              <p:spPr>
                <a:xfrm>
                  <a:off x="5017874" y="4038703"/>
                  <a:ext cx="3497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8DA0DF2A-1177-4BB2-9B61-DE3781989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874" y="4038703"/>
                  <a:ext cx="34977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614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Bootstrap Aggregation (Bagging)</a:t>
            </a:r>
            <a:endParaRPr lang="zh-TW" altLang="en-US" b="1" dirty="0"/>
          </a:p>
        </p:txBody>
      </p:sp>
      <p:pic>
        <p:nvPicPr>
          <p:cNvPr id="84" name="圖片 83" descr="\documentclass{article}&#10;\usepackage{amsmath}&#10;\pagestyle{empty}&#10;\begin{document}&#10;&#10;$$\bar{y} = \frac{1}{n} \sum_{i=1}^n y_i$$&#10;&#10;&#10;\end{document}" title="IguanaTex Bitmap Display">
            <a:extLst>
              <a:ext uri="{FF2B5EF4-FFF2-40B4-BE49-F238E27FC236}">
                <a16:creationId xmlns:a16="http://schemas.microsoft.com/office/drawing/2014/main" id="{303B22B3-958B-4AE9-A18A-DA47393A18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14" y="3208978"/>
            <a:ext cx="1574399" cy="831998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DEE243F-E782-4D02-B0D0-31D1E5832F8D}"/>
              </a:ext>
            </a:extLst>
          </p:cNvPr>
          <p:cNvGrpSpPr/>
          <p:nvPr/>
        </p:nvGrpSpPr>
        <p:grpSpPr>
          <a:xfrm>
            <a:off x="1174717" y="2071267"/>
            <a:ext cx="9095687" cy="3456653"/>
            <a:chOff x="1174717" y="2071267"/>
            <a:chExt cx="9095687" cy="3456653"/>
          </a:xfrm>
        </p:grpSpPr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5BCCA616-6F55-4C41-891D-6467FCAB2257}"/>
                </a:ext>
              </a:extLst>
            </p:cNvPr>
            <p:cNvGrpSpPr/>
            <p:nvPr/>
          </p:nvGrpSpPr>
          <p:grpSpPr>
            <a:xfrm>
              <a:off x="1174717" y="2071267"/>
              <a:ext cx="9095687" cy="3456653"/>
              <a:chOff x="399903" y="2030170"/>
              <a:chExt cx="9095687" cy="3456653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780D37FF-B5A0-4D27-93D7-D39031387231}"/>
                  </a:ext>
                </a:extLst>
              </p:cNvPr>
              <p:cNvGrpSpPr/>
              <p:nvPr/>
            </p:nvGrpSpPr>
            <p:grpSpPr>
              <a:xfrm>
                <a:off x="399903" y="2030170"/>
                <a:ext cx="9095687" cy="3456653"/>
                <a:chOff x="1170465" y="2228248"/>
                <a:chExt cx="9095687" cy="3456653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174CBB9C-9FEB-4836-95D7-DD783928C1DE}"/>
                    </a:ext>
                  </a:extLst>
                </p:cNvPr>
                <p:cNvGrpSpPr/>
                <p:nvPr>
                  <p:custDataLst>
                    <p:tags r:id="rId6"/>
                  </p:custDataLst>
                </p:nvPr>
              </p:nvGrpSpPr>
              <p:grpSpPr>
                <a:xfrm>
                  <a:off x="2954448" y="2545351"/>
                  <a:ext cx="1503447" cy="2821047"/>
                  <a:chOff x="2954448" y="2545351"/>
                  <a:chExt cx="1503447" cy="2821047"/>
                </a:xfrm>
              </p:grpSpPr>
              <p:cxnSp>
                <p:nvCxnSpPr>
                  <p:cNvPr id="51" name="直線單箭頭接點 50">
                    <a:extLst>
                      <a:ext uri="{FF2B5EF4-FFF2-40B4-BE49-F238E27FC236}">
                        <a16:creationId xmlns:a16="http://schemas.microsoft.com/office/drawing/2014/main" id="{6794AA2F-B49B-416C-AFD9-4E82E3800BCD}"/>
                      </a:ext>
                    </a:extLst>
                  </p:cNvPr>
                  <p:cNvCxnSpPr>
                    <a:cxnSpLocks/>
                    <a:stCxn id="31" idx="3"/>
                  </p:cNvCxnSpPr>
                  <p:nvPr/>
                </p:nvCxnSpPr>
                <p:spPr>
                  <a:xfrm flipV="1">
                    <a:off x="2954448" y="2545351"/>
                    <a:ext cx="1503447" cy="13943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單箭頭接點 53">
                    <a:extLst>
                      <a:ext uri="{FF2B5EF4-FFF2-40B4-BE49-F238E27FC236}">
                        <a16:creationId xmlns:a16="http://schemas.microsoft.com/office/drawing/2014/main" id="{BC3B160B-0BE7-4C1B-94EF-7F1F547A4F2F}"/>
                      </a:ext>
                    </a:extLst>
                  </p:cNvPr>
                  <p:cNvCxnSpPr>
                    <a:cxnSpLocks/>
                    <a:stCxn id="31" idx="3"/>
                  </p:cNvCxnSpPr>
                  <p:nvPr/>
                </p:nvCxnSpPr>
                <p:spPr>
                  <a:xfrm flipV="1">
                    <a:off x="2954448" y="3486633"/>
                    <a:ext cx="1503447" cy="4530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單箭頭接點 55">
                    <a:extLst>
                      <a:ext uri="{FF2B5EF4-FFF2-40B4-BE49-F238E27FC236}">
                        <a16:creationId xmlns:a16="http://schemas.microsoft.com/office/drawing/2014/main" id="{B6B73FB1-B426-4394-9FA7-DD405EB11F3A}"/>
                      </a:ext>
                    </a:extLst>
                  </p:cNvPr>
                  <p:cNvCxnSpPr>
                    <a:cxnSpLocks/>
                    <a:stCxn id="31" idx="3"/>
                  </p:cNvCxnSpPr>
                  <p:nvPr/>
                </p:nvCxnSpPr>
                <p:spPr>
                  <a:xfrm>
                    <a:off x="2954448" y="3939685"/>
                    <a:ext cx="1503447" cy="14267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" name="群組 2">
                  <a:extLst>
                    <a:ext uri="{FF2B5EF4-FFF2-40B4-BE49-F238E27FC236}">
                      <a16:creationId xmlns:a16="http://schemas.microsoft.com/office/drawing/2014/main" id="{E4CAA02E-1A9D-47F6-9847-8D38AFBA4A41}"/>
                    </a:ext>
                  </a:extLst>
                </p:cNvPr>
                <p:cNvGrpSpPr/>
                <p:nvPr/>
              </p:nvGrpSpPr>
              <p:grpSpPr>
                <a:xfrm>
                  <a:off x="1170465" y="2228248"/>
                  <a:ext cx="9095687" cy="3456653"/>
                  <a:chOff x="-1182318" y="1642621"/>
                  <a:chExt cx="9095687" cy="3456653"/>
                </a:xfrm>
              </p:grpSpPr>
              <p:grpSp>
                <p:nvGrpSpPr>
                  <p:cNvPr id="15" name="群組 14">
                    <a:extLst>
                      <a:ext uri="{FF2B5EF4-FFF2-40B4-BE49-F238E27FC236}">
                        <a16:creationId xmlns:a16="http://schemas.microsoft.com/office/drawing/2014/main" id="{EB478528-940A-43AE-B2D8-AFA8ECECE985}"/>
                      </a:ext>
                    </a:extLst>
                  </p:cNvPr>
                  <p:cNvGrpSpPr/>
                  <p:nvPr/>
                </p:nvGrpSpPr>
                <p:grpSpPr>
                  <a:xfrm>
                    <a:off x="2136163" y="1642621"/>
                    <a:ext cx="5777206" cy="3456653"/>
                    <a:chOff x="1930679" y="1714540"/>
                    <a:chExt cx="5777206" cy="3456653"/>
                  </a:xfrm>
                </p:grpSpPr>
                <p:grpSp>
                  <p:nvGrpSpPr>
                    <p:cNvPr id="39" name="群組 38">
                      <a:extLst>
                        <a:ext uri="{FF2B5EF4-FFF2-40B4-BE49-F238E27FC236}">
                          <a16:creationId xmlns:a16="http://schemas.microsoft.com/office/drawing/2014/main" id="{5A79190A-07AF-4884-8AA9-F2D3D440F6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0682" y="1714540"/>
                      <a:ext cx="5777203" cy="2448556"/>
                      <a:chOff x="-262849" y="1714540"/>
                      <a:chExt cx="5777203" cy="2448556"/>
                    </a:xfrm>
                  </p:grpSpPr>
                  <p:grpSp>
                    <p:nvGrpSpPr>
                      <p:cNvPr id="34" name="群組 33">
                        <a:extLst>
                          <a:ext uri="{FF2B5EF4-FFF2-40B4-BE49-F238E27FC236}">
                            <a16:creationId xmlns:a16="http://schemas.microsoft.com/office/drawing/2014/main" id="{A0F27F11-ECE5-4C8E-9EBD-8CFAA5AA4F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62849" y="1714540"/>
                        <a:ext cx="3955752" cy="1398830"/>
                        <a:chOff x="-253433" y="2084410"/>
                        <a:chExt cx="3955752" cy="1398830"/>
                      </a:xfrm>
                    </p:grpSpPr>
                    <p:sp>
                      <p:nvSpPr>
                        <p:cNvPr id="5" name="矩形: 圓角 4">
                          <a:extLst>
                            <a:ext uri="{FF2B5EF4-FFF2-40B4-BE49-F238E27FC236}">
                              <a16:creationId xmlns:a16="http://schemas.microsoft.com/office/drawing/2014/main" id="{D43F336A-75FA-4934-91D4-47E456F41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53433" y="2084410"/>
                          <a:ext cx="1408419" cy="636998"/>
                        </a:xfrm>
                        <a:prstGeom prst="round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</a:rPr>
                            <a:t>Model 1</a:t>
                          </a:r>
                          <a:endParaRPr lang="zh-TW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9" name="直線單箭頭接點 18">
                          <a:extLst>
                            <a:ext uri="{FF2B5EF4-FFF2-40B4-BE49-F238E27FC236}">
                              <a16:creationId xmlns:a16="http://schemas.microsoft.com/office/drawing/2014/main" id="{762000A4-42CB-48E0-AADC-416C814A7DC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154983" y="2401513"/>
                          <a:ext cx="540000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直線單箭頭接點 29">
                          <a:extLst>
                            <a:ext uri="{FF2B5EF4-FFF2-40B4-BE49-F238E27FC236}">
                              <a16:creationId xmlns:a16="http://schemas.microsoft.com/office/drawing/2014/main" id="{1040BB4D-F283-480C-A841-CCACF1B83F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93687" y="2401514"/>
                          <a:ext cx="1408632" cy="1081726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6" name="矩形: 圓角 35">
                        <a:extLst>
                          <a:ext uri="{FF2B5EF4-FFF2-40B4-BE49-F238E27FC236}">
                            <a16:creationId xmlns:a16="http://schemas.microsoft.com/office/drawing/2014/main" id="{FD8BD48E-7129-44DD-B771-58FB21C82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4672" y="1865286"/>
                        <a:ext cx="2779682" cy="63699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2400" b="1" dirty="0">
                            <a:solidFill>
                              <a:schemeClr val="tx1"/>
                            </a:solidFill>
                          </a:rPr>
                          <a:t>Voting</a:t>
                        </a:r>
                        <a:r>
                          <a:rPr lang="zh-TW" altLang="en-US" sz="24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altLang="zh-TW" sz="2400" b="1" dirty="0">
                            <a:solidFill>
                              <a:schemeClr val="tx1"/>
                            </a:solidFill>
                          </a:rPr>
                          <a:t>/ Average</a:t>
                        </a:r>
                        <a:endParaRPr lang="zh-TW" altLang="en-US" sz="2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7" name="矩形: 圓角 36">
                        <a:extLst>
                          <a:ext uri="{FF2B5EF4-FFF2-40B4-BE49-F238E27FC236}">
                            <a16:creationId xmlns:a16="http://schemas.microsoft.com/office/drawing/2014/main" id="{5719A081-7152-4307-950D-97ED761D8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712" y="3526098"/>
                        <a:ext cx="2250041" cy="63699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2400" b="1" dirty="0">
                            <a:solidFill>
                              <a:schemeClr val="tx1"/>
                            </a:solidFill>
                          </a:rPr>
                          <a:t>Predicted</a:t>
                        </a:r>
                        <a:endParaRPr lang="zh-TW" altLang="en-US" sz="2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7" name="矩形: 圓角 26">
                      <a:extLst>
                        <a:ext uri="{FF2B5EF4-FFF2-40B4-BE49-F238E27FC236}">
                          <a16:creationId xmlns:a16="http://schemas.microsoft.com/office/drawing/2014/main" id="{9F215288-5984-43A8-8787-9B4EF3542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0681" y="2654425"/>
                      <a:ext cx="1408419" cy="636998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Model 2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矩形: 圓角 28">
                      <a:extLst>
                        <a:ext uri="{FF2B5EF4-FFF2-40B4-BE49-F238E27FC236}">
                          <a16:creationId xmlns:a16="http://schemas.microsoft.com/office/drawing/2014/main" id="{7CCFE15C-8454-45E7-8CDA-7E2472ED3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0679" y="4534195"/>
                      <a:ext cx="1408419" cy="636998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en-US" altLang="zh-TW" sz="2400" b="1" i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2400" b="1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" name="直線單箭頭接點 40">
                      <a:extLst>
                        <a:ext uri="{FF2B5EF4-FFF2-40B4-BE49-F238E27FC236}">
                          <a16:creationId xmlns:a16="http://schemas.microsoft.com/office/drawing/2014/main" id="{D035E81E-2FA5-405C-937F-8950E32366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37631" y="2964419"/>
                      <a:ext cx="54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線單箭頭接點 44">
                      <a:extLst>
                        <a:ext uri="{FF2B5EF4-FFF2-40B4-BE49-F238E27FC236}">
                          <a16:creationId xmlns:a16="http://schemas.microsoft.com/office/drawing/2014/main" id="{72EBF783-52D5-4390-BFFD-2523586CEE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35705" y="4849898"/>
                      <a:ext cx="54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線單箭頭接點 48">
                      <a:extLst>
                        <a:ext uri="{FF2B5EF4-FFF2-40B4-BE49-F238E27FC236}">
                          <a16:creationId xmlns:a16="http://schemas.microsoft.com/office/drawing/2014/main" id="{77A7C6F7-5745-426A-AC49-F448163C1A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29135" y="2972924"/>
                      <a:ext cx="1416859" cy="29532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線單箭頭接點 51">
                      <a:extLst>
                        <a:ext uri="{FF2B5EF4-FFF2-40B4-BE49-F238E27FC236}">
                          <a16:creationId xmlns:a16="http://schemas.microsoft.com/office/drawing/2014/main" id="{0631D4CC-0E29-4114-8E6C-82D83DB465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9135" y="3357546"/>
                      <a:ext cx="1457299" cy="148664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矩形: 圓角 30">
                    <a:extLst>
                      <a:ext uri="{FF2B5EF4-FFF2-40B4-BE49-F238E27FC236}">
                        <a16:creationId xmlns:a16="http://schemas.microsoft.com/office/drawing/2014/main" id="{B02F7325-2BDF-4D17-9ED6-CF51ECD82EDE}"/>
                      </a:ext>
                    </a:extLst>
                  </p:cNvPr>
                  <p:cNvSpPr/>
                  <p:nvPr/>
                </p:nvSpPr>
                <p:spPr>
                  <a:xfrm>
                    <a:off x="-1182318" y="2938063"/>
                    <a:ext cx="1783983" cy="831989"/>
                  </a:xfrm>
                  <a:prstGeom prst="roundRect">
                    <a:avLst/>
                  </a:prstGeom>
                  <a:solidFill>
                    <a:srgbClr val="F86B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Test data</a:t>
                    </a:r>
                  </a:p>
                </p:txBody>
              </p:sp>
            </p:grpSp>
          </p:grpSp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98A1D141-346F-4D3A-88D4-5441FD66B29B}"/>
                  </a:ext>
                </a:extLst>
              </p:cNvPr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5767325" y="2249445"/>
                <a:ext cx="281600" cy="3016704"/>
                <a:chOff x="5767325" y="2249445"/>
                <a:chExt cx="281600" cy="3016704"/>
              </a:xfrm>
            </p:grpSpPr>
            <p:pic>
              <p:nvPicPr>
                <p:cNvPr id="80" name="圖片 79" descr="\documentclass{article}&#10;\usepackage{amsmath}&#10;\pagestyle{empty}&#10;\begin{document}&#10;&#10;$y_n$&#10;&#10;&#10;\end{document}" title="IguanaTex Bitmap Display">
                  <a:extLst>
                    <a:ext uri="{FF2B5EF4-FFF2-40B4-BE49-F238E27FC236}">
                      <a16:creationId xmlns:a16="http://schemas.microsoft.com/office/drawing/2014/main" id="{1C8D417E-C388-4A29-B4A7-1952C7353F5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7325" y="5070492"/>
                  <a:ext cx="281600" cy="195657"/>
                </a:xfrm>
                <a:prstGeom prst="rect">
                  <a:avLst/>
                </a:prstGeom>
              </p:spPr>
            </p:pic>
            <p:pic>
              <p:nvPicPr>
                <p:cNvPr id="22" name="圖片 21" descr="\documentclass{article}&#10;\usepackage{amsmath}&#10;\pagestyle{empty}&#10;\begin{document}&#10;&#10;$y_2$&#10;&#10;&#10;\end{document}" title="IguanaTex Bitmap Display">
                  <a:extLst>
                    <a:ext uri="{FF2B5EF4-FFF2-40B4-BE49-F238E27FC236}">
                      <a16:creationId xmlns:a16="http://schemas.microsoft.com/office/drawing/2014/main" id="{5CD04C55-B7E0-4CC3-82EE-26C1E8F29D3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7325" y="3166738"/>
                  <a:ext cx="248686" cy="195657"/>
                </a:xfrm>
                <a:prstGeom prst="rect">
                  <a:avLst/>
                </a:prstGeom>
              </p:spPr>
            </p:pic>
            <p:pic>
              <p:nvPicPr>
                <p:cNvPr id="25" name="圖片 24" descr="\documentclass{article}&#10;\usepackage{amsmath}&#10;\pagestyle{empty}&#10;\begin{document}&#10;&#10;$y_1$&#10;&#10;&#10;\end{document}" title="IguanaTex Bitmap Display">
                  <a:extLst>
                    <a:ext uri="{FF2B5EF4-FFF2-40B4-BE49-F238E27FC236}">
                      <a16:creationId xmlns:a16="http://schemas.microsoft.com/office/drawing/2014/main" id="{2DB98A51-20A8-497E-834D-9886A66772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0671" y="2249445"/>
                  <a:ext cx="241372" cy="195657"/>
                </a:xfrm>
                <a:prstGeom prst="rect">
                  <a:avLst/>
                </a:prstGeom>
              </p:spPr>
            </p:pic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8DA0DF2A-1177-4BB2-9B61-DE3781989D4B}"/>
                    </a:ext>
                  </a:extLst>
                </p:cNvPr>
                <p:cNvSpPr txBox="1"/>
                <p:nvPr/>
              </p:nvSpPr>
              <p:spPr>
                <a:xfrm>
                  <a:off x="5017874" y="4038703"/>
                  <a:ext cx="3497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8DA0DF2A-1177-4BB2-9B61-DE3781989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874" y="4038703"/>
                  <a:ext cx="34977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057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Blending / Voting</a:t>
            </a:r>
            <a:endParaRPr lang="zh-TW" altLang="en-US" b="1" dirty="0"/>
          </a:p>
        </p:txBody>
      </p:sp>
      <p:pic>
        <p:nvPicPr>
          <p:cNvPr id="84" name="圖片 83" descr="\documentclass{article}&#10;\usepackage{amsmath}&#10;\pagestyle{empty}&#10;\begin{document}&#10;&#10;$$\bar{y} = \frac{1}{n} \sum_{i=1}^n y_i$$&#10;&#10;&#10;\end{document}" title="IguanaTex Bitmap Display">
            <a:extLst>
              <a:ext uri="{FF2B5EF4-FFF2-40B4-BE49-F238E27FC236}">
                <a16:creationId xmlns:a16="http://schemas.microsoft.com/office/drawing/2014/main" id="{303B22B3-958B-4AE9-A18A-DA47393A18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90" y="2919881"/>
            <a:ext cx="1574399" cy="831998"/>
          </a:xfrm>
          <a:prstGeom prst="rect">
            <a:avLst/>
          </a:prstGeom>
        </p:spPr>
      </p:pic>
      <p:grpSp>
        <p:nvGrpSpPr>
          <p:cNvPr id="82" name="群組 81">
            <a:extLst>
              <a:ext uri="{FF2B5EF4-FFF2-40B4-BE49-F238E27FC236}">
                <a16:creationId xmlns:a16="http://schemas.microsoft.com/office/drawing/2014/main" id="{5BCCA616-6F55-4C41-891D-6467FCAB2257}"/>
              </a:ext>
            </a:extLst>
          </p:cNvPr>
          <p:cNvGrpSpPr/>
          <p:nvPr/>
        </p:nvGrpSpPr>
        <p:grpSpPr>
          <a:xfrm>
            <a:off x="1027330" y="2030170"/>
            <a:ext cx="8468260" cy="3456653"/>
            <a:chOff x="1027330" y="2030170"/>
            <a:chExt cx="8468260" cy="3456653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80D37FF-B5A0-4D27-93D7-D39031387231}"/>
                </a:ext>
              </a:extLst>
            </p:cNvPr>
            <p:cNvGrpSpPr/>
            <p:nvPr/>
          </p:nvGrpSpPr>
          <p:grpSpPr>
            <a:xfrm>
              <a:off x="1027330" y="2030170"/>
              <a:ext cx="8468260" cy="3456653"/>
              <a:chOff x="1797892" y="2228248"/>
              <a:chExt cx="8468260" cy="3456653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8EE075D7-D498-4CE9-8EFD-63CFB06B7326}"/>
                  </a:ext>
                </a:extLst>
              </p:cNvPr>
              <p:cNvGrpSpPr/>
              <p:nvPr/>
            </p:nvGrpSpPr>
            <p:grpSpPr>
              <a:xfrm>
                <a:off x="3871914" y="2545351"/>
                <a:ext cx="1426252" cy="2821047"/>
                <a:chOff x="3871914" y="2545351"/>
                <a:chExt cx="1426252" cy="282104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174CBB9C-9FEB-4836-95D7-DD783928C1DE}"/>
                    </a:ext>
                  </a:extLst>
                </p:cNvPr>
                <p:cNvGrpSpPr/>
                <p:nvPr>
                  <p:custDataLst>
                    <p:tags r:id="rId7"/>
                  </p:custDataLst>
                </p:nvPr>
              </p:nvGrpSpPr>
              <p:grpSpPr>
                <a:xfrm>
                  <a:off x="3871914" y="2545351"/>
                  <a:ext cx="585981" cy="2821047"/>
                  <a:chOff x="3871914" y="2545351"/>
                  <a:chExt cx="585981" cy="2821047"/>
                </a:xfrm>
              </p:grpSpPr>
              <p:cxnSp>
                <p:nvCxnSpPr>
                  <p:cNvPr id="51" name="直線單箭頭接點 50">
                    <a:extLst>
                      <a:ext uri="{FF2B5EF4-FFF2-40B4-BE49-F238E27FC236}">
                        <a16:creationId xmlns:a16="http://schemas.microsoft.com/office/drawing/2014/main" id="{6794AA2F-B49B-416C-AFD9-4E82E3800BCD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 flipV="1">
                    <a:off x="3871914" y="2545351"/>
                    <a:ext cx="585981" cy="13318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單箭頭接點 53">
                    <a:extLst>
                      <a:ext uri="{FF2B5EF4-FFF2-40B4-BE49-F238E27FC236}">
                        <a16:creationId xmlns:a16="http://schemas.microsoft.com/office/drawing/2014/main" id="{BC3B160B-0BE7-4C1B-94EF-7F1F547A4F2F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 flipV="1">
                    <a:off x="3871914" y="3486633"/>
                    <a:ext cx="585981" cy="3905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單箭頭接點 55">
                    <a:extLst>
                      <a:ext uri="{FF2B5EF4-FFF2-40B4-BE49-F238E27FC236}">
                        <a16:creationId xmlns:a16="http://schemas.microsoft.com/office/drawing/2014/main" id="{B6B73FB1-B426-4394-9FA7-DD405EB11F3A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>
                    <a:off x="3871914" y="3877171"/>
                    <a:ext cx="585981" cy="148922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23B3A97B-BE62-46BE-AB8F-2D3FA35DD9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8391" y="4154640"/>
                      <a:ext cx="3497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23B3A97B-BE62-46BE-AB8F-2D3FA35DD9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8391" y="4154640"/>
                      <a:ext cx="349775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E4CAA02E-1A9D-47F6-9847-8D38AFBA4A41}"/>
                  </a:ext>
                </a:extLst>
              </p:cNvPr>
              <p:cNvGrpSpPr/>
              <p:nvPr/>
            </p:nvGrpSpPr>
            <p:grpSpPr>
              <a:xfrm>
                <a:off x="1797892" y="2228248"/>
                <a:ext cx="8468260" cy="3456653"/>
                <a:chOff x="-554891" y="1642621"/>
                <a:chExt cx="8468260" cy="3456653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EB478528-940A-43AE-B2D8-AFA8ECECE985}"/>
                    </a:ext>
                  </a:extLst>
                </p:cNvPr>
                <p:cNvGrpSpPr/>
                <p:nvPr/>
              </p:nvGrpSpPr>
              <p:grpSpPr>
                <a:xfrm>
                  <a:off x="2136163" y="1642621"/>
                  <a:ext cx="5777206" cy="3456653"/>
                  <a:chOff x="1930679" y="1714540"/>
                  <a:chExt cx="5777206" cy="3456653"/>
                </a:xfrm>
              </p:grpSpPr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5A79190A-07AF-4884-8AA9-F2D3D440F62C}"/>
                      </a:ext>
                    </a:extLst>
                  </p:cNvPr>
                  <p:cNvGrpSpPr/>
                  <p:nvPr/>
                </p:nvGrpSpPr>
                <p:grpSpPr>
                  <a:xfrm>
                    <a:off x="1930682" y="1714540"/>
                    <a:ext cx="5777203" cy="2448556"/>
                    <a:chOff x="-262849" y="1714540"/>
                    <a:chExt cx="5777203" cy="2448556"/>
                  </a:xfrm>
                </p:grpSpPr>
                <p:grpSp>
                  <p:nvGrpSpPr>
                    <p:cNvPr id="34" name="群組 33">
                      <a:extLst>
                        <a:ext uri="{FF2B5EF4-FFF2-40B4-BE49-F238E27FC236}">
                          <a16:creationId xmlns:a16="http://schemas.microsoft.com/office/drawing/2014/main" id="{A0F27F11-ECE5-4C8E-9EBD-8CFAA5AA4F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62849" y="1714540"/>
                      <a:ext cx="3955752" cy="1398830"/>
                      <a:chOff x="-253433" y="2084410"/>
                      <a:chExt cx="3955752" cy="1398830"/>
                    </a:xfrm>
                  </p:grpSpPr>
                  <p:sp>
                    <p:nvSpPr>
                      <p:cNvPr id="5" name="矩形: 圓角 4">
                        <a:extLst>
                          <a:ext uri="{FF2B5EF4-FFF2-40B4-BE49-F238E27FC236}">
                            <a16:creationId xmlns:a16="http://schemas.microsoft.com/office/drawing/2014/main" id="{D43F336A-75FA-4934-91D4-47E456F41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53433" y="2084410"/>
                        <a:ext cx="1408419" cy="636998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2400" b="1" dirty="0">
                            <a:solidFill>
                              <a:schemeClr val="tx1"/>
                            </a:solidFill>
                          </a:rPr>
                          <a:t>Model 1</a:t>
                        </a:r>
                        <a:endParaRPr lang="zh-TW" altLang="en-US" sz="2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9" name="直線單箭頭接點 18">
                        <a:extLst>
                          <a:ext uri="{FF2B5EF4-FFF2-40B4-BE49-F238E27FC236}">
                            <a16:creationId xmlns:a16="http://schemas.microsoft.com/office/drawing/2014/main" id="{762000A4-42CB-48E0-AADC-416C814A7D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54983" y="2401513"/>
                        <a:ext cx="540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線單箭頭接點 29">
                        <a:extLst>
                          <a:ext uri="{FF2B5EF4-FFF2-40B4-BE49-F238E27FC236}">
                            <a16:creationId xmlns:a16="http://schemas.microsoft.com/office/drawing/2014/main" id="{1040BB4D-F283-480C-A841-CCACF1B83F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93687" y="2401514"/>
                        <a:ext cx="1408632" cy="108172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6" name="矩形: 圓角 35">
                      <a:extLst>
                        <a:ext uri="{FF2B5EF4-FFF2-40B4-BE49-F238E27FC236}">
                          <a16:creationId xmlns:a16="http://schemas.microsoft.com/office/drawing/2014/main" id="{FD8BD48E-7129-44DD-B771-58FB21C82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4672" y="1865286"/>
                      <a:ext cx="2779682" cy="63699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Voting</a:t>
                      </a:r>
                      <a:r>
                        <a:rPr lang="zh-TW" altLang="en-US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/ Average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矩形: 圓角 36">
                      <a:extLst>
                        <a:ext uri="{FF2B5EF4-FFF2-40B4-BE49-F238E27FC236}">
                          <a16:creationId xmlns:a16="http://schemas.microsoft.com/office/drawing/2014/main" id="{5719A081-7152-4307-950D-97ED761D8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12" y="3526098"/>
                      <a:ext cx="2250041" cy="63699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Predicted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7" name="矩形: 圓角 26">
                    <a:extLst>
                      <a:ext uri="{FF2B5EF4-FFF2-40B4-BE49-F238E27FC236}">
                        <a16:creationId xmlns:a16="http://schemas.microsoft.com/office/drawing/2014/main" id="{9F215288-5984-43A8-8787-9B4EF3542B50}"/>
                      </a:ext>
                    </a:extLst>
                  </p:cNvPr>
                  <p:cNvSpPr/>
                  <p:nvPr/>
                </p:nvSpPr>
                <p:spPr>
                  <a:xfrm>
                    <a:off x="1930681" y="265442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2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: 圓角 28">
                    <a:extLst>
                      <a:ext uri="{FF2B5EF4-FFF2-40B4-BE49-F238E27FC236}">
                        <a16:creationId xmlns:a16="http://schemas.microsoft.com/office/drawing/2014/main" id="{7CCFE15C-8454-45E7-8CDA-7E2472ED392C}"/>
                      </a:ext>
                    </a:extLst>
                  </p:cNvPr>
                  <p:cNvSpPr/>
                  <p:nvPr/>
                </p:nvSpPr>
                <p:spPr>
                  <a:xfrm>
                    <a:off x="1930679" y="453419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</a:t>
                    </a:r>
                    <a:r>
                      <a:rPr lang="en-US" altLang="zh-TW" sz="2400" b="1" i="1" dirty="0">
                        <a:solidFill>
                          <a:schemeClr val="tx1"/>
                        </a:solidFill>
                      </a:rPr>
                      <a:t>n</a:t>
                    </a:r>
                    <a:endParaRPr lang="zh-TW" altLang="en-US" sz="2400" b="1" i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直線單箭頭接點 40">
                    <a:extLst>
                      <a:ext uri="{FF2B5EF4-FFF2-40B4-BE49-F238E27FC236}">
                        <a16:creationId xmlns:a16="http://schemas.microsoft.com/office/drawing/2014/main" id="{D035E81E-2FA5-405C-937F-8950E32366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7631" y="2964419"/>
                    <a:ext cx="54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單箭頭接點 44">
                    <a:extLst>
                      <a:ext uri="{FF2B5EF4-FFF2-40B4-BE49-F238E27FC236}">
                        <a16:creationId xmlns:a16="http://schemas.microsoft.com/office/drawing/2014/main" id="{72EBF783-52D5-4390-BFFD-2523586CE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5705" y="4849898"/>
                    <a:ext cx="54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單箭頭接點 48">
                    <a:extLst>
                      <a:ext uri="{FF2B5EF4-FFF2-40B4-BE49-F238E27FC236}">
                        <a16:creationId xmlns:a16="http://schemas.microsoft.com/office/drawing/2014/main" id="{77A7C6F7-5745-426A-AC49-F448163C1A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29135" y="2972924"/>
                    <a:ext cx="1416859" cy="29532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0631D4CC-0E29-4114-8E6C-82D83DB46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29135" y="3357546"/>
                    <a:ext cx="1457299" cy="14866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82C32086-1B63-44F0-9A5D-C76363C2D5BE}"/>
                    </a:ext>
                  </a:extLst>
                </p:cNvPr>
                <p:cNvSpPr/>
                <p:nvPr/>
              </p:nvSpPr>
              <p:spPr>
                <a:xfrm>
                  <a:off x="-554891" y="2973045"/>
                  <a:ext cx="2074022" cy="636998"/>
                </a:xfrm>
                <a:prstGeom prst="roundRect">
                  <a:avLst/>
                </a:prstGeom>
                <a:solidFill>
                  <a:srgbClr val="F86B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Test data</a:t>
                  </a:r>
                  <a:endParaRPr lang="zh-TW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98A1D141-346F-4D3A-88D4-5441FD66B29B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5767325" y="2249445"/>
              <a:ext cx="281600" cy="3016704"/>
              <a:chOff x="5767325" y="2249445"/>
              <a:chExt cx="281600" cy="3016704"/>
            </a:xfrm>
          </p:grpSpPr>
          <p:pic>
            <p:nvPicPr>
              <p:cNvPr id="80" name="圖片 79" descr="\documentclass{article}&#10;\usepackage{amsmath}&#10;\pagestyle{empty}&#10;\begin{document}&#10;&#10;$y_n$&#10;&#10;&#10;\end{document}" title="IguanaTex Bitmap Display">
                <a:extLst>
                  <a:ext uri="{FF2B5EF4-FFF2-40B4-BE49-F238E27FC236}">
                    <a16:creationId xmlns:a16="http://schemas.microsoft.com/office/drawing/2014/main" id="{1C8D417E-C388-4A29-B4A7-1952C7353F5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325" y="5070492"/>
                <a:ext cx="281600" cy="195657"/>
              </a:xfrm>
              <a:prstGeom prst="rect">
                <a:avLst/>
              </a:prstGeom>
            </p:spPr>
          </p:pic>
          <p:pic>
            <p:nvPicPr>
              <p:cNvPr id="22" name="圖片 21" descr="\documentclass{article}&#10;\usepackage{amsmath}&#10;\pagestyle{empty}&#10;\begin{document}&#10;&#10;$y_2$&#10;&#10;&#10;\end{document}" title="IguanaTex Bitmap Display">
                <a:extLst>
                  <a:ext uri="{FF2B5EF4-FFF2-40B4-BE49-F238E27FC236}">
                    <a16:creationId xmlns:a16="http://schemas.microsoft.com/office/drawing/2014/main" id="{5CD04C55-B7E0-4CC3-82EE-26C1E8F29D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325" y="3166738"/>
                <a:ext cx="248686" cy="195657"/>
              </a:xfrm>
              <a:prstGeom prst="rect">
                <a:avLst/>
              </a:prstGeom>
            </p:spPr>
          </p:pic>
          <p:pic>
            <p:nvPicPr>
              <p:cNvPr id="25" name="圖片 24" descr="\documentclass{article}&#10;\usepackage{amsmath}&#10;\pagestyle{empty}&#10;\begin{document}&#10;&#10;$y_1$&#10;&#10;&#10;\end{document}" title="IguanaTex Bitmap Display">
                <a:extLst>
                  <a:ext uri="{FF2B5EF4-FFF2-40B4-BE49-F238E27FC236}">
                    <a16:creationId xmlns:a16="http://schemas.microsoft.com/office/drawing/2014/main" id="{2DB98A51-20A8-497E-834D-9886A66772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0671" y="2249445"/>
                <a:ext cx="241372" cy="195657"/>
              </a:xfrm>
              <a:prstGeom prst="rect">
                <a:avLst/>
              </a:prstGeom>
            </p:spPr>
          </p:pic>
        </p:grpSp>
      </p:grp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4A3DBCF0-1AD6-448B-A4EC-AC94974A4D27}"/>
              </a:ext>
            </a:extLst>
          </p:cNvPr>
          <p:cNvSpPr/>
          <p:nvPr/>
        </p:nvSpPr>
        <p:spPr>
          <a:xfrm>
            <a:off x="7904485" y="3070183"/>
            <a:ext cx="1314409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Uniform: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EEA1FC0-08A8-4414-8077-CEF13303870A}"/>
              </a:ext>
            </a:extLst>
          </p:cNvPr>
          <p:cNvSpPr/>
          <p:nvPr/>
        </p:nvSpPr>
        <p:spPr>
          <a:xfrm>
            <a:off x="7899136" y="4062535"/>
            <a:ext cx="149768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Weighted: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86" name="圖片 85" descr="\documentclass{article}&#10;\usepackage{amsmath}&#10;\pagestyle{empty}&#10;\begin{document}&#10;&#10;$$y = \frac{\sum_{i=1}^n w_i y_i}{\sum_{i=1}^n w_i}$$&#10;&#10;&#10;\end{document}" title="IguanaTex Bitmap Display">
            <a:extLst>
              <a:ext uri="{FF2B5EF4-FFF2-40B4-BE49-F238E27FC236}">
                <a16:creationId xmlns:a16="http://schemas.microsoft.com/office/drawing/2014/main" id="{A65978CD-058E-4A09-ACCB-360E14E4E2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90" y="3983736"/>
            <a:ext cx="1940113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Stacking</a:t>
            </a:r>
            <a:endParaRPr lang="zh-TW" altLang="en-US" b="1" dirty="0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5BCCA616-6F55-4C41-891D-6467FCAB2257}"/>
              </a:ext>
            </a:extLst>
          </p:cNvPr>
          <p:cNvGrpSpPr/>
          <p:nvPr/>
        </p:nvGrpSpPr>
        <p:grpSpPr>
          <a:xfrm>
            <a:off x="1027330" y="2030170"/>
            <a:ext cx="6646809" cy="3456653"/>
            <a:chOff x="1027330" y="2030170"/>
            <a:chExt cx="6646809" cy="3456653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80D37FF-B5A0-4D27-93D7-D39031387231}"/>
                </a:ext>
              </a:extLst>
            </p:cNvPr>
            <p:cNvGrpSpPr/>
            <p:nvPr/>
          </p:nvGrpSpPr>
          <p:grpSpPr>
            <a:xfrm>
              <a:off x="1027330" y="2030170"/>
              <a:ext cx="6646809" cy="3456653"/>
              <a:chOff x="1797892" y="2228248"/>
              <a:chExt cx="6646809" cy="3456653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8EE075D7-D498-4CE9-8EFD-63CFB06B7326}"/>
                  </a:ext>
                </a:extLst>
              </p:cNvPr>
              <p:cNvGrpSpPr/>
              <p:nvPr/>
            </p:nvGrpSpPr>
            <p:grpSpPr>
              <a:xfrm>
                <a:off x="3871914" y="2545351"/>
                <a:ext cx="1426252" cy="2821047"/>
                <a:chOff x="3871914" y="2545351"/>
                <a:chExt cx="1426252" cy="282104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174CBB9C-9FEB-4836-95D7-DD783928C1DE}"/>
                    </a:ext>
                  </a:extLst>
                </p:cNvPr>
                <p:cNvGrpSpPr/>
                <p:nvPr>
                  <p:custDataLst>
                    <p:tags r:id="rId6"/>
                  </p:custDataLst>
                </p:nvPr>
              </p:nvGrpSpPr>
              <p:grpSpPr>
                <a:xfrm>
                  <a:off x="3871914" y="2545351"/>
                  <a:ext cx="585981" cy="2821047"/>
                  <a:chOff x="3871914" y="2545351"/>
                  <a:chExt cx="585981" cy="2821047"/>
                </a:xfrm>
              </p:grpSpPr>
              <p:cxnSp>
                <p:nvCxnSpPr>
                  <p:cNvPr id="51" name="直線單箭頭接點 50">
                    <a:extLst>
                      <a:ext uri="{FF2B5EF4-FFF2-40B4-BE49-F238E27FC236}">
                        <a16:creationId xmlns:a16="http://schemas.microsoft.com/office/drawing/2014/main" id="{6794AA2F-B49B-416C-AFD9-4E82E3800BCD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 flipV="1">
                    <a:off x="3871914" y="2545351"/>
                    <a:ext cx="585981" cy="13318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單箭頭接點 53">
                    <a:extLst>
                      <a:ext uri="{FF2B5EF4-FFF2-40B4-BE49-F238E27FC236}">
                        <a16:creationId xmlns:a16="http://schemas.microsoft.com/office/drawing/2014/main" id="{BC3B160B-0BE7-4C1B-94EF-7F1F547A4F2F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 flipV="1">
                    <a:off x="3871914" y="3486633"/>
                    <a:ext cx="585981" cy="3905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單箭頭接點 55">
                    <a:extLst>
                      <a:ext uri="{FF2B5EF4-FFF2-40B4-BE49-F238E27FC236}">
                        <a16:creationId xmlns:a16="http://schemas.microsoft.com/office/drawing/2014/main" id="{B6B73FB1-B426-4394-9FA7-DD405EB11F3A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>
                    <a:off x="3871914" y="3877171"/>
                    <a:ext cx="585981" cy="148922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23B3A97B-BE62-46BE-AB8F-2D3FA35DD9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8391" y="4154640"/>
                      <a:ext cx="3497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23B3A97B-BE62-46BE-AB8F-2D3FA35DD9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8391" y="4154640"/>
                      <a:ext cx="349775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E4CAA02E-1A9D-47F6-9847-8D38AFBA4A41}"/>
                  </a:ext>
                </a:extLst>
              </p:cNvPr>
              <p:cNvGrpSpPr/>
              <p:nvPr/>
            </p:nvGrpSpPr>
            <p:grpSpPr>
              <a:xfrm>
                <a:off x="1797892" y="2228248"/>
                <a:ext cx="6646809" cy="3456653"/>
                <a:chOff x="-554891" y="1642621"/>
                <a:chExt cx="6646809" cy="3456653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EB478528-940A-43AE-B2D8-AFA8ECECE985}"/>
                    </a:ext>
                  </a:extLst>
                </p:cNvPr>
                <p:cNvGrpSpPr/>
                <p:nvPr/>
              </p:nvGrpSpPr>
              <p:grpSpPr>
                <a:xfrm>
                  <a:off x="2136163" y="1642621"/>
                  <a:ext cx="3955755" cy="3456653"/>
                  <a:chOff x="1930679" y="1714540"/>
                  <a:chExt cx="3955755" cy="3456653"/>
                </a:xfrm>
              </p:grpSpPr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5A79190A-07AF-4884-8AA9-F2D3D440F62C}"/>
                      </a:ext>
                    </a:extLst>
                  </p:cNvPr>
                  <p:cNvGrpSpPr/>
                  <p:nvPr/>
                </p:nvGrpSpPr>
                <p:grpSpPr>
                  <a:xfrm>
                    <a:off x="1930682" y="1714540"/>
                    <a:ext cx="3955752" cy="2448556"/>
                    <a:chOff x="-262849" y="1714540"/>
                    <a:chExt cx="3955752" cy="2448556"/>
                  </a:xfrm>
                </p:grpSpPr>
                <p:grpSp>
                  <p:nvGrpSpPr>
                    <p:cNvPr id="34" name="群組 33">
                      <a:extLst>
                        <a:ext uri="{FF2B5EF4-FFF2-40B4-BE49-F238E27FC236}">
                          <a16:creationId xmlns:a16="http://schemas.microsoft.com/office/drawing/2014/main" id="{A0F27F11-ECE5-4C8E-9EBD-8CFAA5AA4F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62849" y="1714540"/>
                      <a:ext cx="3955752" cy="1398830"/>
                      <a:chOff x="-253433" y="2084410"/>
                      <a:chExt cx="3955752" cy="1398830"/>
                    </a:xfrm>
                  </p:grpSpPr>
                  <p:sp>
                    <p:nvSpPr>
                      <p:cNvPr id="5" name="矩形: 圓角 4">
                        <a:extLst>
                          <a:ext uri="{FF2B5EF4-FFF2-40B4-BE49-F238E27FC236}">
                            <a16:creationId xmlns:a16="http://schemas.microsoft.com/office/drawing/2014/main" id="{D43F336A-75FA-4934-91D4-47E456F41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53433" y="2084410"/>
                        <a:ext cx="1408419" cy="636998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2400" b="1" dirty="0">
                            <a:solidFill>
                              <a:schemeClr val="tx1"/>
                            </a:solidFill>
                          </a:rPr>
                          <a:t>Model 1</a:t>
                        </a:r>
                        <a:endParaRPr lang="zh-TW" altLang="en-US" sz="2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9" name="直線單箭頭接點 18">
                        <a:extLst>
                          <a:ext uri="{FF2B5EF4-FFF2-40B4-BE49-F238E27FC236}">
                            <a16:creationId xmlns:a16="http://schemas.microsoft.com/office/drawing/2014/main" id="{762000A4-42CB-48E0-AADC-416C814A7D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54983" y="2401513"/>
                        <a:ext cx="540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線單箭頭接點 29">
                        <a:extLst>
                          <a:ext uri="{FF2B5EF4-FFF2-40B4-BE49-F238E27FC236}">
                            <a16:creationId xmlns:a16="http://schemas.microsoft.com/office/drawing/2014/main" id="{1040BB4D-F283-480C-A841-CCACF1B83F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93687" y="2401514"/>
                        <a:ext cx="1408632" cy="108172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矩形: 圓角 36">
                      <a:extLst>
                        <a:ext uri="{FF2B5EF4-FFF2-40B4-BE49-F238E27FC236}">
                          <a16:creationId xmlns:a16="http://schemas.microsoft.com/office/drawing/2014/main" id="{5719A081-7152-4307-950D-97ED761D8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12" y="3526098"/>
                      <a:ext cx="2250041" cy="63699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Predicted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7" name="矩形: 圓角 26">
                    <a:extLst>
                      <a:ext uri="{FF2B5EF4-FFF2-40B4-BE49-F238E27FC236}">
                        <a16:creationId xmlns:a16="http://schemas.microsoft.com/office/drawing/2014/main" id="{9F215288-5984-43A8-8787-9B4EF3542B50}"/>
                      </a:ext>
                    </a:extLst>
                  </p:cNvPr>
                  <p:cNvSpPr/>
                  <p:nvPr/>
                </p:nvSpPr>
                <p:spPr>
                  <a:xfrm>
                    <a:off x="1930681" y="265442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2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: 圓角 28">
                    <a:extLst>
                      <a:ext uri="{FF2B5EF4-FFF2-40B4-BE49-F238E27FC236}">
                        <a16:creationId xmlns:a16="http://schemas.microsoft.com/office/drawing/2014/main" id="{7CCFE15C-8454-45E7-8CDA-7E2472ED392C}"/>
                      </a:ext>
                    </a:extLst>
                  </p:cNvPr>
                  <p:cNvSpPr/>
                  <p:nvPr/>
                </p:nvSpPr>
                <p:spPr>
                  <a:xfrm>
                    <a:off x="1930679" y="453419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</a:t>
                    </a:r>
                    <a:r>
                      <a:rPr lang="en-US" altLang="zh-TW" sz="2400" b="1" i="1" dirty="0">
                        <a:solidFill>
                          <a:schemeClr val="tx1"/>
                        </a:solidFill>
                      </a:rPr>
                      <a:t>n</a:t>
                    </a:r>
                    <a:endParaRPr lang="zh-TW" altLang="en-US" sz="2400" b="1" i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直線單箭頭接點 40">
                    <a:extLst>
                      <a:ext uri="{FF2B5EF4-FFF2-40B4-BE49-F238E27FC236}">
                        <a16:creationId xmlns:a16="http://schemas.microsoft.com/office/drawing/2014/main" id="{D035E81E-2FA5-405C-937F-8950E32366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7631" y="2964419"/>
                    <a:ext cx="54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單箭頭接點 44">
                    <a:extLst>
                      <a:ext uri="{FF2B5EF4-FFF2-40B4-BE49-F238E27FC236}">
                        <a16:creationId xmlns:a16="http://schemas.microsoft.com/office/drawing/2014/main" id="{72EBF783-52D5-4390-BFFD-2523586CE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5705" y="4849898"/>
                    <a:ext cx="54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單箭頭接點 48">
                    <a:extLst>
                      <a:ext uri="{FF2B5EF4-FFF2-40B4-BE49-F238E27FC236}">
                        <a16:creationId xmlns:a16="http://schemas.microsoft.com/office/drawing/2014/main" id="{77A7C6F7-5745-426A-AC49-F448163C1A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29135" y="2972924"/>
                    <a:ext cx="1416859" cy="29532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0631D4CC-0E29-4114-8E6C-82D83DB46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29135" y="3357546"/>
                    <a:ext cx="1457299" cy="14866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82C32086-1B63-44F0-9A5D-C76363C2D5BE}"/>
                    </a:ext>
                  </a:extLst>
                </p:cNvPr>
                <p:cNvSpPr/>
                <p:nvPr/>
              </p:nvSpPr>
              <p:spPr>
                <a:xfrm>
                  <a:off x="-554891" y="2973045"/>
                  <a:ext cx="2074022" cy="636998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Validation set</a:t>
                  </a:r>
                  <a:endParaRPr lang="zh-TW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98A1D141-346F-4D3A-88D4-5441FD66B29B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767325" y="2249445"/>
              <a:ext cx="281600" cy="3016704"/>
              <a:chOff x="5767325" y="2249445"/>
              <a:chExt cx="281600" cy="3016704"/>
            </a:xfrm>
          </p:grpSpPr>
          <p:pic>
            <p:nvPicPr>
              <p:cNvPr id="80" name="圖片 79" descr="\documentclass{article}&#10;\usepackage{amsmath}&#10;\pagestyle{empty}&#10;\begin{document}&#10;&#10;$y_n$&#10;&#10;&#10;\end{document}" title="IguanaTex Bitmap Display">
                <a:extLst>
                  <a:ext uri="{FF2B5EF4-FFF2-40B4-BE49-F238E27FC236}">
                    <a16:creationId xmlns:a16="http://schemas.microsoft.com/office/drawing/2014/main" id="{1C8D417E-C388-4A29-B4A7-1952C7353F5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325" y="5070492"/>
                <a:ext cx="281600" cy="195657"/>
              </a:xfrm>
              <a:prstGeom prst="rect">
                <a:avLst/>
              </a:prstGeom>
            </p:spPr>
          </p:pic>
          <p:pic>
            <p:nvPicPr>
              <p:cNvPr id="22" name="圖片 21" descr="\documentclass{article}&#10;\usepackage{amsmath}&#10;\pagestyle{empty}&#10;\begin{document}&#10;&#10;$y_2$&#10;&#10;&#10;\end{document}" title="IguanaTex Bitmap Display">
                <a:extLst>
                  <a:ext uri="{FF2B5EF4-FFF2-40B4-BE49-F238E27FC236}">
                    <a16:creationId xmlns:a16="http://schemas.microsoft.com/office/drawing/2014/main" id="{5CD04C55-B7E0-4CC3-82EE-26C1E8F29D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325" y="3166738"/>
                <a:ext cx="248686" cy="195657"/>
              </a:xfrm>
              <a:prstGeom prst="rect">
                <a:avLst/>
              </a:prstGeom>
            </p:spPr>
          </p:pic>
          <p:pic>
            <p:nvPicPr>
              <p:cNvPr id="25" name="圖片 24" descr="\documentclass{article}&#10;\usepackage{amsmath}&#10;\pagestyle{empty}&#10;\begin{document}&#10;&#10;$y_1$&#10;&#10;&#10;\end{document}" title="IguanaTex Bitmap Display">
                <a:extLst>
                  <a:ext uri="{FF2B5EF4-FFF2-40B4-BE49-F238E27FC236}">
                    <a16:creationId xmlns:a16="http://schemas.microsoft.com/office/drawing/2014/main" id="{2DB98A51-20A8-497E-834D-9886A66772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0671" y="2249445"/>
                <a:ext cx="241372" cy="195657"/>
              </a:xfrm>
              <a:prstGeom prst="rect">
                <a:avLst/>
              </a:prstGeom>
            </p:spPr>
          </p:pic>
        </p:grpSp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7EBBE64-899F-464C-90B6-D16DEC43D5E9}"/>
              </a:ext>
            </a:extLst>
          </p:cNvPr>
          <p:cNvSpPr/>
          <p:nvPr/>
        </p:nvSpPr>
        <p:spPr>
          <a:xfrm>
            <a:off x="7880151" y="3264566"/>
            <a:ext cx="1425848" cy="636998"/>
          </a:xfrm>
          <a:prstGeom prst="roundRect">
            <a:avLst/>
          </a:prstGeom>
          <a:solidFill>
            <a:srgbClr val="68B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Model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8" name="圖片 37" descr="\documentclass{article}&#10;\usepackage{amsmath}&#10;\pagestyle{empty}&#10;\begin{document}&#10;&#10;$$y$$&#10;&#10;&#10;\end{document}" title="IguanaTex Bitmap Display">
            <a:extLst>
              <a:ext uri="{FF2B5EF4-FFF2-40B4-BE49-F238E27FC236}">
                <a16:creationId xmlns:a16="http://schemas.microsoft.com/office/drawing/2014/main" id="{EE5E813D-9C07-4B0C-B6A7-E551DF9203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29" y="3509224"/>
            <a:ext cx="142628" cy="195657"/>
          </a:xfrm>
          <a:prstGeom prst="rect">
            <a:avLst/>
          </a:prstGeom>
        </p:spPr>
      </p:pic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B82D7B6-AF74-4169-A234-6BFD09763A53}"/>
              </a:ext>
            </a:extLst>
          </p:cNvPr>
          <p:cNvCxnSpPr>
            <a:cxnSpLocks/>
          </p:cNvCxnSpPr>
          <p:nvPr/>
        </p:nvCxnSpPr>
        <p:spPr>
          <a:xfrm>
            <a:off x="9324107" y="359765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E65CA6D-EFDE-435C-9F34-8ED0CB4272E3}"/>
              </a:ext>
            </a:extLst>
          </p:cNvPr>
          <p:cNvSpPr/>
          <p:nvPr/>
        </p:nvSpPr>
        <p:spPr>
          <a:xfrm>
            <a:off x="8389106" y="3923794"/>
            <a:ext cx="225004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Final Predicted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4877252-0D11-4834-9DB2-C2E75059DE30}"/>
              </a:ext>
            </a:extLst>
          </p:cNvPr>
          <p:cNvSpPr/>
          <p:nvPr/>
        </p:nvSpPr>
        <p:spPr>
          <a:xfrm>
            <a:off x="3268984" y="1371177"/>
            <a:ext cx="225004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Stage 1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466C023D-E63A-42F0-BBB3-010FE00ACC59}"/>
              </a:ext>
            </a:extLst>
          </p:cNvPr>
          <p:cNvSpPr/>
          <p:nvPr/>
        </p:nvSpPr>
        <p:spPr>
          <a:xfrm>
            <a:off x="7468054" y="2624496"/>
            <a:ext cx="225004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Stage 2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1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Stacking with </a:t>
            </a:r>
            <a:r>
              <a:rPr lang="en-US" altLang="zh-TW" b="1" i="1" dirty="0"/>
              <a:t>k</a:t>
            </a:r>
            <a:r>
              <a:rPr lang="en-US" altLang="zh-TW" b="1" dirty="0"/>
              <a:t>-fold validation</a:t>
            </a:r>
            <a:endParaRPr lang="zh-TW" altLang="en-US" b="1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040BB4D-F283-480C-A841-CCACF1B83F20}"/>
              </a:ext>
            </a:extLst>
          </p:cNvPr>
          <p:cNvCxnSpPr>
            <a:cxnSpLocks/>
          </p:cNvCxnSpPr>
          <p:nvPr/>
        </p:nvCxnSpPr>
        <p:spPr>
          <a:xfrm flipH="1" flipV="1">
            <a:off x="1548977" y="2268920"/>
            <a:ext cx="94351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1BED64B3-458A-4B28-B552-BCCFEE2B4A79}"/>
              </a:ext>
            </a:extLst>
          </p:cNvPr>
          <p:cNvGrpSpPr/>
          <p:nvPr/>
        </p:nvGrpSpPr>
        <p:grpSpPr>
          <a:xfrm>
            <a:off x="2145875" y="2412170"/>
            <a:ext cx="8162597" cy="636998"/>
            <a:chOff x="2104779" y="2247246"/>
            <a:chExt cx="8162597" cy="636998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D43F336A-75FA-4934-91D4-47E456F41A21}"/>
                </a:ext>
              </a:extLst>
            </p:cNvPr>
            <p:cNvSpPr/>
            <p:nvPr/>
          </p:nvSpPr>
          <p:spPr>
            <a:xfrm>
              <a:off x="8858957" y="2247246"/>
              <a:ext cx="1408419" cy="6369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Model 1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6794AA2F-B49B-416C-AFD9-4E82E3800BCD}"/>
                </a:ext>
              </a:extLst>
            </p:cNvPr>
            <p:cNvCxnSpPr>
              <a:cxnSpLocks/>
            </p:cNvCxnSpPr>
            <p:nvPr/>
          </p:nvCxnSpPr>
          <p:spPr>
            <a:xfrm>
              <a:off x="8128921" y="2565745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0596FD5C-A625-4C8A-9509-50280458150F}"/>
                </a:ext>
              </a:extLst>
            </p:cNvPr>
            <p:cNvSpPr/>
            <p:nvPr/>
          </p:nvSpPr>
          <p:spPr>
            <a:xfrm>
              <a:off x="2104779" y="2247246"/>
              <a:ext cx="1037536" cy="63699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Val 1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92B06654-6FC1-42D8-A9CA-B7709D45AA0F}"/>
                </a:ext>
              </a:extLst>
            </p:cNvPr>
            <p:cNvSpPr/>
            <p:nvPr/>
          </p:nvSpPr>
          <p:spPr>
            <a:xfrm>
              <a:off x="3312934" y="2247246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3EBAB90B-B114-4148-8053-04ECA5FD2D45}"/>
                </a:ext>
              </a:extLst>
            </p:cNvPr>
            <p:cNvSpPr/>
            <p:nvPr/>
          </p:nvSpPr>
          <p:spPr>
            <a:xfrm>
              <a:off x="4512077" y="2247246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2885835C-ECBF-4AD5-BC42-1A0F1B87C6E8}"/>
                </a:ext>
              </a:extLst>
            </p:cNvPr>
            <p:cNvSpPr/>
            <p:nvPr/>
          </p:nvSpPr>
          <p:spPr>
            <a:xfrm>
              <a:off x="5711219" y="2247246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23EBA891-1F4F-4150-AD25-68CEA87AB6CD}"/>
                </a:ext>
              </a:extLst>
            </p:cNvPr>
            <p:cNvSpPr/>
            <p:nvPr/>
          </p:nvSpPr>
          <p:spPr>
            <a:xfrm>
              <a:off x="6910361" y="2247246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EB68414-B231-406D-B080-C659EBC1D028}"/>
              </a:ext>
            </a:extLst>
          </p:cNvPr>
          <p:cNvGrpSpPr/>
          <p:nvPr/>
        </p:nvGrpSpPr>
        <p:grpSpPr>
          <a:xfrm>
            <a:off x="2145875" y="3232084"/>
            <a:ext cx="8162597" cy="636998"/>
            <a:chOff x="2104779" y="3067160"/>
            <a:chExt cx="8162597" cy="636998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9F215288-5984-43A8-8787-9B4EF3542B50}"/>
                </a:ext>
              </a:extLst>
            </p:cNvPr>
            <p:cNvSpPr/>
            <p:nvPr/>
          </p:nvSpPr>
          <p:spPr>
            <a:xfrm>
              <a:off x="8858957" y="3067160"/>
              <a:ext cx="1408419" cy="6369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Model 2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BC3B160B-0BE7-4C1B-94EF-7F1F547A4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9299" y="3413345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25C31003-0C38-4BD0-8118-243EB7414EB0}"/>
                </a:ext>
              </a:extLst>
            </p:cNvPr>
            <p:cNvSpPr/>
            <p:nvPr/>
          </p:nvSpPr>
          <p:spPr>
            <a:xfrm>
              <a:off x="2104779" y="3067160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FB904F57-487F-4F08-8E85-D7317BD48816}"/>
                </a:ext>
              </a:extLst>
            </p:cNvPr>
            <p:cNvSpPr/>
            <p:nvPr/>
          </p:nvSpPr>
          <p:spPr>
            <a:xfrm>
              <a:off x="3312934" y="3067160"/>
              <a:ext cx="1037536" cy="63699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Val 2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D26415AA-C9DB-4CED-8448-F141C8871E86}"/>
                </a:ext>
              </a:extLst>
            </p:cNvPr>
            <p:cNvSpPr/>
            <p:nvPr/>
          </p:nvSpPr>
          <p:spPr>
            <a:xfrm>
              <a:off x="4512077" y="3067160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0FFB52CD-8A63-4E3D-B32C-1CA7F6233A7D}"/>
                </a:ext>
              </a:extLst>
            </p:cNvPr>
            <p:cNvSpPr/>
            <p:nvPr/>
          </p:nvSpPr>
          <p:spPr>
            <a:xfrm>
              <a:off x="5711219" y="3067160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34FC8BE4-658D-4435-89BE-6676D10596A3}"/>
                </a:ext>
              </a:extLst>
            </p:cNvPr>
            <p:cNvSpPr/>
            <p:nvPr/>
          </p:nvSpPr>
          <p:spPr>
            <a:xfrm>
              <a:off x="6910361" y="3067160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204094A-44D2-41B6-93EA-DAD58FC49DBF}"/>
              </a:ext>
            </a:extLst>
          </p:cNvPr>
          <p:cNvGrpSpPr/>
          <p:nvPr/>
        </p:nvGrpSpPr>
        <p:grpSpPr>
          <a:xfrm>
            <a:off x="2154887" y="4056725"/>
            <a:ext cx="8153585" cy="636998"/>
            <a:chOff x="2113791" y="3891801"/>
            <a:chExt cx="8153585" cy="636998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A17556D9-21C2-4470-B45C-1F59B884FC30}"/>
                </a:ext>
              </a:extLst>
            </p:cNvPr>
            <p:cNvSpPr/>
            <p:nvPr/>
          </p:nvSpPr>
          <p:spPr>
            <a:xfrm>
              <a:off x="8858957" y="3891801"/>
              <a:ext cx="1408419" cy="6369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Model 3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85CB78C-3635-45D0-8C0E-A8D8FA03A9BE}"/>
                </a:ext>
              </a:extLst>
            </p:cNvPr>
            <p:cNvCxnSpPr>
              <a:cxnSpLocks/>
            </p:cNvCxnSpPr>
            <p:nvPr/>
          </p:nvCxnSpPr>
          <p:spPr>
            <a:xfrm>
              <a:off x="8123581" y="421030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749D3BA-0134-4005-B841-F2A881392426}"/>
                </a:ext>
              </a:extLst>
            </p:cNvPr>
            <p:cNvSpPr/>
            <p:nvPr/>
          </p:nvSpPr>
          <p:spPr>
            <a:xfrm>
              <a:off x="2113791" y="3891801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2BD269BC-33C6-4682-A4ED-04166AC555EC}"/>
                </a:ext>
              </a:extLst>
            </p:cNvPr>
            <p:cNvSpPr/>
            <p:nvPr/>
          </p:nvSpPr>
          <p:spPr>
            <a:xfrm>
              <a:off x="3312934" y="3891801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3A5DF92C-5B38-4F12-84EB-F77F3D4005CC}"/>
                </a:ext>
              </a:extLst>
            </p:cNvPr>
            <p:cNvSpPr/>
            <p:nvPr/>
          </p:nvSpPr>
          <p:spPr>
            <a:xfrm>
              <a:off x="4512077" y="3891801"/>
              <a:ext cx="1037536" cy="63699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Val 3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FCFCBE87-710E-48A2-A273-36F66BE16CE8}"/>
                </a:ext>
              </a:extLst>
            </p:cNvPr>
            <p:cNvSpPr/>
            <p:nvPr/>
          </p:nvSpPr>
          <p:spPr>
            <a:xfrm>
              <a:off x="5711219" y="3891801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4FBA3C5E-AA99-4250-845A-F9BDB6CD8715}"/>
                </a:ext>
              </a:extLst>
            </p:cNvPr>
            <p:cNvSpPr/>
            <p:nvPr/>
          </p:nvSpPr>
          <p:spPr>
            <a:xfrm>
              <a:off x="6910361" y="3891801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9EC2456-AA2D-4758-8E6D-CF233AB0865C}"/>
              </a:ext>
            </a:extLst>
          </p:cNvPr>
          <p:cNvGrpSpPr/>
          <p:nvPr/>
        </p:nvGrpSpPr>
        <p:grpSpPr>
          <a:xfrm>
            <a:off x="2163900" y="5696553"/>
            <a:ext cx="8144572" cy="636998"/>
            <a:chOff x="2122804" y="5531629"/>
            <a:chExt cx="8144572" cy="636998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0DD2AD9A-72DD-43DB-85D5-216FD1047CD2}"/>
                </a:ext>
              </a:extLst>
            </p:cNvPr>
            <p:cNvSpPr/>
            <p:nvPr/>
          </p:nvSpPr>
          <p:spPr>
            <a:xfrm>
              <a:off x="8858957" y="5531629"/>
              <a:ext cx="1408419" cy="6369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Model 5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7B5DCB9D-78D4-47BF-8890-93CA9DB2603D}"/>
                </a:ext>
              </a:extLst>
            </p:cNvPr>
            <p:cNvCxnSpPr>
              <a:cxnSpLocks/>
            </p:cNvCxnSpPr>
            <p:nvPr/>
          </p:nvCxnSpPr>
          <p:spPr>
            <a:xfrm>
              <a:off x="8123581" y="5855702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663192F7-1688-427B-8490-8CF16913E35E}"/>
                </a:ext>
              </a:extLst>
            </p:cNvPr>
            <p:cNvSpPr/>
            <p:nvPr/>
          </p:nvSpPr>
          <p:spPr>
            <a:xfrm>
              <a:off x="2122804" y="5531629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74D7C446-84A0-4777-9195-7188FA5A5BC6}"/>
                </a:ext>
              </a:extLst>
            </p:cNvPr>
            <p:cNvSpPr/>
            <p:nvPr/>
          </p:nvSpPr>
          <p:spPr>
            <a:xfrm>
              <a:off x="3312934" y="5531629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: 圓角 74">
              <a:extLst>
                <a:ext uri="{FF2B5EF4-FFF2-40B4-BE49-F238E27FC236}">
                  <a16:creationId xmlns:a16="http://schemas.microsoft.com/office/drawing/2014/main" id="{8384583F-85C6-4379-BEAA-BFAF064C8834}"/>
                </a:ext>
              </a:extLst>
            </p:cNvPr>
            <p:cNvSpPr/>
            <p:nvPr/>
          </p:nvSpPr>
          <p:spPr>
            <a:xfrm>
              <a:off x="4512077" y="5531629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DABBA9BA-8D43-470C-ABA2-917E898DF6E1}"/>
                </a:ext>
              </a:extLst>
            </p:cNvPr>
            <p:cNvSpPr/>
            <p:nvPr/>
          </p:nvSpPr>
          <p:spPr>
            <a:xfrm>
              <a:off x="5711219" y="5531629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91F30328-CA3F-47A4-8C7D-6A15A9970B60}"/>
                </a:ext>
              </a:extLst>
            </p:cNvPr>
            <p:cNvSpPr/>
            <p:nvPr/>
          </p:nvSpPr>
          <p:spPr>
            <a:xfrm>
              <a:off x="6910361" y="5531629"/>
              <a:ext cx="1037536" cy="63699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Val 5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4CD11F4-9276-44B3-9285-A391630D84D8}"/>
              </a:ext>
            </a:extLst>
          </p:cNvPr>
          <p:cNvGrpSpPr/>
          <p:nvPr/>
        </p:nvGrpSpPr>
        <p:grpSpPr>
          <a:xfrm>
            <a:off x="2163900" y="4876639"/>
            <a:ext cx="8144572" cy="636998"/>
            <a:chOff x="2122804" y="4711715"/>
            <a:chExt cx="8144572" cy="636998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7CCFE15C-8454-45E7-8CDA-7E2472ED392C}"/>
                </a:ext>
              </a:extLst>
            </p:cNvPr>
            <p:cNvSpPr/>
            <p:nvPr/>
          </p:nvSpPr>
          <p:spPr>
            <a:xfrm>
              <a:off x="8858957" y="4711715"/>
              <a:ext cx="1408419" cy="6369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Model 4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B6B73FB1-B426-4394-9FA7-DD405EB11F3A}"/>
                </a:ext>
              </a:extLst>
            </p:cNvPr>
            <p:cNvCxnSpPr>
              <a:cxnSpLocks/>
            </p:cNvCxnSpPr>
            <p:nvPr/>
          </p:nvCxnSpPr>
          <p:spPr>
            <a:xfrm>
              <a:off x="8123581" y="5030214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81053F6F-C7B0-4230-B5C0-FA659ABBAC3D}"/>
                </a:ext>
              </a:extLst>
            </p:cNvPr>
            <p:cNvSpPr/>
            <p:nvPr/>
          </p:nvSpPr>
          <p:spPr>
            <a:xfrm>
              <a:off x="2122804" y="4711715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203C1F0-B689-4D92-A67A-324CEE1F772D}"/>
                </a:ext>
              </a:extLst>
            </p:cNvPr>
            <p:cNvSpPr/>
            <p:nvPr/>
          </p:nvSpPr>
          <p:spPr>
            <a:xfrm>
              <a:off x="3312934" y="4711715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1B5B2238-B107-4256-ADA3-294734DDCCE2}"/>
                </a:ext>
              </a:extLst>
            </p:cNvPr>
            <p:cNvSpPr/>
            <p:nvPr/>
          </p:nvSpPr>
          <p:spPr>
            <a:xfrm>
              <a:off x="4512077" y="4711715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6B94F312-19A9-483E-A33E-DDF40A315CE2}"/>
                </a:ext>
              </a:extLst>
            </p:cNvPr>
            <p:cNvSpPr/>
            <p:nvPr/>
          </p:nvSpPr>
          <p:spPr>
            <a:xfrm>
              <a:off x="5711219" y="4711715"/>
              <a:ext cx="1037536" cy="63699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Val 4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EB306FCA-D96F-4ABF-9515-CDB53833198B}"/>
                </a:ext>
              </a:extLst>
            </p:cNvPr>
            <p:cNvSpPr/>
            <p:nvPr/>
          </p:nvSpPr>
          <p:spPr>
            <a:xfrm>
              <a:off x="6910361" y="4711715"/>
              <a:ext cx="1028524" cy="63699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Train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9D76618-D5A9-4210-B05B-B83169BB1B07}"/>
              </a:ext>
            </a:extLst>
          </p:cNvPr>
          <p:cNvGrpSpPr/>
          <p:nvPr/>
        </p:nvGrpSpPr>
        <p:grpSpPr>
          <a:xfrm>
            <a:off x="2159394" y="1486867"/>
            <a:ext cx="5825093" cy="636998"/>
            <a:chOff x="2118298" y="1321943"/>
            <a:chExt cx="5825093" cy="636998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291A443A-8179-4ED9-9B1F-553ABE87D781}"/>
                </a:ext>
              </a:extLst>
            </p:cNvPr>
            <p:cNvSpPr/>
            <p:nvPr/>
          </p:nvSpPr>
          <p:spPr>
            <a:xfrm>
              <a:off x="2118298" y="1321943"/>
              <a:ext cx="1037536" cy="63699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Fold 1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3D3BE287-E6C2-44DB-B5FC-22725887B721}"/>
                </a:ext>
              </a:extLst>
            </p:cNvPr>
            <p:cNvSpPr/>
            <p:nvPr/>
          </p:nvSpPr>
          <p:spPr>
            <a:xfrm>
              <a:off x="3312934" y="1321943"/>
              <a:ext cx="1037536" cy="63699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Fold 2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3FB79DBD-00D5-45AF-857A-C1FF371BD55B}"/>
                </a:ext>
              </a:extLst>
            </p:cNvPr>
            <p:cNvSpPr/>
            <p:nvPr/>
          </p:nvSpPr>
          <p:spPr>
            <a:xfrm>
              <a:off x="4512077" y="1321943"/>
              <a:ext cx="1037536" cy="63699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Fold 3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CCFAC90D-E7BF-4889-AB20-BFE051B2065C}"/>
                </a:ext>
              </a:extLst>
            </p:cNvPr>
            <p:cNvSpPr/>
            <p:nvPr/>
          </p:nvSpPr>
          <p:spPr>
            <a:xfrm>
              <a:off x="5711219" y="1321943"/>
              <a:ext cx="1037536" cy="63699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Fold 4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5A447D56-A118-4167-9E27-2DA56418B15E}"/>
                </a:ext>
              </a:extLst>
            </p:cNvPr>
            <p:cNvSpPr/>
            <p:nvPr/>
          </p:nvSpPr>
          <p:spPr>
            <a:xfrm>
              <a:off x="6905855" y="1321943"/>
              <a:ext cx="1037536" cy="63699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</a:rPr>
                <a:t>Fold 5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0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Stacking with k-fold validation</a:t>
            </a:r>
            <a:endParaRPr lang="zh-TW" altLang="en-US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43F336A-75FA-4934-91D4-47E456F41A21}"/>
              </a:ext>
            </a:extLst>
          </p:cNvPr>
          <p:cNvSpPr/>
          <p:nvPr/>
        </p:nvSpPr>
        <p:spPr>
          <a:xfrm>
            <a:off x="3701662" y="1762536"/>
            <a:ext cx="1408419" cy="6369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Model 1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F215288-5984-43A8-8787-9B4EF3542B50}"/>
              </a:ext>
            </a:extLst>
          </p:cNvPr>
          <p:cNvSpPr/>
          <p:nvPr/>
        </p:nvSpPr>
        <p:spPr>
          <a:xfrm>
            <a:off x="3701661" y="2728821"/>
            <a:ext cx="1408419" cy="6369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Model 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17556D9-21C2-4470-B45C-1F59B884FC30}"/>
              </a:ext>
            </a:extLst>
          </p:cNvPr>
          <p:cNvSpPr/>
          <p:nvPr/>
        </p:nvSpPr>
        <p:spPr>
          <a:xfrm>
            <a:off x="3701661" y="3724522"/>
            <a:ext cx="1408419" cy="6369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Model 3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7CCFE15C-8454-45E7-8CDA-7E2472ED392C}"/>
              </a:ext>
            </a:extLst>
          </p:cNvPr>
          <p:cNvSpPr/>
          <p:nvPr/>
        </p:nvSpPr>
        <p:spPr>
          <a:xfrm>
            <a:off x="3701661" y="4693388"/>
            <a:ext cx="1408419" cy="6369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Model 4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0DD2AD9A-72DD-43DB-85D5-216FD1047CD2}"/>
              </a:ext>
            </a:extLst>
          </p:cNvPr>
          <p:cNvSpPr/>
          <p:nvPr/>
        </p:nvSpPr>
        <p:spPr>
          <a:xfrm>
            <a:off x="3701661" y="5664965"/>
            <a:ext cx="1408419" cy="6369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Model 5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794AA2F-B49B-416C-AFD9-4E82E3800BCD}"/>
              </a:ext>
            </a:extLst>
          </p:cNvPr>
          <p:cNvCxnSpPr>
            <a:cxnSpLocks/>
          </p:cNvCxnSpPr>
          <p:nvPr/>
        </p:nvCxnSpPr>
        <p:spPr>
          <a:xfrm>
            <a:off x="2987229" y="208103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BC3B160B-0BE7-4C1B-94EF-7F1F547A4F2F}"/>
              </a:ext>
            </a:extLst>
          </p:cNvPr>
          <p:cNvCxnSpPr>
            <a:cxnSpLocks/>
          </p:cNvCxnSpPr>
          <p:nvPr/>
        </p:nvCxnSpPr>
        <p:spPr>
          <a:xfrm>
            <a:off x="3018144" y="305655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85CB78C-3635-45D0-8C0E-A8D8FA03A9BE}"/>
              </a:ext>
            </a:extLst>
          </p:cNvPr>
          <p:cNvCxnSpPr>
            <a:cxnSpLocks/>
          </p:cNvCxnSpPr>
          <p:nvPr/>
        </p:nvCxnSpPr>
        <p:spPr>
          <a:xfrm>
            <a:off x="3018144" y="4032083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B6B73FB1-B426-4394-9FA7-DD405EB11F3A}"/>
              </a:ext>
            </a:extLst>
          </p:cNvPr>
          <p:cNvCxnSpPr>
            <a:cxnSpLocks/>
          </p:cNvCxnSpPr>
          <p:nvPr/>
        </p:nvCxnSpPr>
        <p:spPr>
          <a:xfrm>
            <a:off x="3007869" y="5007607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5DCB9D-78D4-47BF-8890-93CA9DB2603D}"/>
              </a:ext>
            </a:extLst>
          </p:cNvPr>
          <p:cNvCxnSpPr>
            <a:cxnSpLocks/>
          </p:cNvCxnSpPr>
          <p:nvPr/>
        </p:nvCxnSpPr>
        <p:spPr>
          <a:xfrm>
            <a:off x="3018144" y="598313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596FD5C-A625-4C8A-9509-50280458150F}"/>
              </a:ext>
            </a:extLst>
          </p:cNvPr>
          <p:cNvSpPr/>
          <p:nvPr/>
        </p:nvSpPr>
        <p:spPr>
          <a:xfrm>
            <a:off x="1754093" y="1762536"/>
            <a:ext cx="1037536" cy="6369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Val 1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FB904F57-487F-4F08-8E85-D7317BD48816}"/>
              </a:ext>
            </a:extLst>
          </p:cNvPr>
          <p:cNvSpPr/>
          <p:nvPr/>
        </p:nvSpPr>
        <p:spPr>
          <a:xfrm>
            <a:off x="1749606" y="2727528"/>
            <a:ext cx="1037536" cy="6369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Val 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3A5DF92C-5B38-4F12-84EB-F77F3D4005CC}"/>
              </a:ext>
            </a:extLst>
          </p:cNvPr>
          <p:cNvSpPr/>
          <p:nvPr/>
        </p:nvSpPr>
        <p:spPr>
          <a:xfrm>
            <a:off x="1740594" y="3724522"/>
            <a:ext cx="1037536" cy="6369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Val 3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6B94F312-19A9-483E-A33E-DDF40A315CE2}"/>
              </a:ext>
            </a:extLst>
          </p:cNvPr>
          <p:cNvSpPr/>
          <p:nvPr/>
        </p:nvSpPr>
        <p:spPr>
          <a:xfrm>
            <a:off x="1740594" y="4721516"/>
            <a:ext cx="1037536" cy="6369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Val 4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91F30328-CA3F-47A4-8C7D-6A15A9970B60}"/>
              </a:ext>
            </a:extLst>
          </p:cNvPr>
          <p:cNvSpPr/>
          <p:nvPr/>
        </p:nvSpPr>
        <p:spPr>
          <a:xfrm>
            <a:off x="1740594" y="5664631"/>
            <a:ext cx="1037536" cy="6369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chemeClr val="tx1"/>
                </a:solidFill>
              </a:rPr>
              <a:t>Val 5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A26142C-106A-466F-AEC2-C6E46682234A}"/>
              </a:ext>
            </a:extLst>
          </p:cNvPr>
          <p:cNvSpPr/>
          <p:nvPr/>
        </p:nvSpPr>
        <p:spPr>
          <a:xfrm>
            <a:off x="8581659" y="3692032"/>
            <a:ext cx="225004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y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FFEF89B-EDE7-4DC4-BF6D-992114268F7A}"/>
              </a:ext>
            </a:extLst>
          </p:cNvPr>
          <p:cNvCxnSpPr>
            <a:cxnSpLocks/>
          </p:cNvCxnSpPr>
          <p:nvPr/>
        </p:nvCxnSpPr>
        <p:spPr>
          <a:xfrm>
            <a:off x="5302264" y="2154967"/>
            <a:ext cx="1737856" cy="1855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CE9B607-6508-4E1C-AD60-8EA14B41E7E1}"/>
              </a:ext>
            </a:extLst>
          </p:cNvPr>
          <p:cNvCxnSpPr>
            <a:cxnSpLocks/>
          </p:cNvCxnSpPr>
          <p:nvPr/>
        </p:nvCxnSpPr>
        <p:spPr>
          <a:xfrm>
            <a:off x="5253597" y="3096247"/>
            <a:ext cx="1786523" cy="938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4DEF24B-A609-4D19-AB28-727B7A311DD0}"/>
              </a:ext>
            </a:extLst>
          </p:cNvPr>
          <p:cNvCxnSpPr>
            <a:cxnSpLocks/>
          </p:cNvCxnSpPr>
          <p:nvPr/>
        </p:nvCxnSpPr>
        <p:spPr>
          <a:xfrm flipV="1">
            <a:off x="5302264" y="4029023"/>
            <a:ext cx="17378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FFE967B-AA26-4EFB-A0C9-5D6B14A95CD6}"/>
              </a:ext>
            </a:extLst>
          </p:cNvPr>
          <p:cNvCxnSpPr>
            <a:cxnSpLocks/>
          </p:cNvCxnSpPr>
          <p:nvPr/>
        </p:nvCxnSpPr>
        <p:spPr>
          <a:xfrm flipV="1">
            <a:off x="5253597" y="4029023"/>
            <a:ext cx="1786523" cy="938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ABEBA6A-FD46-4602-9F50-DFD7226335CC}"/>
              </a:ext>
            </a:extLst>
          </p:cNvPr>
          <p:cNvCxnSpPr>
            <a:cxnSpLocks/>
          </p:cNvCxnSpPr>
          <p:nvPr/>
        </p:nvCxnSpPr>
        <p:spPr>
          <a:xfrm flipV="1">
            <a:off x="5302264" y="4048083"/>
            <a:ext cx="1737856" cy="1855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0A6C5D7-4A48-4D74-B027-24BF706D1B06}"/>
              </a:ext>
            </a:extLst>
          </p:cNvPr>
          <p:cNvCxnSpPr>
            <a:cxnSpLocks/>
          </p:cNvCxnSpPr>
          <p:nvPr/>
        </p:nvCxnSpPr>
        <p:spPr>
          <a:xfrm>
            <a:off x="8881339" y="406196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7AD8650-4FAF-4795-96FA-FA914338495B}"/>
              </a:ext>
            </a:extLst>
          </p:cNvPr>
          <p:cNvSpPr/>
          <p:nvPr/>
        </p:nvSpPr>
        <p:spPr>
          <a:xfrm>
            <a:off x="3291123" y="1112169"/>
            <a:ext cx="225004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Stage 1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FA60F803-F1CD-4545-8825-49EE41A479FF}"/>
              </a:ext>
            </a:extLst>
          </p:cNvPr>
          <p:cNvSpPr/>
          <p:nvPr/>
        </p:nvSpPr>
        <p:spPr>
          <a:xfrm>
            <a:off x="6798117" y="3055034"/>
            <a:ext cx="225004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Stage 2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80A4927-C22A-47A4-AF23-BE7A3EE6C574}"/>
              </a:ext>
            </a:extLst>
          </p:cNvPr>
          <p:cNvSpPr/>
          <p:nvPr/>
        </p:nvSpPr>
        <p:spPr>
          <a:xfrm>
            <a:off x="7264615" y="3724522"/>
            <a:ext cx="1408419" cy="636998"/>
          </a:xfrm>
          <a:prstGeom prst="roundRect">
            <a:avLst/>
          </a:prstGeom>
          <a:solidFill>
            <a:srgbClr val="68B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Model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9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Adaptive Boosting (</a:t>
            </a:r>
            <a:r>
              <a:rPr lang="en-US" altLang="zh-TW" b="1" dirty="0" err="1"/>
              <a:t>Adaboost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22" name="圖片 21" descr="\documentclass{article}&#10;\usepackage{amsmath}&#10;\pagestyle{empty}&#10;\begin{document}&#10;&#10;Let $\mathcal{D}=\{(x_1, y_1),...,(x_n, y_n)\}$, where $y_i=\pm 1$.&#10;&#10;&#10;\end{document}" title="IguanaTex Bitmap Display">
            <a:extLst>
              <a:ext uri="{FF2B5EF4-FFF2-40B4-BE49-F238E27FC236}">
                <a16:creationId xmlns:a16="http://schemas.microsoft.com/office/drawing/2014/main" id="{232B1CC9-61CE-4583-A967-C1BEEC4C12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67" y="2446900"/>
            <a:ext cx="6162290" cy="305371"/>
          </a:xfrm>
          <a:prstGeom prst="rect">
            <a:avLst/>
          </a:prstGeom>
        </p:spPr>
      </p:pic>
      <p:pic>
        <p:nvPicPr>
          <p:cNvPr id="15" name="圖片 14" descr="\documentclass{article}&#10;\usepackage{amsmath}&#10;\pagestyle{empty}&#10;\begin{document}&#10;&#10;$f \leftarrow \mathcal{A}(\mathcal{D})$&#10;&#10;&#10;\end{document}" title="IguanaTex Bitmap Display">
            <a:extLst>
              <a:ext uri="{FF2B5EF4-FFF2-40B4-BE49-F238E27FC236}">
                <a16:creationId xmlns:a16="http://schemas.microsoft.com/office/drawing/2014/main" id="{83408CA5-9F30-4882-AEF7-CA1443DC7F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7" y="2441716"/>
            <a:ext cx="1329371" cy="305371"/>
          </a:xfrm>
          <a:prstGeom prst="rect">
            <a:avLst/>
          </a:prstGeom>
        </p:spPr>
      </p:pic>
      <p:pic>
        <p:nvPicPr>
          <p:cNvPr id="20" name="圖片 19" descr="\documentclass{article}&#10;\usepackage{amsmath}&#10;\pagestyle{empty}&#10;\begin{document}&#10;&#10;Where are &#10;$f_1, f_2, ...$ ?&#10;&#10;&#10;\end{document}" title="IguanaTex Bitmap Display">
            <a:extLst>
              <a:ext uri="{FF2B5EF4-FFF2-40B4-BE49-F238E27FC236}">
                <a16:creationId xmlns:a16="http://schemas.microsoft.com/office/drawing/2014/main" id="{C953F562-F238-49B0-9511-7C9AF9EA24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67" y="3226025"/>
            <a:ext cx="2794056" cy="276114"/>
          </a:xfrm>
          <a:prstGeom prst="rect">
            <a:avLst/>
          </a:prstGeom>
        </p:spPr>
      </p:pic>
      <p:pic>
        <p:nvPicPr>
          <p:cNvPr id="28" name="圖片 27" descr="\documentclass{article}&#10;\usepackage{amsmath}&#10;\pagestyle{empty}&#10;\begin{document}&#10;&#10;Goal: improving weak classifiers&#10;&#10;&#10;\end{document}" title="IguanaTex Bitmap Display">
            <a:extLst>
              <a:ext uri="{FF2B5EF4-FFF2-40B4-BE49-F238E27FC236}">
                <a16:creationId xmlns:a16="http://schemas.microsoft.com/office/drawing/2014/main" id="{E8C38A1A-6FA0-4351-80CB-A82203821C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67" y="1684507"/>
            <a:ext cx="4247770" cy="276114"/>
          </a:xfrm>
          <a:prstGeom prst="rect">
            <a:avLst/>
          </a:prstGeom>
        </p:spPr>
      </p:pic>
      <p:pic>
        <p:nvPicPr>
          <p:cNvPr id="37" name="圖片 36" descr="\documentclass{article}&#10;\usepackage{amsmath}&#10;\pagestyle{empty}&#10;\begin{document}&#10;&#10;$$f_1 \rightarrow f_2 \rightarrow ... \rightarrow f_T&#10;\rightarrow F=\sum_{t=1}^T \alpha_t f_t$$&#10;&#10;&#10;\end{document}" title="IguanaTex Bitmap Display">
            <a:extLst>
              <a:ext uri="{FF2B5EF4-FFF2-40B4-BE49-F238E27FC236}">
                <a16:creationId xmlns:a16="http://schemas.microsoft.com/office/drawing/2014/main" id="{2273C6F8-FBCE-4C48-A686-B562BDCEAD5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67" y="5391942"/>
            <a:ext cx="4699422" cy="881371"/>
          </a:xfrm>
          <a:prstGeom prst="rect">
            <a:avLst/>
          </a:prstGeom>
        </p:spPr>
      </p:pic>
      <p:pic>
        <p:nvPicPr>
          <p:cNvPr id="50" name="圖片 49" descr="\documentclass{article}&#10;\usepackage{amsmath}&#10;\pagestyle{empty}&#10;\begin{document}&#10;&#10;Let $\tilde{\mathcal{D}}_t=\{(x_i, y_i, w_i^{(t)})\}$&#10;\end{document}" title="IguanaTex Bitmap Display">
            <a:extLst>
              <a:ext uri="{FF2B5EF4-FFF2-40B4-BE49-F238E27FC236}">
                <a16:creationId xmlns:a16="http://schemas.microsoft.com/office/drawing/2014/main" id="{0727926E-0D76-4611-8684-AC0B24A8E2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67" y="3975893"/>
            <a:ext cx="3115889" cy="402285"/>
          </a:xfrm>
          <a:prstGeom prst="rect">
            <a:avLst/>
          </a:prstGeom>
        </p:spPr>
      </p:pic>
      <p:pic>
        <p:nvPicPr>
          <p:cNvPr id="62" name="圖片 61" descr="\documentclass{article}&#10;\usepackage{amsmath}&#10;\pagestyle{empty}&#10;\begin{document}&#10;&#10;$$\text{Loss}=&#10;\sum_{i=1}^n w_i^{(t)} \mathcal{L}(f_t(x_i),y_i)$$&#10;&#10;&#10;\end{document}" title="IguanaTex Bitmap Display">
            <a:extLst>
              <a:ext uri="{FF2B5EF4-FFF2-40B4-BE49-F238E27FC236}">
                <a16:creationId xmlns:a16="http://schemas.microsoft.com/office/drawing/2014/main" id="{594D9E6C-B7D2-42F2-81F5-713D89EB1E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67" y="4534608"/>
            <a:ext cx="3554741" cy="8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err="1"/>
              <a:t>Adaboost</a:t>
            </a:r>
            <a:r>
              <a:rPr lang="en-US" altLang="zh-TW" b="1" dirty="0"/>
              <a:t> round 1: get </a:t>
            </a:r>
            <a:r>
              <a:rPr lang="en-US" altLang="zh-TW" b="1" i="1" dirty="0"/>
              <a:t>f1</a:t>
            </a:r>
            <a:endParaRPr lang="zh-TW" altLang="en-US" b="1" i="1" dirty="0"/>
          </a:p>
        </p:txBody>
      </p:sp>
      <p:pic>
        <p:nvPicPr>
          <p:cNvPr id="3074" name="Picture 2" descr="曾幾何時，Apple教會我們的9件事！個個都是經典，第4項不能認同得再多！ (98903) - Cool3c">
            <a:extLst>
              <a:ext uri="{FF2B5EF4-FFF2-40B4-BE49-F238E27FC236}">
                <a16:creationId xmlns:a16="http://schemas.microsoft.com/office/drawing/2014/main" id="{CA377973-0B11-4368-BBDC-4157E3CC2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6926"/>
          <a:stretch/>
        </p:blipFill>
        <p:spPr bwMode="auto">
          <a:xfrm>
            <a:off x="1630054" y="195850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 1" descr="圖解】富士、蜜脆、五爪蘋果...蘋果品種多，誰最甜？ - 食譜自由配- 自由電子報">
            <a:extLst>
              <a:ext uri="{FF2B5EF4-FFF2-40B4-BE49-F238E27FC236}">
                <a16:creationId xmlns:a16="http://schemas.microsoft.com/office/drawing/2014/main" id="{0F173A26-60FD-4049-BCAE-93CE4B1B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97" y="195850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 1" descr="富士蘋果、誕生80年仍不斷進化- 蘋果大學">
            <a:extLst>
              <a:ext uri="{FF2B5EF4-FFF2-40B4-BE49-F238E27FC236}">
                <a16:creationId xmlns:a16="http://schemas.microsoft.com/office/drawing/2014/main" id="{B71C6F84-FA21-4F40-9F4C-DCAC71121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r="16727"/>
          <a:stretch/>
        </p:blipFill>
        <p:spPr bwMode="auto">
          <a:xfrm>
            <a:off x="7565981" y="4092941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 1" descr="1,279,292 蘋果相關的商用圖片素材集- 123RF">
            <a:extLst>
              <a:ext uri="{FF2B5EF4-FFF2-40B4-BE49-F238E27FC236}">
                <a16:creationId xmlns:a16="http://schemas.microsoft.com/office/drawing/2014/main" id="{3E0E8277-8733-4BAA-B2FB-2EB73FD0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96" y="4092941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 1" descr="推薦十大蘋果宅配人氣排行榜【2021年最新版】 | mybest">
            <a:extLst>
              <a:ext uri="{FF2B5EF4-FFF2-40B4-BE49-F238E27FC236}">
                <a16:creationId xmlns:a16="http://schemas.microsoft.com/office/drawing/2014/main" id="{E44FF448-AA78-455F-A73E-C96B6AC5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54" y="4092941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青森縣產的黃蘋果- 來自日本的青森蘋果">
            <a:extLst>
              <a:ext uri="{FF2B5EF4-FFF2-40B4-BE49-F238E27FC236}">
                <a16:creationId xmlns:a16="http://schemas.microsoft.com/office/drawing/2014/main" id="{F0D34813-561A-4614-86E6-C9408D469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0" r="-5924"/>
          <a:stretch/>
        </p:blipFill>
        <p:spPr bwMode="auto">
          <a:xfrm>
            <a:off x="7565982" y="195850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梨子蒸煮潤肺加倍含鐵不輸葡萄| 聰明飲食| 運動養生| 元氣網">
            <a:extLst>
              <a:ext uri="{FF2B5EF4-FFF2-40B4-BE49-F238E27FC236}">
                <a16:creationId xmlns:a16="http://schemas.microsoft.com/office/drawing/2014/main" id="{19A7491E-0B9F-452D-8049-D66ECD6BD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12008"/>
          <a:stretch/>
        </p:blipFill>
        <p:spPr bwMode="auto">
          <a:xfrm>
            <a:off x="5587338" y="4092941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台灣好農部落格| 認識「梨」名！常見的甜美梨子">
            <a:extLst>
              <a:ext uri="{FF2B5EF4-FFF2-40B4-BE49-F238E27FC236}">
                <a16:creationId xmlns:a16="http://schemas.microsoft.com/office/drawing/2014/main" id="{669BD4E7-C57E-413D-AC4F-FD633E8D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24" y="195850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橘子和雞蛋能一起吃嗎吃橘子能吃雞蛋嗎- 壹讀">
            <a:extLst>
              <a:ext uri="{FF2B5EF4-FFF2-40B4-BE49-F238E27FC236}">
                <a16:creationId xmlns:a16="http://schemas.microsoft.com/office/drawing/2014/main" id="{EF23D51F-23A9-48A1-A0F5-98E6BD43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r="17149"/>
          <a:stretch/>
        </p:blipFill>
        <p:spPr bwMode="auto">
          <a:xfrm>
            <a:off x="9544624" y="4092941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橘子加鹽蒸烤熟止咳？食藥署駁：無實質研究數據| 健康知識+ | 新聞話題| 元氣網">
            <a:extLst>
              <a:ext uri="{FF2B5EF4-FFF2-40B4-BE49-F238E27FC236}">
                <a16:creationId xmlns:a16="http://schemas.microsoft.com/office/drawing/2014/main" id="{47F21581-BB56-4B6C-8F2A-40C07B7E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5" b="3091"/>
          <a:stretch/>
        </p:blipFill>
        <p:spPr bwMode="auto">
          <a:xfrm>
            <a:off x="5587340" y="195850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 2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FB288031-D745-4A7F-8078-EA3573647B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3255667"/>
            <a:ext cx="1010286" cy="254476"/>
          </a:xfrm>
          <a:prstGeom prst="rect">
            <a:avLst/>
          </a:prstGeom>
        </p:spPr>
      </p:pic>
      <p:pic>
        <p:nvPicPr>
          <p:cNvPr id="31" name="圖片 30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27B4D902-4114-4D22-BE96-DFB90178DB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3" y="3252589"/>
            <a:ext cx="1010286" cy="254476"/>
          </a:xfrm>
          <a:prstGeom prst="rect">
            <a:avLst/>
          </a:prstGeom>
        </p:spPr>
      </p:pic>
      <p:pic>
        <p:nvPicPr>
          <p:cNvPr id="32" name="圖片 31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F9B1B15D-037B-4C3E-BD95-B25A4C2A5B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5" y="3252589"/>
            <a:ext cx="1010286" cy="254476"/>
          </a:xfrm>
          <a:prstGeom prst="rect">
            <a:avLst/>
          </a:prstGeom>
        </p:spPr>
      </p:pic>
      <p:pic>
        <p:nvPicPr>
          <p:cNvPr id="33" name="圖片 32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6E2D6007-0C2F-4D0D-B7B9-2DF46E8ABF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81" y="3252589"/>
            <a:ext cx="1010286" cy="254476"/>
          </a:xfrm>
          <a:prstGeom prst="rect">
            <a:avLst/>
          </a:prstGeom>
        </p:spPr>
      </p:pic>
      <p:pic>
        <p:nvPicPr>
          <p:cNvPr id="34" name="圖片 33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83F94A99-9C6A-4F5F-92AF-8A42F92F86A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81" y="3252589"/>
            <a:ext cx="1010286" cy="254476"/>
          </a:xfrm>
          <a:prstGeom prst="rect">
            <a:avLst/>
          </a:prstGeom>
        </p:spPr>
      </p:pic>
      <p:pic>
        <p:nvPicPr>
          <p:cNvPr id="16" name="圖片 15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E9CFFAC2-4865-4BCA-90A1-53EE2E01BB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5387793"/>
            <a:ext cx="1020952" cy="254476"/>
          </a:xfrm>
          <a:prstGeom prst="rect">
            <a:avLst/>
          </a:prstGeom>
        </p:spPr>
      </p:pic>
      <p:pic>
        <p:nvPicPr>
          <p:cNvPr id="38" name="圖片 37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4B9859ED-159A-49AD-8326-267D5C1D12F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96" y="5387793"/>
            <a:ext cx="1020952" cy="254476"/>
          </a:xfrm>
          <a:prstGeom prst="rect">
            <a:avLst/>
          </a:prstGeom>
        </p:spPr>
      </p:pic>
      <p:pic>
        <p:nvPicPr>
          <p:cNvPr id="39" name="圖片 38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4DCCAC3A-D13E-4579-AD63-4CAB34D8983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38" y="5387793"/>
            <a:ext cx="1020952" cy="254476"/>
          </a:xfrm>
          <a:prstGeom prst="rect">
            <a:avLst/>
          </a:prstGeom>
        </p:spPr>
      </p:pic>
      <p:pic>
        <p:nvPicPr>
          <p:cNvPr id="40" name="圖片 39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9391B38F-4FA7-4627-8DBA-3668230EBB8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15" y="5387793"/>
            <a:ext cx="1020952" cy="254476"/>
          </a:xfrm>
          <a:prstGeom prst="rect">
            <a:avLst/>
          </a:prstGeom>
        </p:spPr>
      </p:pic>
      <p:pic>
        <p:nvPicPr>
          <p:cNvPr id="41" name="圖片 40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551A0173-307F-467F-B5B3-B1DA7731D14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18" y="5387793"/>
            <a:ext cx="1020952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Ensemble</a:t>
            </a:r>
            <a:endParaRPr lang="zh-TW" altLang="en-US" b="1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FEAAB0E4-2DA1-4867-8484-DDCD2F753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03449"/>
              </p:ext>
            </p:extLst>
          </p:nvPr>
        </p:nvGraphicFramePr>
        <p:xfrm>
          <a:off x="1216453" y="1785445"/>
          <a:ext cx="9759094" cy="277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點陣圖影像" r:id="rId6" imgW="8312040" imgH="2362320" progId="Paint.Picture.1">
                  <p:embed/>
                </p:oleObj>
              </mc:Choice>
              <mc:Fallback>
                <p:oleObj name="點陣圖影像" r:id="rId6" imgW="8312040" imgH="23623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6453" y="1785445"/>
                        <a:ext cx="9759094" cy="2773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一起群殴你图片-表情- 表情包">
            <a:extLst>
              <a:ext uri="{FF2B5EF4-FFF2-40B4-BE49-F238E27FC236}">
                <a16:creationId xmlns:a16="http://schemas.microsoft.com/office/drawing/2014/main" id="{793C468D-6D39-44D2-ADF5-2F87860BC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663" y="4109663"/>
            <a:ext cx="2748337" cy="274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\documentclass{article}&#10;\usepackage{amsmath}&#10;\pagestyle{empty}&#10;\begin{document}&#10;&#10;$f_1$&#10;&#10;&#10;\end{document}" title="IguanaTex Bitmap Display">
            <a:extLst>
              <a:ext uri="{FF2B5EF4-FFF2-40B4-BE49-F238E27FC236}">
                <a16:creationId xmlns:a16="http://schemas.microsoft.com/office/drawing/2014/main" id="{0EF766E2-7560-4B26-BD5E-20806954D7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55" y="1486867"/>
            <a:ext cx="234057" cy="276114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&#10;$f_2$&#10;&#10;&#10;\end{document}" title="IguanaTex Bitmap Display">
            <a:extLst>
              <a:ext uri="{FF2B5EF4-FFF2-40B4-BE49-F238E27FC236}">
                <a16:creationId xmlns:a16="http://schemas.microsoft.com/office/drawing/2014/main" id="{29E3726E-F5F2-4A14-A7FD-19A5F8F83F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9331"/>
            <a:ext cx="241371" cy="276114"/>
          </a:xfrm>
          <a:prstGeom prst="rect">
            <a:avLst/>
          </a:prstGeom>
        </p:spPr>
      </p:pic>
      <p:pic>
        <p:nvPicPr>
          <p:cNvPr id="9" name="圖片 8" descr="\documentclass{article}&#10;\usepackage{amsmath}&#10;\pagestyle{empty}&#10;\begin{document}&#10;&#10;$f_3$&#10;&#10;&#10;\end{document}" title="IguanaTex Bitmap Display">
            <a:extLst>
              <a:ext uri="{FF2B5EF4-FFF2-40B4-BE49-F238E27FC236}">
                <a16:creationId xmlns:a16="http://schemas.microsoft.com/office/drawing/2014/main" id="{9FD30F22-B706-4C7B-8901-BDD2A8366C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663" y="1498099"/>
            <a:ext cx="243200" cy="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err="1"/>
              <a:t>Adaboost</a:t>
            </a:r>
            <a:r>
              <a:rPr lang="en-US" altLang="zh-TW" b="1" dirty="0"/>
              <a:t> round 1: re-weighting</a:t>
            </a:r>
            <a:endParaRPr lang="zh-TW" altLang="en-US" b="1" dirty="0"/>
          </a:p>
        </p:txBody>
      </p:sp>
      <p:pic>
        <p:nvPicPr>
          <p:cNvPr id="3074" name="Picture 2" descr="曾幾何時，Apple教會我們的9件事！個個都是經典，第4項不能認同得再多！ (98903) - Cool3c">
            <a:extLst>
              <a:ext uri="{FF2B5EF4-FFF2-40B4-BE49-F238E27FC236}">
                <a16:creationId xmlns:a16="http://schemas.microsoft.com/office/drawing/2014/main" id="{CA377973-0B11-4368-BBDC-4157E3CC2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6926"/>
          <a:stretch/>
        </p:blipFill>
        <p:spPr bwMode="auto">
          <a:xfrm>
            <a:off x="1806922" y="195850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 1" descr="圖解】富士、蜜脆、五爪蘋果...蘋果品種多，誰最甜？ - 食譜自由配- 自由電子報">
            <a:extLst>
              <a:ext uri="{FF2B5EF4-FFF2-40B4-BE49-F238E27FC236}">
                <a16:creationId xmlns:a16="http://schemas.microsoft.com/office/drawing/2014/main" id="{0F173A26-60FD-4049-BCAE-93CE4B1B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72" y="195850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 1" descr="富士蘋果、誕生80年仍不斷進化- 蘋果大學">
            <a:extLst>
              <a:ext uri="{FF2B5EF4-FFF2-40B4-BE49-F238E27FC236}">
                <a16:creationId xmlns:a16="http://schemas.microsoft.com/office/drawing/2014/main" id="{B71C6F84-FA21-4F40-9F4C-DCAC71121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r="16727"/>
          <a:stretch/>
        </p:blipFill>
        <p:spPr bwMode="auto">
          <a:xfrm>
            <a:off x="7385982" y="37329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 1" descr="1,279,292 蘋果相關的商用圖片素材集- 123RF">
            <a:extLst>
              <a:ext uri="{FF2B5EF4-FFF2-40B4-BE49-F238E27FC236}">
                <a16:creationId xmlns:a16="http://schemas.microsoft.com/office/drawing/2014/main" id="{3E0E8277-8733-4BAA-B2FB-2EB73FD0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96" y="37329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 1" descr="推薦十大蘋果宅配人氣排行榜【2021年最新版】 | mybest">
            <a:extLst>
              <a:ext uri="{FF2B5EF4-FFF2-40B4-BE49-F238E27FC236}">
                <a16:creationId xmlns:a16="http://schemas.microsoft.com/office/drawing/2014/main" id="{E44FF448-AA78-455F-A73E-C96B6AC5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54" y="37329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青森縣產的黃蘋果- 來自日本的青森蘋果">
            <a:extLst>
              <a:ext uri="{FF2B5EF4-FFF2-40B4-BE49-F238E27FC236}">
                <a16:creationId xmlns:a16="http://schemas.microsoft.com/office/drawing/2014/main" id="{F0D34813-561A-4614-86E6-C9408D469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0" r="-5924"/>
          <a:stretch/>
        </p:blipFill>
        <p:spPr bwMode="auto">
          <a:xfrm>
            <a:off x="7744537" y="195850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梨子蒸煮潤肺加倍含鐵不輸葡萄| 聰明飲食| 運動養生| 元氣網">
            <a:extLst>
              <a:ext uri="{FF2B5EF4-FFF2-40B4-BE49-F238E27FC236}">
                <a16:creationId xmlns:a16="http://schemas.microsoft.com/office/drawing/2014/main" id="{19A7491E-0B9F-452D-8049-D66ECD6BD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12008"/>
          <a:stretch/>
        </p:blipFill>
        <p:spPr bwMode="auto">
          <a:xfrm>
            <a:off x="5736000" y="4092941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台灣好農部落格| 認識「梨」名！常見的甜美梨子">
            <a:extLst>
              <a:ext uri="{FF2B5EF4-FFF2-40B4-BE49-F238E27FC236}">
                <a16:creationId xmlns:a16="http://schemas.microsoft.com/office/drawing/2014/main" id="{669BD4E7-C57E-413D-AC4F-FD633E8D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36" y="1597737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橘子和雞蛋能一起吃嗎吃橘子能吃雞蛋嗎- 壹讀">
            <a:extLst>
              <a:ext uri="{FF2B5EF4-FFF2-40B4-BE49-F238E27FC236}">
                <a16:creationId xmlns:a16="http://schemas.microsoft.com/office/drawing/2014/main" id="{EF23D51F-23A9-48A1-A0F5-98E6BD43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r="17149"/>
          <a:stretch/>
        </p:blipFill>
        <p:spPr bwMode="auto">
          <a:xfrm>
            <a:off x="9721736" y="4092941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橘子加鹽蒸烤熟止咳？食藥署駁：無實質研究數據| 健康知識+ | 新聞話題| 元氣網">
            <a:extLst>
              <a:ext uri="{FF2B5EF4-FFF2-40B4-BE49-F238E27FC236}">
                <a16:creationId xmlns:a16="http://schemas.microsoft.com/office/drawing/2014/main" id="{47F21581-BB56-4B6C-8F2A-40C07B7E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5" b="3091"/>
          <a:stretch/>
        </p:blipFill>
        <p:spPr bwMode="auto">
          <a:xfrm>
            <a:off x="5407339" y="1597737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 2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FB288031-D745-4A7F-8078-EA3573647B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3255667"/>
            <a:ext cx="1010286" cy="254476"/>
          </a:xfrm>
          <a:prstGeom prst="rect">
            <a:avLst/>
          </a:prstGeom>
        </p:spPr>
      </p:pic>
      <p:pic>
        <p:nvPicPr>
          <p:cNvPr id="31" name="圖片 30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27B4D902-4114-4D22-BE96-DFB90178DB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3" y="3252589"/>
            <a:ext cx="1010286" cy="254476"/>
          </a:xfrm>
          <a:prstGeom prst="rect">
            <a:avLst/>
          </a:prstGeom>
        </p:spPr>
      </p:pic>
      <p:pic>
        <p:nvPicPr>
          <p:cNvPr id="32" name="圖片 31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F9B1B15D-037B-4C3E-BD95-B25A4C2A5B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5" y="3252589"/>
            <a:ext cx="1010286" cy="254476"/>
          </a:xfrm>
          <a:prstGeom prst="rect">
            <a:avLst/>
          </a:prstGeom>
        </p:spPr>
      </p:pic>
      <p:pic>
        <p:nvPicPr>
          <p:cNvPr id="33" name="圖片 32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6E2D6007-0C2F-4D0D-B7B9-2DF46E8ABF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81" y="3252589"/>
            <a:ext cx="1010286" cy="254476"/>
          </a:xfrm>
          <a:prstGeom prst="rect">
            <a:avLst/>
          </a:prstGeom>
        </p:spPr>
      </p:pic>
      <p:pic>
        <p:nvPicPr>
          <p:cNvPr id="34" name="圖片 33" descr="\documentclass{article}&#10;\usepackage{amsmath}&#10;\pagestyle{empty}&#10;\begin{document}&#10;&#10;$f_1(x)=1$&#10;&#10;&#10;\end{document}" title="IguanaTex Bitmap Display">
            <a:extLst>
              <a:ext uri="{FF2B5EF4-FFF2-40B4-BE49-F238E27FC236}">
                <a16:creationId xmlns:a16="http://schemas.microsoft.com/office/drawing/2014/main" id="{83F94A99-9C6A-4F5F-92AF-8A42F92F86A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81" y="3252589"/>
            <a:ext cx="1010286" cy="254476"/>
          </a:xfrm>
          <a:prstGeom prst="rect">
            <a:avLst/>
          </a:prstGeom>
        </p:spPr>
      </p:pic>
      <p:pic>
        <p:nvPicPr>
          <p:cNvPr id="16" name="圖片 15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E9CFFAC2-4865-4BCA-90A1-53EE2E01BB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5387793"/>
            <a:ext cx="1020952" cy="254476"/>
          </a:xfrm>
          <a:prstGeom prst="rect">
            <a:avLst/>
          </a:prstGeom>
        </p:spPr>
      </p:pic>
      <p:pic>
        <p:nvPicPr>
          <p:cNvPr id="38" name="圖片 37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4B9859ED-159A-49AD-8326-267D5C1D12F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96" y="5387793"/>
            <a:ext cx="1020952" cy="254476"/>
          </a:xfrm>
          <a:prstGeom prst="rect">
            <a:avLst/>
          </a:prstGeom>
        </p:spPr>
      </p:pic>
      <p:pic>
        <p:nvPicPr>
          <p:cNvPr id="39" name="圖片 38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4DCCAC3A-D13E-4579-AD63-4CAB34D8983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38" y="5387793"/>
            <a:ext cx="1020952" cy="254476"/>
          </a:xfrm>
          <a:prstGeom prst="rect">
            <a:avLst/>
          </a:prstGeom>
        </p:spPr>
      </p:pic>
      <p:pic>
        <p:nvPicPr>
          <p:cNvPr id="40" name="圖片 39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9391B38F-4FA7-4627-8DBA-3668230EBB8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15" y="5387793"/>
            <a:ext cx="1020952" cy="254476"/>
          </a:xfrm>
          <a:prstGeom prst="rect">
            <a:avLst/>
          </a:prstGeom>
        </p:spPr>
      </p:pic>
      <p:pic>
        <p:nvPicPr>
          <p:cNvPr id="41" name="圖片 40" descr="\documentclass{article}&#10;\usepackage{amsmath}&#10;\pagestyle{empty}&#10;\begin{document}&#10;&#10;$f_1(x)=0$&#10;&#10;&#10;\end{document}" title="IguanaTex Bitmap Display">
            <a:extLst>
              <a:ext uri="{FF2B5EF4-FFF2-40B4-BE49-F238E27FC236}">
                <a16:creationId xmlns:a16="http://schemas.microsoft.com/office/drawing/2014/main" id="{551A0173-307F-467F-B5B3-B1DA7731D14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18" y="5387793"/>
            <a:ext cx="1020952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err="1"/>
              <a:t>Adaboost</a:t>
            </a:r>
            <a:r>
              <a:rPr lang="en-US" altLang="zh-TW" b="1" dirty="0"/>
              <a:t> round 2: get </a:t>
            </a:r>
            <a:r>
              <a:rPr lang="en-US" altLang="zh-TW" b="1" i="1" dirty="0"/>
              <a:t>f2</a:t>
            </a:r>
            <a:endParaRPr lang="zh-TW" altLang="en-US" b="1" dirty="0"/>
          </a:p>
        </p:txBody>
      </p:sp>
      <p:pic>
        <p:nvPicPr>
          <p:cNvPr id="3074" name="Picture 2" descr="曾幾何時，Apple教會我們的9件事！個個都是經典，第4項不能認同得再多！ (98903) - Cool3c">
            <a:extLst>
              <a:ext uri="{FF2B5EF4-FFF2-40B4-BE49-F238E27FC236}">
                <a16:creationId xmlns:a16="http://schemas.microsoft.com/office/drawing/2014/main" id="{CA377973-0B11-4368-BBDC-4157E3CC2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6926"/>
          <a:stretch/>
        </p:blipFill>
        <p:spPr bwMode="auto">
          <a:xfrm>
            <a:off x="1806922" y="195850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 1" descr="圖解】富士、蜜脆、五爪蘋果...蘋果品種多，誰最甜？ - 食譜自由配- 自由電子報">
            <a:extLst>
              <a:ext uri="{FF2B5EF4-FFF2-40B4-BE49-F238E27FC236}">
                <a16:creationId xmlns:a16="http://schemas.microsoft.com/office/drawing/2014/main" id="{0F173A26-60FD-4049-BCAE-93CE4B1B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72" y="195850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 1" descr="富士蘋果、誕生80年仍不斷進化- 蘋果大學">
            <a:extLst>
              <a:ext uri="{FF2B5EF4-FFF2-40B4-BE49-F238E27FC236}">
                <a16:creationId xmlns:a16="http://schemas.microsoft.com/office/drawing/2014/main" id="{B71C6F84-FA21-4F40-9F4C-DCAC71121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r="16727"/>
          <a:stretch/>
        </p:blipFill>
        <p:spPr bwMode="auto">
          <a:xfrm>
            <a:off x="7385982" y="37329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 1" descr="1,279,292 蘋果相關的商用圖片素材集- 123RF">
            <a:extLst>
              <a:ext uri="{FF2B5EF4-FFF2-40B4-BE49-F238E27FC236}">
                <a16:creationId xmlns:a16="http://schemas.microsoft.com/office/drawing/2014/main" id="{3E0E8277-8733-4BAA-B2FB-2EB73FD0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96" y="37329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 1" descr="推薦十大蘋果宅配人氣排行榜【2021年最新版】 | mybest">
            <a:extLst>
              <a:ext uri="{FF2B5EF4-FFF2-40B4-BE49-F238E27FC236}">
                <a16:creationId xmlns:a16="http://schemas.microsoft.com/office/drawing/2014/main" id="{E44FF448-AA78-455F-A73E-C96B6AC5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54" y="37329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 1" descr="青森縣產的黃蘋果- 來自日本的青森蘋果">
            <a:extLst>
              <a:ext uri="{FF2B5EF4-FFF2-40B4-BE49-F238E27FC236}">
                <a16:creationId xmlns:a16="http://schemas.microsoft.com/office/drawing/2014/main" id="{F0D34813-561A-4614-86E6-C9408D469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0" r="-5924"/>
          <a:stretch/>
        </p:blipFill>
        <p:spPr bwMode="auto">
          <a:xfrm>
            <a:off x="7745982" y="1957737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梨子蒸煮潤肺加倍含鐵不輸葡萄| 聰明飲食| 運動養生| 元氣網">
            <a:extLst>
              <a:ext uri="{FF2B5EF4-FFF2-40B4-BE49-F238E27FC236}">
                <a16:creationId xmlns:a16="http://schemas.microsoft.com/office/drawing/2014/main" id="{19A7491E-0B9F-452D-8049-D66ECD6BD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12008"/>
          <a:stretch/>
        </p:blipFill>
        <p:spPr bwMode="auto">
          <a:xfrm>
            <a:off x="5736000" y="4092941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台灣好農部落格| 認識「梨」名！常見的甜美梨子">
            <a:extLst>
              <a:ext uri="{FF2B5EF4-FFF2-40B4-BE49-F238E27FC236}">
                <a16:creationId xmlns:a16="http://schemas.microsoft.com/office/drawing/2014/main" id="{669BD4E7-C57E-413D-AC4F-FD633E8D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36" y="1597737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橘子和雞蛋能一起吃嗎吃橘子能吃雞蛋嗎- 壹讀">
            <a:extLst>
              <a:ext uri="{FF2B5EF4-FFF2-40B4-BE49-F238E27FC236}">
                <a16:creationId xmlns:a16="http://schemas.microsoft.com/office/drawing/2014/main" id="{EF23D51F-23A9-48A1-A0F5-98E6BD43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r="17149"/>
          <a:stretch/>
        </p:blipFill>
        <p:spPr bwMode="auto">
          <a:xfrm>
            <a:off x="9721736" y="4092941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橘子加鹽蒸烤熟止咳？食藥署駁：無實質研究數據| 健康知識+ | 新聞話題| 元氣網">
            <a:extLst>
              <a:ext uri="{FF2B5EF4-FFF2-40B4-BE49-F238E27FC236}">
                <a16:creationId xmlns:a16="http://schemas.microsoft.com/office/drawing/2014/main" id="{47F21581-BB56-4B6C-8F2A-40C07B7E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5" b="3091"/>
          <a:stretch/>
        </p:blipFill>
        <p:spPr bwMode="auto">
          <a:xfrm>
            <a:off x="5407339" y="1597737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DA956DB0-8274-41E0-BAF1-280CD36E0A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3255667"/>
            <a:ext cx="1010286" cy="254476"/>
          </a:xfrm>
          <a:prstGeom prst="rect">
            <a:avLst/>
          </a:prstGeom>
        </p:spPr>
      </p:pic>
      <p:pic>
        <p:nvPicPr>
          <p:cNvPr id="6" name="圖片 5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5F7F05EE-1228-46BE-B8CF-1DF67107C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3" y="3252589"/>
            <a:ext cx="1010286" cy="254476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EBBCA2C2-857B-4B0A-8911-CFDFF15EBD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5" y="3252589"/>
            <a:ext cx="1020952" cy="254476"/>
          </a:xfrm>
          <a:prstGeom prst="rect">
            <a:avLst/>
          </a:prstGeom>
        </p:spPr>
      </p:pic>
      <p:pic>
        <p:nvPicPr>
          <p:cNvPr id="10" name="圖片 9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E2ED20B4-24D6-4A93-9570-CA27B953E8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81" y="3252589"/>
            <a:ext cx="1020952" cy="254476"/>
          </a:xfrm>
          <a:prstGeom prst="rect">
            <a:avLst/>
          </a:prstGeom>
        </p:spPr>
      </p:pic>
      <p:pic>
        <p:nvPicPr>
          <p:cNvPr id="12" name="圖片 11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35DC032D-F68D-4270-96C6-A6DCFBFB0E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81" y="3252589"/>
            <a:ext cx="1020952" cy="254476"/>
          </a:xfrm>
          <a:prstGeom prst="rect">
            <a:avLst/>
          </a:prstGeom>
        </p:spPr>
      </p:pic>
      <p:pic>
        <p:nvPicPr>
          <p:cNvPr id="15" name="Picture 14 2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7559D2DC-C0CB-4310-93B7-01D21945F93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5387793"/>
            <a:ext cx="1020952" cy="254476"/>
          </a:xfrm>
          <a:prstGeom prst="rect">
            <a:avLst/>
          </a:prstGeom>
        </p:spPr>
      </p:pic>
      <p:pic>
        <p:nvPicPr>
          <p:cNvPr id="18" name="圖片 17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1710C6C1-F3AE-4287-AFB4-18F34517E22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97" y="5387793"/>
            <a:ext cx="1010285" cy="254476"/>
          </a:xfrm>
          <a:prstGeom prst="rect">
            <a:avLst/>
          </a:prstGeom>
        </p:spPr>
      </p:pic>
      <p:pic>
        <p:nvPicPr>
          <p:cNvPr id="20" name="圖片 19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AAB7B4B6-C749-43E5-B1FE-71DB96B6E07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38" y="5387793"/>
            <a:ext cx="1020952" cy="254476"/>
          </a:xfrm>
          <a:prstGeom prst="rect">
            <a:avLst/>
          </a:prstGeom>
        </p:spPr>
      </p:pic>
      <p:pic>
        <p:nvPicPr>
          <p:cNvPr id="22" name="圖片 21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F2179D79-80B7-4D4B-8FF2-22083DCCCD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16" y="5387793"/>
            <a:ext cx="1010285" cy="254476"/>
          </a:xfrm>
          <a:prstGeom prst="rect">
            <a:avLst/>
          </a:prstGeom>
        </p:spPr>
      </p:pic>
      <p:pic>
        <p:nvPicPr>
          <p:cNvPr id="24" name="圖片 23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166D9581-3D52-4C19-85E8-21518A44CC4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18" y="5387793"/>
            <a:ext cx="1020952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8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err="1"/>
              <a:t>Adaboost</a:t>
            </a:r>
            <a:r>
              <a:rPr lang="en-US" altLang="zh-TW" b="1" dirty="0"/>
              <a:t> round 2: re-weighting</a:t>
            </a:r>
            <a:endParaRPr lang="zh-TW" altLang="en-US" b="1" dirty="0"/>
          </a:p>
        </p:txBody>
      </p:sp>
      <p:pic>
        <p:nvPicPr>
          <p:cNvPr id="3074" name="Picture 2" descr="曾幾何時，Apple教會我們的9件事！個個都是經典，第4項不能認同得再多！ (98903) - Cool3c">
            <a:extLst>
              <a:ext uri="{FF2B5EF4-FFF2-40B4-BE49-F238E27FC236}">
                <a16:creationId xmlns:a16="http://schemas.microsoft.com/office/drawing/2014/main" id="{CA377973-0B11-4368-BBDC-4157E3CC2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6926"/>
          <a:stretch/>
        </p:blipFill>
        <p:spPr bwMode="auto">
          <a:xfrm>
            <a:off x="1961974" y="21377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 1" descr="圖解】富士、蜜脆、五爪蘋果...蘋果品種多，誰最甜？ - 食譜自由配- 自由電子報">
            <a:extLst>
              <a:ext uri="{FF2B5EF4-FFF2-40B4-BE49-F238E27FC236}">
                <a16:creationId xmlns:a16="http://schemas.microsoft.com/office/drawing/2014/main" id="{0F173A26-60FD-4049-BCAE-93CE4B1B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86" y="21377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 1" descr="富士蘋果、誕生80年仍不斷進化- 蘋果大學">
            <a:extLst>
              <a:ext uri="{FF2B5EF4-FFF2-40B4-BE49-F238E27FC236}">
                <a16:creationId xmlns:a16="http://schemas.microsoft.com/office/drawing/2014/main" id="{B71C6F84-FA21-4F40-9F4C-DCAC71121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r="16727"/>
          <a:stretch/>
        </p:blipFill>
        <p:spPr bwMode="auto">
          <a:xfrm>
            <a:off x="7520458" y="383846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 1" descr="1,279,292 蘋果相關的商用圖片素材集- 123RF">
            <a:extLst>
              <a:ext uri="{FF2B5EF4-FFF2-40B4-BE49-F238E27FC236}">
                <a16:creationId xmlns:a16="http://schemas.microsoft.com/office/drawing/2014/main" id="{3E0E8277-8733-4BAA-B2FB-2EB73FD0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17" y="383846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 1" descr="推薦十大蘋果宅配人氣排行榜【2021年最新版】 | mybest">
            <a:extLst>
              <a:ext uri="{FF2B5EF4-FFF2-40B4-BE49-F238E27FC236}">
                <a16:creationId xmlns:a16="http://schemas.microsoft.com/office/drawing/2014/main" id="{E44FF448-AA78-455F-A73E-C96B6AC5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53" y="3552941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 1" descr="青森縣產的黃蘋果- 來自日本的青森蘋果">
            <a:extLst>
              <a:ext uri="{FF2B5EF4-FFF2-40B4-BE49-F238E27FC236}">
                <a16:creationId xmlns:a16="http://schemas.microsoft.com/office/drawing/2014/main" id="{F0D34813-561A-4614-86E6-C9408D469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0" r="-5924"/>
          <a:stretch/>
        </p:blipFill>
        <p:spPr bwMode="auto">
          <a:xfrm>
            <a:off x="7520458" y="1777737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梨子蒸煮潤肺加倍含鐵不輸葡萄| 聰明飲食| 運動養生| 元氣網">
            <a:extLst>
              <a:ext uri="{FF2B5EF4-FFF2-40B4-BE49-F238E27FC236}">
                <a16:creationId xmlns:a16="http://schemas.microsoft.com/office/drawing/2014/main" id="{19A7491E-0B9F-452D-8049-D66ECD6BD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12008"/>
          <a:stretch/>
        </p:blipFill>
        <p:spPr bwMode="auto">
          <a:xfrm>
            <a:off x="5856999" y="419846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台灣好農部落格| 認識「梨」名！常見的甜美梨子">
            <a:extLst>
              <a:ext uri="{FF2B5EF4-FFF2-40B4-BE49-F238E27FC236}">
                <a16:creationId xmlns:a16="http://schemas.microsoft.com/office/drawing/2014/main" id="{669BD4E7-C57E-413D-AC4F-FD633E8D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170" y="1777737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橘子和雞蛋能一起吃嗎吃橘子能吃雞蛋嗎- 壹讀">
            <a:extLst>
              <a:ext uri="{FF2B5EF4-FFF2-40B4-BE49-F238E27FC236}">
                <a16:creationId xmlns:a16="http://schemas.microsoft.com/office/drawing/2014/main" id="{EF23D51F-23A9-48A1-A0F5-98E6BD43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r="17149"/>
          <a:stretch/>
        </p:blipFill>
        <p:spPr bwMode="auto">
          <a:xfrm>
            <a:off x="9876170" y="419846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橘子加鹽蒸烤熟止咳？食藥署駁：無實質研究數據| 健康知識+ | 新聞話題| 元氣網">
            <a:extLst>
              <a:ext uri="{FF2B5EF4-FFF2-40B4-BE49-F238E27FC236}">
                <a16:creationId xmlns:a16="http://schemas.microsoft.com/office/drawing/2014/main" id="{47F21581-BB56-4B6C-8F2A-40C07B7E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5" b="3091"/>
          <a:stretch/>
        </p:blipFill>
        <p:spPr bwMode="auto">
          <a:xfrm>
            <a:off x="5563147" y="1777737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DA956DB0-8274-41E0-BAF1-280CD36E0A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3255667"/>
            <a:ext cx="1010286" cy="254476"/>
          </a:xfrm>
          <a:prstGeom prst="rect">
            <a:avLst/>
          </a:prstGeom>
        </p:spPr>
      </p:pic>
      <p:pic>
        <p:nvPicPr>
          <p:cNvPr id="6" name="圖片 5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5F7F05EE-1228-46BE-B8CF-1DF67107C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3" y="3252589"/>
            <a:ext cx="1010286" cy="254476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EBBCA2C2-857B-4B0A-8911-CFDFF15EBD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5" y="3252589"/>
            <a:ext cx="1020952" cy="254476"/>
          </a:xfrm>
          <a:prstGeom prst="rect">
            <a:avLst/>
          </a:prstGeom>
        </p:spPr>
      </p:pic>
      <p:pic>
        <p:nvPicPr>
          <p:cNvPr id="10" name="圖片 9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E2ED20B4-24D6-4A93-9570-CA27B953E8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81" y="3252589"/>
            <a:ext cx="1020952" cy="254476"/>
          </a:xfrm>
          <a:prstGeom prst="rect">
            <a:avLst/>
          </a:prstGeom>
        </p:spPr>
      </p:pic>
      <p:pic>
        <p:nvPicPr>
          <p:cNvPr id="12" name="圖片 11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35DC032D-F68D-4270-96C6-A6DCFBFB0E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81" y="3252589"/>
            <a:ext cx="1020952" cy="254476"/>
          </a:xfrm>
          <a:prstGeom prst="rect">
            <a:avLst/>
          </a:prstGeom>
        </p:spPr>
      </p:pic>
      <p:pic>
        <p:nvPicPr>
          <p:cNvPr id="15" name="Picture 14 2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7559D2DC-C0CB-4310-93B7-01D21945F93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5387793"/>
            <a:ext cx="1020952" cy="254476"/>
          </a:xfrm>
          <a:prstGeom prst="rect">
            <a:avLst/>
          </a:prstGeom>
        </p:spPr>
      </p:pic>
      <p:pic>
        <p:nvPicPr>
          <p:cNvPr id="18" name="圖片 17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1710C6C1-F3AE-4287-AFB4-18F34517E22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97" y="5387793"/>
            <a:ext cx="1010285" cy="254476"/>
          </a:xfrm>
          <a:prstGeom prst="rect">
            <a:avLst/>
          </a:prstGeom>
        </p:spPr>
      </p:pic>
      <p:pic>
        <p:nvPicPr>
          <p:cNvPr id="20" name="圖片 19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AAB7B4B6-C749-43E5-B1FE-71DB96B6E07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38" y="5387793"/>
            <a:ext cx="1020952" cy="254476"/>
          </a:xfrm>
          <a:prstGeom prst="rect">
            <a:avLst/>
          </a:prstGeom>
        </p:spPr>
      </p:pic>
      <p:pic>
        <p:nvPicPr>
          <p:cNvPr id="22" name="圖片 21" descr="\documentclass{article}&#10;\usepackage{amsmath}&#10;\pagestyle{empty}&#10;\begin{document}&#10;&#10;$f_2(x)=1$&#10;&#10;&#10;\end{document}" title="IguanaTex Bitmap Display">
            <a:extLst>
              <a:ext uri="{FF2B5EF4-FFF2-40B4-BE49-F238E27FC236}">
                <a16:creationId xmlns:a16="http://schemas.microsoft.com/office/drawing/2014/main" id="{F2179D79-80B7-4D4B-8FF2-22083DCCCD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16" y="5387793"/>
            <a:ext cx="1010285" cy="254476"/>
          </a:xfrm>
          <a:prstGeom prst="rect">
            <a:avLst/>
          </a:prstGeom>
        </p:spPr>
      </p:pic>
      <p:pic>
        <p:nvPicPr>
          <p:cNvPr id="24" name="圖片 23" descr="\documentclass{article}&#10;\usepackage{amsmath}&#10;\pagestyle{empty}&#10;\begin{document}&#10;&#10;$f_2(x)=0$&#10;&#10;&#10;\end{document}" title="IguanaTex Bitmap Display">
            <a:extLst>
              <a:ext uri="{FF2B5EF4-FFF2-40B4-BE49-F238E27FC236}">
                <a16:creationId xmlns:a16="http://schemas.microsoft.com/office/drawing/2014/main" id="{166D9581-3D52-4C19-85E8-21518A44CC4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18" y="5387793"/>
            <a:ext cx="1020952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err="1"/>
              <a:t>Adaboost</a:t>
            </a:r>
            <a:r>
              <a:rPr lang="en-US" altLang="zh-TW" b="1" dirty="0"/>
              <a:t> round 3: get </a:t>
            </a:r>
            <a:r>
              <a:rPr lang="en-US" altLang="zh-TW" b="1" i="1" dirty="0"/>
              <a:t>f3</a:t>
            </a:r>
            <a:endParaRPr lang="zh-TW" altLang="en-US" b="1" dirty="0"/>
          </a:p>
        </p:txBody>
      </p:sp>
      <p:pic>
        <p:nvPicPr>
          <p:cNvPr id="3074" name="Picture 2" descr="曾幾何時，Apple教會我們的9件事！個個都是經典，第4項不能認同得再多！ (98903) - Cool3c">
            <a:extLst>
              <a:ext uri="{FF2B5EF4-FFF2-40B4-BE49-F238E27FC236}">
                <a16:creationId xmlns:a16="http://schemas.microsoft.com/office/drawing/2014/main" id="{CA377973-0B11-4368-BBDC-4157E3CC2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6926"/>
          <a:stretch/>
        </p:blipFill>
        <p:spPr bwMode="auto">
          <a:xfrm>
            <a:off x="1802779" y="19197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 1" descr="圖解】富士、蜜脆、五爪蘋果...蘋果品種多，誰最甜？ - 食譜自由配- 自由電子報">
            <a:extLst>
              <a:ext uri="{FF2B5EF4-FFF2-40B4-BE49-F238E27FC236}">
                <a16:creationId xmlns:a16="http://schemas.microsoft.com/office/drawing/2014/main" id="{0F173A26-60FD-4049-BCAE-93CE4B1B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14" y="218972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 1" descr="富士蘋果、誕生80年仍不斷進化- 蘋果大學">
            <a:extLst>
              <a:ext uri="{FF2B5EF4-FFF2-40B4-BE49-F238E27FC236}">
                <a16:creationId xmlns:a16="http://schemas.microsoft.com/office/drawing/2014/main" id="{B71C6F84-FA21-4F40-9F4C-DCAC71121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r="16727"/>
          <a:stretch/>
        </p:blipFill>
        <p:spPr bwMode="auto">
          <a:xfrm>
            <a:off x="7700458" y="4087429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 1" descr="1,279,292 蘋果相關的商用圖片素材集- 123RF">
            <a:extLst>
              <a:ext uri="{FF2B5EF4-FFF2-40B4-BE49-F238E27FC236}">
                <a16:creationId xmlns:a16="http://schemas.microsoft.com/office/drawing/2014/main" id="{3E0E8277-8733-4BAA-B2FB-2EB73FD0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40" y="4087429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 1" descr="推薦十大蘋果宅配人氣排行榜【2021年最新版】 | mybest">
            <a:extLst>
              <a:ext uri="{FF2B5EF4-FFF2-40B4-BE49-F238E27FC236}">
                <a16:creationId xmlns:a16="http://schemas.microsoft.com/office/drawing/2014/main" id="{E44FF448-AA78-455F-A73E-C96B6AC5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79" y="372896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 1" descr="青森縣產的黃蘋果- 來自日本的青森蘋果">
            <a:extLst>
              <a:ext uri="{FF2B5EF4-FFF2-40B4-BE49-F238E27FC236}">
                <a16:creationId xmlns:a16="http://schemas.microsoft.com/office/drawing/2014/main" id="{F0D34813-561A-4614-86E6-C9408D469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0" r="-5924"/>
          <a:stretch/>
        </p:blipFill>
        <p:spPr bwMode="auto">
          <a:xfrm>
            <a:off x="7700458" y="19197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梨子蒸煮潤肺加倍含鐵不輸葡萄| 聰明飲食| 運動養生| 元氣網">
            <a:extLst>
              <a:ext uri="{FF2B5EF4-FFF2-40B4-BE49-F238E27FC236}">
                <a16:creationId xmlns:a16="http://schemas.microsoft.com/office/drawing/2014/main" id="{19A7491E-0B9F-452D-8049-D66ECD6BD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12008"/>
          <a:stretch/>
        </p:blipFill>
        <p:spPr bwMode="auto">
          <a:xfrm>
            <a:off x="5946999" y="435742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 1" descr="台灣好農部落格| 認識「梨」名！常見的甜美梨子">
            <a:extLst>
              <a:ext uri="{FF2B5EF4-FFF2-40B4-BE49-F238E27FC236}">
                <a16:creationId xmlns:a16="http://schemas.microsoft.com/office/drawing/2014/main" id="{669BD4E7-C57E-413D-AC4F-FD633E8D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52" y="192115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橘子和雞蛋能一起吃嗎吃橘子能吃雞蛋嗎- 壹讀">
            <a:extLst>
              <a:ext uri="{FF2B5EF4-FFF2-40B4-BE49-F238E27FC236}">
                <a16:creationId xmlns:a16="http://schemas.microsoft.com/office/drawing/2014/main" id="{EF23D51F-23A9-48A1-A0F5-98E6BD43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r="17149"/>
          <a:stretch/>
        </p:blipFill>
        <p:spPr bwMode="auto">
          <a:xfrm>
            <a:off x="9934652" y="435742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 1" descr="橘子加鹽蒸烤熟止咳？食藥署駁：無實質研究數據| 健康知識+ | 新聞話題| 元氣網">
            <a:extLst>
              <a:ext uri="{FF2B5EF4-FFF2-40B4-BE49-F238E27FC236}">
                <a16:creationId xmlns:a16="http://schemas.microsoft.com/office/drawing/2014/main" id="{47F21581-BB56-4B6C-8F2A-40C07B7E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5" b="3091"/>
          <a:stretch/>
        </p:blipFill>
        <p:spPr bwMode="auto">
          <a:xfrm>
            <a:off x="5676999" y="191972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\documentclass{article}&#10;\usepackage{amsmath}&#10;\pagestyle{empty}&#10;\begin{document}&#10;&#10;$f_3(x)=0$&#10;&#10;&#10;\end{document}" title="IguanaTex Bitmap Display">
            <a:extLst>
              <a:ext uri="{FF2B5EF4-FFF2-40B4-BE49-F238E27FC236}">
                <a16:creationId xmlns:a16="http://schemas.microsoft.com/office/drawing/2014/main" id="{9D23F16C-6FC7-445B-BBC5-5D892AFEF8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3255667"/>
            <a:ext cx="1020952" cy="254476"/>
          </a:xfrm>
          <a:prstGeom prst="rect">
            <a:avLst/>
          </a:prstGeom>
        </p:spPr>
      </p:pic>
      <p:pic>
        <p:nvPicPr>
          <p:cNvPr id="16" name="圖片 15" descr="\documentclass{article}&#10;\usepackage{amsmath}&#10;\pagestyle{empty}&#10;\begin{document}&#10;&#10;$f_3(x)=1$&#10;&#10;&#10;\end{document}" title="IguanaTex Bitmap Display">
            <a:extLst>
              <a:ext uri="{FF2B5EF4-FFF2-40B4-BE49-F238E27FC236}">
                <a16:creationId xmlns:a16="http://schemas.microsoft.com/office/drawing/2014/main" id="{329BB86E-BFDE-42E9-88D4-9F75AFCB08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3" y="3252589"/>
            <a:ext cx="1010286" cy="254476"/>
          </a:xfrm>
          <a:prstGeom prst="rect">
            <a:avLst/>
          </a:prstGeom>
        </p:spPr>
      </p:pic>
      <p:pic>
        <p:nvPicPr>
          <p:cNvPr id="19" name="Picture 18 2" descr="\documentclass{article}&#10;\usepackage{amsmath}&#10;\pagestyle{empty}&#10;\begin{document}&#10;&#10;$f_3(x)=0$&#10;&#10;&#10;\end{document}" title="IguanaTex Bitmap Display">
            <a:extLst>
              <a:ext uri="{FF2B5EF4-FFF2-40B4-BE49-F238E27FC236}">
                <a16:creationId xmlns:a16="http://schemas.microsoft.com/office/drawing/2014/main" id="{DD018256-7D74-45EA-AA5E-B240A61396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5" y="3252589"/>
            <a:ext cx="1020952" cy="254476"/>
          </a:xfrm>
          <a:prstGeom prst="rect">
            <a:avLst/>
          </a:prstGeom>
        </p:spPr>
      </p:pic>
      <p:pic>
        <p:nvPicPr>
          <p:cNvPr id="23" name="Picture 22 2" descr="\documentclass{article}&#10;\usepackage{amsmath}&#10;\pagestyle{empty}&#10;\begin{document}&#10;&#10;$f_3(x)=0$&#10;&#10;&#10;\end{document}" title="IguanaTex Bitmap Display">
            <a:extLst>
              <a:ext uri="{FF2B5EF4-FFF2-40B4-BE49-F238E27FC236}">
                <a16:creationId xmlns:a16="http://schemas.microsoft.com/office/drawing/2014/main" id="{EC7A98F9-B2BD-4ADF-BEDC-9CCDB51096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81" y="3252589"/>
            <a:ext cx="1020952" cy="254476"/>
          </a:xfrm>
          <a:prstGeom prst="rect">
            <a:avLst/>
          </a:prstGeom>
        </p:spPr>
      </p:pic>
      <p:pic>
        <p:nvPicPr>
          <p:cNvPr id="26" name="圖片 25" descr="\documentclass{article}&#10;\usepackage{amsmath}&#10;\pagestyle{empty}&#10;\begin{document}&#10;&#10;$f_3(x)=0$&#10;&#10;&#10;\end{document}" title="IguanaTex Bitmap Display">
            <a:extLst>
              <a:ext uri="{FF2B5EF4-FFF2-40B4-BE49-F238E27FC236}">
                <a16:creationId xmlns:a16="http://schemas.microsoft.com/office/drawing/2014/main" id="{982B1755-E106-40C5-ABF1-AD3E2EC95AF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81" y="3252589"/>
            <a:ext cx="1020952" cy="254476"/>
          </a:xfrm>
          <a:prstGeom prst="rect">
            <a:avLst/>
          </a:prstGeom>
        </p:spPr>
      </p:pic>
      <p:pic>
        <p:nvPicPr>
          <p:cNvPr id="28" name="圖片 27" descr="\documentclass{article}&#10;\usepackage{amsmath}&#10;\pagestyle{empty}&#10;\begin{document}&#10;&#10;$f_3(x)=1$&#10;&#10;&#10;\end{document}" title="IguanaTex Bitmap Display">
            <a:extLst>
              <a:ext uri="{FF2B5EF4-FFF2-40B4-BE49-F238E27FC236}">
                <a16:creationId xmlns:a16="http://schemas.microsoft.com/office/drawing/2014/main" id="{A152A527-26B9-4B35-92F9-7F30898A1E4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3" y="5387793"/>
            <a:ext cx="1010285" cy="254476"/>
          </a:xfrm>
          <a:prstGeom prst="rect">
            <a:avLst/>
          </a:prstGeom>
        </p:spPr>
      </p:pic>
      <p:pic>
        <p:nvPicPr>
          <p:cNvPr id="30" name="圖片 29" descr="\documentclass{article}&#10;\usepackage{amsmath}&#10;\pagestyle{empty}&#10;\begin{document}&#10;&#10;$f_3(x)=1$&#10;&#10;&#10;\end{document}" title="IguanaTex Bitmap Display">
            <a:extLst>
              <a:ext uri="{FF2B5EF4-FFF2-40B4-BE49-F238E27FC236}">
                <a16:creationId xmlns:a16="http://schemas.microsoft.com/office/drawing/2014/main" id="{4DAAD0AF-B874-4AAA-BB17-F0B16585F7B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98" y="5387793"/>
            <a:ext cx="1010285" cy="254476"/>
          </a:xfrm>
          <a:prstGeom prst="rect">
            <a:avLst/>
          </a:prstGeom>
        </p:spPr>
      </p:pic>
      <p:pic>
        <p:nvPicPr>
          <p:cNvPr id="32" name="圖片 31" descr="\documentclass{article}&#10;\usepackage{amsmath}&#10;\pagestyle{empty}&#10;\begin{document}&#10;&#10;$f_3(x)=0$&#10;&#10;&#10;\end{document}" title="IguanaTex Bitmap Display">
            <a:extLst>
              <a:ext uri="{FF2B5EF4-FFF2-40B4-BE49-F238E27FC236}">
                <a16:creationId xmlns:a16="http://schemas.microsoft.com/office/drawing/2014/main" id="{8A29872A-2AF9-41C0-BFB4-DC1C2EF4602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38" y="5387793"/>
            <a:ext cx="1020952" cy="254476"/>
          </a:xfrm>
          <a:prstGeom prst="rect">
            <a:avLst/>
          </a:prstGeom>
        </p:spPr>
      </p:pic>
      <p:pic>
        <p:nvPicPr>
          <p:cNvPr id="34" name="圖片 33" descr="\documentclass{article}&#10;\usepackage{amsmath}&#10;\pagestyle{empty}&#10;\begin{document}&#10;&#10;$f_3(x)=1$&#10;&#10;&#10;\end{document}" title="IguanaTex Bitmap Display">
            <a:extLst>
              <a:ext uri="{FF2B5EF4-FFF2-40B4-BE49-F238E27FC236}">
                <a16:creationId xmlns:a16="http://schemas.microsoft.com/office/drawing/2014/main" id="{C684E808-7C55-4528-BB58-50D9D021909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17" y="5387793"/>
            <a:ext cx="1010285" cy="254476"/>
          </a:xfrm>
          <a:prstGeom prst="rect">
            <a:avLst/>
          </a:prstGeom>
        </p:spPr>
      </p:pic>
      <p:pic>
        <p:nvPicPr>
          <p:cNvPr id="36" name="圖片 35" descr="\documentclass{article}&#10;\usepackage{amsmath}&#10;\pagestyle{empty}&#10;\begin{document}&#10;&#10;$f_3(x)=0$&#10;&#10;&#10;\end{document}" title="IguanaTex Bitmap Display">
            <a:extLst>
              <a:ext uri="{FF2B5EF4-FFF2-40B4-BE49-F238E27FC236}">
                <a16:creationId xmlns:a16="http://schemas.microsoft.com/office/drawing/2014/main" id="{E0EDCAC4-0AF5-40A3-9305-045140AF5E0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18" y="5387793"/>
            <a:ext cx="1020952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Adaptive Boosting (</a:t>
            </a:r>
            <a:r>
              <a:rPr lang="en-US" altLang="zh-TW" b="1" dirty="0" err="1"/>
              <a:t>Adaboost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4" name="圖片 3" descr="\documentclass{article}&#10;\usepackage{amsmath}&#10;\pagestyle{empty}&#10;\begin{document}&#10;&#10;If $f_t(x_i) \neq y_i$,&#10;then $w_i^{(t+1)}=w_i^{(t)} \times d_t$&#10;&#10;&#10;\end{document}" title="IguanaTex Bitmap Display">
            <a:extLst>
              <a:ext uri="{FF2B5EF4-FFF2-40B4-BE49-F238E27FC236}">
                <a16:creationId xmlns:a16="http://schemas.microsoft.com/office/drawing/2014/main" id="{2AAA8E14-815F-4756-8FB9-E05CD5CA25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82" y="4078306"/>
            <a:ext cx="4960914" cy="402286"/>
          </a:xfrm>
          <a:prstGeom prst="rect">
            <a:avLst/>
          </a:prstGeom>
        </p:spPr>
      </p:pic>
      <p:pic>
        <p:nvPicPr>
          <p:cNvPr id="6" name="圖片 5" descr="\documentclass{article}&#10;\usepackage{amsmath}&#10;\pagestyle{empty}&#10;\begin{document}&#10;&#10;If $f_t(x_i) = y_i$,&#10;then $w_i^{(t+1)}=\dfrac{w_i^{(t)}}{d_t}$&#10;&#10;&#10;\end{document}" title="IguanaTex Bitmap Display">
            <a:extLst>
              <a:ext uri="{FF2B5EF4-FFF2-40B4-BE49-F238E27FC236}">
                <a16:creationId xmlns:a16="http://schemas.microsoft.com/office/drawing/2014/main" id="{5585284E-ADC6-49E1-89C7-D5AB3626DC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4" y="4820945"/>
            <a:ext cx="4388575" cy="777143"/>
          </a:xfrm>
          <a:prstGeom prst="rect">
            <a:avLst/>
          </a:prstGeom>
        </p:spPr>
      </p:pic>
      <p:pic>
        <p:nvPicPr>
          <p:cNvPr id="37" name="圖片 36" descr="\documentclass{article}&#10;\usepackage{amsmath}&#10;\pagestyle{empty}&#10;\begin{document}&#10;&#10;$$\varepsilon_t =&#10;\frac{\displaystyle \sum_{i=1}^n w_i^{(t)} \boldsymbol{1}_{\{f_t(x_i) \neq y_i \}} }&#10;{\displaystyle \sum_{i=1}^n w_i^{(t)}}$$&#10;&#10;&#10;\end{document}" title="IguanaTex Bitmap Display">
            <a:extLst>
              <a:ext uri="{FF2B5EF4-FFF2-40B4-BE49-F238E27FC236}">
                <a16:creationId xmlns:a16="http://schemas.microsoft.com/office/drawing/2014/main" id="{F1E5A203-A9F6-4D0F-BF39-F7C64026AF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78" y="1864237"/>
            <a:ext cx="3179886" cy="1806629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A8D50BE-BF45-430B-8084-CBC1BF1F9A75}"/>
              </a:ext>
            </a:extLst>
          </p:cNvPr>
          <p:cNvSpPr/>
          <p:nvPr/>
        </p:nvSpPr>
        <p:spPr>
          <a:xfrm>
            <a:off x="1179772" y="3960950"/>
            <a:ext cx="1620792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Incorrect: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01769B3-AB91-43F3-83ED-9A05962007CE}"/>
              </a:ext>
            </a:extLst>
          </p:cNvPr>
          <p:cNvSpPr/>
          <p:nvPr/>
        </p:nvSpPr>
        <p:spPr>
          <a:xfrm>
            <a:off x="1188290" y="4891017"/>
            <a:ext cx="1620792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Correct: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947399C-33D8-45AC-B450-400E4CD0784F}"/>
              </a:ext>
            </a:extLst>
          </p:cNvPr>
          <p:cNvSpPr/>
          <p:nvPr/>
        </p:nvSpPr>
        <p:spPr>
          <a:xfrm>
            <a:off x="1171254" y="2441168"/>
            <a:ext cx="2194389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Error rate: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6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Adaptive Boosting (</a:t>
            </a:r>
            <a:r>
              <a:rPr lang="en-US" altLang="zh-TW" b="1" dirty="0" err="1"/>
              <a:t>Adaboost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50" name="圖片 49" descr="\documentclass{article}&#10;\usepackage{amsmath}&#10;\pagestyle{empty}&#10;\begin{document}&#10;&#10;Goal: $\displaystyle \frac{ \sum_{i=1}^n w_i^{(t+1)} \boldsymbol{1}_{\{f_t(x_i) \neq y_i \}} }&#10;{\sum_{i=1}^n w_i^{(t+1)}}=\frac{1}{2}$&#10;&#10;&#10;\end{document}" title="IguanaTex Bitmap Display">
            <a:extLst>
              <a:ext uri="{FF2B5EF4-FFF2-40B4-BE49-F238E27FC236}">
                <a16:creationId xmlns:a16="http://schemas.microsoft.com/office/drawing/2014/main" id="{2EF1082D-418F-4071-AB2F-23C25BC457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96" y="1419248"/>
            <a:ext cx="4589717" cy="919772"/>
          </a:xfrm>
          <a:prstGeom prst="rect">
            <a:avLst/>
          </a:prstGeom>
        </p:spPr>
      </p:pic>
      <p:pic>
        <p:nvPicPr>
          <p:cNvPr id="52" name="圖片 51" descr="\documentclass{article}&#10;\usepackage{amsmath}&#10;\pagestyle{empty}&#10;\begin{document}&#10;&#10;$\displaystyle \sum_{i=1}^n w_i^{(t+1)}&#10;\boldsymbol{1}_{\{f_t(x_i) = y_i \}}&#10;=\sum_{i=1}^n w_i^{(t+1)}&#10;\boldsymbol{1}_{\{f_t(x_i) \neq y_i \}}$&#10;&#10;&#10;\end{document}" title="IguanaTex Bitmap Display">
            <a:extLst>
              <a:ext uri="{FF2B5EF4-FFF2-40B4-BE49-F238E27FC236}">
                <a16:creationId xmlns:a16="http://schemas.microsoft.com/office/drawing/2014/main" id="{314A4446-5D16-4EBF-A189-239A052549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96" y="2607022"/>
            <a:ext cx="5962973" cy="833829"/>
          </a:xfrm>
          <a:prstGeom prst="rect">
            <a:avLst/>
          </a:prstGeom>
        </p:spPr>
      </p:pic>
      <p:pic>
        <p:nvPicPr>
          <p:cNvPr id="6" name="圖片 5" descr="\documentclass{article}&#10;\usepackage{amsmath}&#10;\pagestyle{empty}&#10;\begin{document}&#10;&#10;$\displaystyle \sum_{i=1}^n w_i^{(t)}&#10;\boldsymbol{1}_{\{f_t(x_i) = y_i \}} / d_t&#10;=\sum_{i=1}^n w_i^{(t)}&#10;\boldsymbol{1}_{\{f_t(x_i) \neq y_i \}} \times d_t$&#10;&#10;&#10;\end{document}" title="IguanaTex Bitmap Display">
            <a:extLst>
              <a:ext uri="{FF2B5EF4-FFF2-40B4-BE49-F238E27FC236}">
                <a16:creationId xmlns:a16="http://schemas.microsoft.com/office/drawing/2014/main" id="{BD3BB71B-2D6D-4397-B32B-745C178743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96" y="3708853"/>
            <a:ext cx="6410974" cy="833829"/>
          </a:xfrm>
          <a:prstGeom prst="rect">
            <a:avLst/>
          </a:prstGeom>
        </p:spPr>
      </p:pic>
      <p:pic>
        <p:nvPicPr>
          <p:cNvPr id="10" name="圖片 9" descr="\documentclass{article}&#10;\usepackage{amsmath}&#10;\pagestyle{empty}&#10;\begin{document}&#10;&#10;$\displaystyle (1-\varepsilon_t)&#10;\sum_{i=1}^n w_i^{(t)} / d_t&#10;=\varepsilon_t\sum_{i=1}^n w_i^{(t)} \times d_t$&#10;&#10;&#10;\end{document}" title="IguanaTex Bitmap Display">
            <a:extLst>
              <a:ext uri="{FF2B5EF4-FFF2-40B4-BE49-F238E27FC236}">
                <a16:creationId xmlns:a16="http://schemas.microsoft.com/office/drawing/2014/main" id="{3054B8FE-0B1B-48A1-828A-8C2C1F3801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98" y="4829008"/>
            <a:ext cx="4781717" cy="833829"/>
          </a:xfrm>
          <a:prstGeom prst="rect">
            <a:avLst/>
          </a:prstGeom>
        </p:spPr>
      </p:pic>
      <p:pic>
        <p:nvPicPr>
          <p:cNvPr id="54" name="圖片 53" descr="\documentclass{article}&#10;\usepackage{amsmath}&#10;\pagestyle{empty}&#10;\begin{document}&#10;&#10;$$d_t=\sqrt{\frac{1-\varepsilon_t}{\varepsilon_t}}$$&#10;&#10;&#10;\end{document}" title="IguanaTex Bitmap Display">
            <a:extLst>
              <a:ext uri="{FF2B5EF4-FFF2-40B4-BE49-F238E27FC236}">
                <a16:creationId xmlns:a16="http://schemas.microsoft.com/office/drawing/2014/main" id="{9FBA1018-F81A-4F4C-930E-16F61F7A7B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96" y="5949163"/>
            <a:ext cx="1806628" cy="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Adaptive Boosting (</a:t>
            </a:r>
            <a:r>
              <a:rPr lang="en-US" altLang="zh-TW" b="1" dirty="0" err="1"/>
              <a:t>Adaboost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6" name="圖片 5" descr="\documentclass{article}&#10;\usepackage{amsmath}&#10;\pagestyle{empty}&#10;\begin{document}&#10;&#10;$$F(x)=\operatorname{sign}&#10;\left( \sum_{t=1}^T \alpha_t f_t(x) \right)$$&#10;&#10;\end{document}" title="IguanaTex Bitmap Display">
            <a:extLst>
              <a:ext uri="{FF2B5EF4-FFF2-40B4-BE49-F238E27FC236}">
                <a16:creationId xmlns:a16="http://schemas.microsoft.com/office/drawing/2014/main" id="{F0FF1211-D703-4B87-99D5-529F915AFD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1" y="1949886"/>
            <a:ext cx="3481601" cy="910629"/>
          </a:xfrm>
          <a:prstGeom prst="rect">
            <a:avLst/>
          </a:prstGeom>
        </p:spPr>
      </p:pic>
      <p:pic>
        <p:nvPicPr>
          <p:cNvPr id="11" name="圖片 10" descr="\documentclass{article}&#10;\usepackage{amsmath}&#10;\pagestyle{empty}&#10;\begin{document}&#10;&#10;$$\alpha_t = \ln d_t&#10;= \ln \sqrt{\frac{1-\varepsilon_t}{\varepsilon_t}}$$&#10;&#10;&#10;\end{document}" title="IguanaTex Bitmap Display">
            <a:extLst>
              <a:ext uri="{FF2B5EF4-FFF2-40B4-BE49-F238E27FC236}">
                <a16:creationId xmlns:a16="http://schemas.microsoft.com/office/drawing/2014/main" id="{FF855ECF-06BB-4804-AB8D-29076D4BF9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1" y="4689696"/>
            <a:ext cx="3119543" cy="729601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&#10;$\varepsilon_t=\frac{1}{2}&#10;\Longrightarrow d_t=1&#10;\Longrightarrow \alpha_t=0$&#10;&#10;&#10;\end{document}" title="IguanaTex Bitmap Display">
            <a:extLst>
              <a:ext uri="{FF2B5EF4-FFF2-40B4-BE49-F238E27FC236}">
                <a16:creationId xmlns:a16="http://schemas.microsoft.com/office/drawing/2014/main" id="{E8860489-A5EC-4D66-ADBD-DACA8EE5F7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2" y="3410381"/>
            <a:ext cx="3823544" cy="365715"/>
          </a:xfrm>
          <a:prstGeom prst="rect">
            <a:avLst/>
          </a:prstGeom>
        </p:spPr>
      </p:pic>
      <p:pic>
        <p:nvPicPr>
          <p:cNvPr id="9" name="圖片 8" descr="\documentclass{article}&#10;\usepackage{amsmath}&#10;\pagestyle{empty}&#10;\begin{document}&#10;&#10;$\varepsilon_t=0&#10;\Longrightarrow d_t=\infty&#10;\Longrightarrow \alpha_t=\infty$&#10;&#10;&#10;\end{document}" title="IguanaTex Bitmap Display">
            <a:extLst>
              <a:ext uri="{FF2B5EF4-FFF2-40B4-BE49-F238E27FC236}">
                <a16:creationId xmlns:a16="http://schemas.microsoft.com/office/drawing/2014/main" id="{0EF14877-4838-4F4E-AB92-ED3AFD7EFB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1" y="4045649"/>
            <a:ext cx="4079542" cy="257829"/>
          </a:xfrm>
          <a:prstGeom prst="rect">
            <a:avLst/>
          </a:prstGeom>
        </p:spPr>
      </p:pic>
      <p:pic>
        <p:nvPicPr>
          <p:cNvPr id="4098" name="Picture 2" descr="自然對數- 维基百科，自由的百科全书">
            <a:extLst>
              <a:ext uri="{FF2B5EF4-FFF2-40B4-BE49-F238E27FC236}">
                <a16:creationId xmlns:a16="http://schemas.microsoft.com/office/drawing/2014/main" id="{A268BB7B-8A0E-4362-9C4E-40975C21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84" y="2419658"/>
            <a:ext cx="4084015" cy="271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6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20A9D9DF-65AC-467F-9392-EB08B61E82CB}"/>
              </a:ext>
            </a:extLst>
          </p:cNvPr>
          <p:cNvSpPr/>
          <p:nvPr/>
        </p:nvSpPr>
        <p:spPr>
          <a:xfrm>
            <a:off x="2463334" y="1169934"/>
            <a:ext cx="6680666" cy="54466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8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err="1"/>
              <a:t>Adaboost</a:t>
            </a:r>
            <a:r>
              <a:rPr lang="en-US" altLang="zh-TW" b="1" dirty="0"/>
              <a:t> algorithm</a:t>
            </a:r>
            <a:endParaRPr lang="zh-TW" altLang="en-US" b="1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7F96C5-8EF0-4A65-AA05-5D8F12111648}"/>
              </a:ext>
            </a:extLst>
          </p:cNvPr>
          <p:cNvGrpSpPr/>
          <p:nvPr/>
        </p:nvGrpSpPr>
        <p:grpSpPr>
          <a:xfrm>
            <a:off x="2710599" y="1434165"/>
            <a:ext cx="4080761" cy="5091278"/>
            <a:chOff x="1724279" y="1300602"/>
            <a:chExt cx="4080761" cy="5091278"/>
          </a:xfrm>
        </p:grpSpPr>
        <p:pic>
          <p:nvPicPr>
            <p:cNvPr id="63" name="圖片 62" descr="\documentclass{article}&#10;\usepackage{amsmath}&#10;\pagestyle{empty}&#10;\begin{document}&#10;&#10;If $f_t(x_i)=y_i:&#10;w_i^{(t+1)} \leftarrow w_i^{(t)} \times d_t$&#10;&#10;&#10;\end{document}" title="IguanaTex Bitmap Display">
              <a:extLst>
                <a:ext uri="{FF2B5EF4-FFF2-40B4-BE49-F238E27FC236}">
                  <a16:creationId xmlns:a16="http://schemas.microsoft.com/office/drawing/2014/main" id="{ED038E6C-4CC3-4F33-9096-D2444064227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183" y="4906517"/>
              <a:ext cx="3670857" cy="335238"/>
            </a:xfrm>
            <a:prstGeom prst="rect">
              <a:avLst/>
            </a:prstGeom>
          </p:spPr>
        </p:pic>
        <p:pic>
          <p:nvPicPr>
            <p:cNvPr id="67" name="圖片 66" descr="\documentclass{article}&#10;\usepackage{amsmath}&#10;\pagestyle{empty}&#10;\begin{document}&#10;&#10;else: $w_i^{(t+1)} \leftarrow w_i^{(t)} / d_t$&#10;&#10;&#10;\end{document}" title="IguanaTex Bitmap Display">
              <a:extLst>
                <a:ext uri="{FF2B5EF4-FFF2-40B4-BE49-F238E27FC236}">
                  <a16:creationId xmlns:a16="http://schemas.microsoft.com/office/drawing/2014/main" id="{B6714E39-34DD-4260-8C8E-E751C64F377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183" y="5486391"/>
              <a:ext cx="2418285" cy="335238"/>
            </a:xfrm>
            <a:prstGeom prst="rect">
              <a:avLst/>
            </a:prstGeom>
          </p:spPr>
        </p:pic>
        <p:pic>
          <p:nvPicPr>
            <p:cNvPr id="77" name="圖片 76" descr="\documentclass{article}&#10;\usepackage{amsmath}&#10;\pagestyle{empty}&#10;\begin{document}&#10;&#10;$$d_t\leftarrow\sqrt{(1-\varepsilon_t) / \varepsilon_t}$$&#10;&#10;&#10;\end{document}" title="IguanaTex Bitmap Display">
              <a:extLst>
                <a:ext uri="{FF2B5EF4-FFF2-40B4-BE49-F238E27FC236}">
                  <a16:creationId xmlns:a16="http://schemas.microsoft.com/office/drawing/2014/main" id="{27F7D782-B749-4396-BF2F-1C45D96B6B9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803" y="3806681"/>
              <a:ext cx="2031239" cy="303238"/>
            </a:xfrm>
            <a:prstGeom prst="rect">
              <a:avLst/>
            </a:prstGeom>
          </p:spPr>
        </p:pic>
        <p:pic>
          <p:nvPicPr>
            <p:cNvPr id="59" name="圖片 58" descr="\documentclass{article}&#10;\usepackage{amsmath}&#10;\pagestyle{empty}&#10;\begin{document}&#10;&#10;$$\varepsilon_t \leftarrow&#10;\frac{ \sum_{i=1}^n w_i^{(t)}&#10;\boldsymbol{1}_{\{f_t(x_i) \neq y_i \}} }&#10;{ \sum_{i=1}^n w_i^{(t)}}$$&#10;&#10;&#10;\end{document}" title="IguanaTex Bitmap Display">
              <a:extLst>
                <a:ext uri="{FF2B5EF4-FFF2-40B4-BE49-F238E27FC236}">
                  <a16:creationId xmlns:a16="http://schemas.microsoft.com/office/drawing/2014/main" id="{868CF616-9B57-4E17-A4C3-26CE3472D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802" y="2897900"/>
              <a:ext cx="2948571" cy="764952"/>
            </a:xfrm>
            <a:prstGeom prst="rect">
              <a:avLst/>
            </a:prstGeom>
          </p:spPr>
        </p:pic>
        <p:pic>
          <p:nvPicPr>
            <p:cNvPr id="73" name="圖片 72" descr="\documentclass{article}&#10;\usepackage{amsmath}&#10;\pagestyle{empty}&#10;\begin{document}&#10;&#10;Initial: $w_i^{(1)} \leftarrow 1$&#10;&#10;&#10;\end{document}" title="IguanaTex Bitmap Display">
              <a:extLst>
                <a:ext uri="{FF2B5EF4-FFF2-40B4-BE49-F238E27FC236}">
                  <a16:creationId xmlns:a16="http://schemas.microsoft.com/office/drawing/2014/main" id="{B4E34ABD-0C74-4FAF-B60B-328579E147B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669" y="1622337"/>
              <a:ext cx="1804191" cy="335238"/>
            </a:xfrm>
            <a:prstGeom prst="rect">
              <a:avLst/>
            </a:prstGeom>
          </p:spPr>
        </p:pic>
        <p:pic>
          <p:nvPicPr>
            <p:cNvPr id="55" name="圖片 54" descr="\documentclass{article}&#10;\usepackage{amsmath}&#10;\pagestyle{empty}&#10;\begin{document}&#10;&#10;For $t=1,2,...,T$:&#10;&#10;&#10;\end{document}" title="IguanaTex Bitmap Display">
              <a:extLst>
                <a:ext uri="{FF2B5EF4-FFF2-40B4-BE49-F238E27FC236}">
                  <a16:creationId xmlns:a16="http://schemas.microsoft.com/office/drawing/2014/main" id="{6F2EDF5F-97FB-44AE-A245-5472AAEC677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279" y="2110862"/>
              <a:ext cx="1907809" cy="220952"/>
            </a:xfrm>
            <a:prstGeom prst="rect">
              <a:avLst/>
            </a:prstGeom>
          </p:spPr>
        </p:pic>
        <p:pic>
          <p:nvPicPr>
            <p:cNvPr id="57" name="圖片 56" descr="\documentclass{article}&#10;\usepackage{amsmath}&#10;\pagestyle{empty}&#10;\begin{document}&#10;&#10;$f_t \leftarrow \mathcal{A}(\mathcal{D}, w^{(t)})$&#10;&#10;&#10;\end{document}" title="IguanaTex Bitmap Display">
              <a:extLst>
                <a:ext uri="{FF2B5EF4-FFF2-40B4-BE49-F238E27FC236}">
                  <a16:creationId xmlns:a16="http://schemas.microsoft.com/office/drawing/2014/main" id="{0BD63B75-8855-498B-8EF9-624F7F769C8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326" y="2498248"/>
              <a:ext cx="1717333" cy="288000"/>
            </a:xfrm>
            <a:prstGeom prst="rect">
              <a:avLst/>
            </a:prstGeom>
          </p:spPr>
        </p:pic>
        <p:pic>
          <p:nvPicPr>
            <p:cNvPr id="71" name="圖片 70" descr="\documentclass{article}&#10;\usepackage{amsmath}&#10;\pagestyle{empty}&#10;\begin{document}&#10;&#10;Output: $F(x)=\operatorname{sign}&#10;\left( \sum_{t=1}^T \alpha_t f_t(x) \right)$&#10;&#10;\end{document}" title="IguanaTex Bitmap Display">
              <a:extLst>
                <a:ext uri="{FF2B5EF4-FFF2-40B4-BE49-F238E27FC236}">
                  <a16:creationId xmlns:a16="http://schemas.microsoft.com/office/drawing/2014/main" id="{B44EC7C4-6215-4689-A0A6-445A3AC4536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279" y="5936261"/>
              <a:ext cx="4056381" cy="455619"/>
            </a:xfrm>
            <a:prstGeom prst="rect">
              <a:avLst/>
            </a:prstGeom>
          </p:spPr>
        </p:pic>
        <p:pic>
          <p:nvPicPr>
            <p:cNvPr id="69" name="圖片 68" descr="\documentclass{article}&#10;\usepackage{amsmath}&#10;\pagestyle{empty}&#10;\begin{document}&#10;&#10;$$\alpha_t \leftarrow \ln d_t$$&#10;&#10;&#10;\end{document}" title="IguanaTex Bitmap Display">
              <a:extLst>
                <a:ext uri="{FF2B5EF4-FFF2-40B4-BE49-F238E27FC236}">
                  <a16:creationId xmlns:a16="http://schemas.microsoft.com/office/drawing/2014/main" id="{BADDA6E3-1AFA-4945-8565-3DC2EE5515A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802" y="4459450"/>
              <a:ext cx="1088000" cy="214857"/>
            </a:xfrm>
            <a:prstGeom prst="rect">
              <a:avLst/>
            </a:prstGeom>
          </p:spPr>
        </p:pic>
        <p:pic>
          <p:nvPicPr>
            <p:cNvPr id="80" name="圖片 79" descr="\documentclass{article}&#10;\usepackage{amsmath}&#10;\pagestyle{empty}&#10;\begin{document}&#10;&#10;Input: $(x_i, y_i)$&#10;&#10;&#10;\end{document}" title="IguanaTex Bitmap Display">
              <a:extLst>
                <a:ext uri="{FF2B5EF4-FFF2-40B4-BE49-F238E27FC236}">
                  <a16:creationId xmlns:a16="http://schemas.microsoft.com/office/drawing/2014/main" id="{D67FDD50-A83E-4681-AF7A-FB4F22CAAC3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279" y="1300602"/>
              <a:ext cx="1508572" cy="254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389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8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Convergence analysis</a:t>
            </a:r>
            <a:endParaRPr lang="zh-TW" altLang="en-US" b="1" dirty="0"/>
          </a:p>
        </p:txBody>
      </p:sp>
      <p:pic>
        <p:nvPicPr>
          <p:cNvPr id="7" name="圖片 6" descr="\documentclass{article}&#10;\usepackage{amsmath}&#10;\pagestyle{empty}&#10;\begin{document}&#10;&#10;\begin{align*}&#10;&amp;\text{Training data error rate} \\&#10;&amp;=\frac{1}{n}\sum_{i=1}^n&#10;\boldsymbol{1}_{\{F(x_i) \neq y_i \}} \\&#10;&amp;=\frac{1}{n}\sum_{i=1}^n&#10;\boldsymbol{1}_{\{&#10;y_i\sum_{t=1}^T \alpha_t f_t(x)&lt;0&#10;\}} \\&#10;&amp;\leq \frac{1}{n}\sum_{i=1}^n&#10;\exp\left(-y_i\sum_{t=1}^T \alpha_t f_t(x)\right) \\&#10;&amp;=\frac{1}{n}\sum_{i=1}^n w_i^{T+1}&#10;\end{align*}&#10;&#10;\end{document}" title="IguanaTex Bitmap Display">
            <a:extLst>
              <a:ext uri="{FF2B5EF4-FFF2-40B4-BE49-F238E27FC236}">
                <a16:creationId xmlns:a16="http://schemas.microsoft.com/office/drawing/2014/main" id="{E7C3D27F-F6BB-4052-B87A-678F239240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14" y="2332197"/>
            <a:ext cx="4108805" cy="4388574"/>
          </a:xfrm>
          <a:prstGeom prst="rect">
            <a:avLst/>
          </a:prstGeom>
        </p:spPr>
      </p:pic>
      <p:pic>
        <p:nvPicPr>
          <p:cNvPr id="17" name="圖片 16" descr="\documentclass{article}&#10;\usepackage{amsmath}&#10;\pagestyle{empty}&#10;\begin{document}&#10;&#10;$$F(x)=\operatorname{sign}&#10;\left( \sum_{t=1}^T \alpha_t f_t(x) \right)$$&#10;&#10;\end{document}" title="IguanaTex Bitmap Display">
            <a:extLst>
              <a:ext uri="{FF2B5EF4-FFF2-40B4-BE49-F238E27FC236}">
                <a16:creationId xmlns:a16="http://schemas.microsoft.com/office/drawing/2014/main" id="{2DF5A6B3-0209-4F67-97B2-59C0D4F2D4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14" y="1194856"/>
            <a:ext cx="3481602" cy="910629"/>
          </a:xfrm>
          <a:prstGeom prst="rect">
            <a:avLst/>
          </a:prstGeom>
        </p:spPr>
      </p:pic>
      <p:pic>
        <p:nvPicPr>
          <p:cNvPr id="5" name="Picture 4" descr="Training error bound of AdaBoost. The loss (y-axis) associated to each... |  Download Scientific Diagram">
            <a:extLst>
              <a:ext uri="{FF2B5EF4-FFF2-40B4-BE49-F238E27FC236}">
                <a16:creationId xmlns:a16="http://schemas.microsoft.com/office/drawing/2014/main" id="{D0941E1B-8347-4AD1-9038-8729F35A3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83" y="2732888"/>
            <a:ext cx="4292509" cy="3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52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8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Convergence analysis</a:t>
            </a:r>
            <a:endParaRPr lang="zh-TW" altLang="en-US" b="1" dirty="0"/>
          </a:p>
        </p:txBody>
      </p:sp>
      <p:pic>
        <p:nvPicPr>
          <p:cNvPr id="22" name="圖片 21" descr="\documentclass{article}&#10;\usepackage{amsmath}&#10;\pagestyle{empty}&#10;\begin{document}&#10;&#10;\begin{align*}&#10;\text{Training data error rate}&#10;=\frac{1}{n}\sum_{i=1}^n w_i^{T+1}&#10;=\prod_{t=1}^T 2 \sqrt{\varepsilon_t(1-\varepsilon_t)}&#10;\end{align*}&#10;&#10;\end{document}" title="IguanaTex Bitmap Display">
            <a:extLst>
              <a:ext uri="{FF2B5EF4-FFF2-40B4-BE49-F238E27FC236}">
                <a16:creationId xmlns:a16="http://schemas.microsoft.com/office/drawing/2014/main" id="{732DFC81-0C50-44B4-A672-6392060795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7" y="1451713"/>
            <a:ext cx="7663551" cy="885029"/>
          </a:xfrm>
          <a:prstGeom prst="rect">
            <a:avLst/>
          </a:prstGeom>
        </p:spPr>
      </p:pic>
      <p:pic>
        <p:nvPicPr>
          <p:cNvPr id="26" name="圖片 25" descr="\documentclass{article}&#10;\usepackage{amsmath}&#10;\pagestyle{empty}&#10;\begin{document}&#10;&#10;If $\varepsilon_t &lt; \frac{1}{2}$, then&#10;\text{Training data error rate} $\to 0$&#10;&#10;\end{document}" title="IguanaTex Bitmap Display">
            <a:extLst>
              <a:ext uri="{FF2B5EF4-FFF2-40B4-BE49-F238E27FC236}">
                <a16:creationId xmlns:a16="http://schemas.microsoft.com/office/drawing/2014/main" id="{CF1D98B4-F081-4E24-B59C-34EE8AC273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8" y="2594418"/>
            <a:ext cx="5833146" cy="365715"/>
          </a:xfrm>
          <a:prstGeom prst="rect">
            <a:avLst/>
          </a:prstGeom>
        </p:spPr>
      </p:pic>
      <p:pic>
        <p:nvPicPr>
          <p:cNvPr id="2054" name="Picture 6" descr="CIS520 Machine Learning | Lectures / Boosting">
            <a:extLst>
              <a:ext uri="{FF2B5EF4-FFF2-40B4-BE49-F238E27FC236}">
                <a16:creationId xmlns:a16="http://schemas.microsoft.com/office/drawing/2014/main" id="{F452C74F-A4B2-4D74-9CFE-2487AAEB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65" y="3429000"/>
            <a:ext cx="4170510" cy="31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\documentclass{article}&#10;\usepackage{amsmath}&#10;\pagestyle{empty}&#10;\begin{document}&#10;&#10;train&#10;&#10;&#10;\end{document}" title="IguanaTex Bitmap Display">
            <a:extLst>
              <a:ext uri="{FF2B5EF4-FFF2-40B4-BE49-F238E27FC236}">
                <a16:creationId xmlns:a16="http://schemas.microsoft.com/office/drawing/2014/main" id="{98320ADC-3E8F-4B95-ACA8-445496653DF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75" y="5694166"/>
            <a:ext cx="630857" cy="206628"/>
          </a:xfrm>
          <a:prstGeom prst="rect">
            <a:avLst/>
          </a:prstGeom>
        </p:spPr>
      </p:pic>
      <p:pic>
        <p:nvPicPr>
          <p:cNvPr id="6" name="圖片 5" descr="\documentclass{article}&#10;\usepackage{amsmath}&#10;\pagestyle{empty}&#10;\begin{document}&#10;&#10;test&#10;&#10;&#10;\end{document}" title="IguanaTex Bitmap Display">
            <a:extLst>
              <a:ext uri="{FF2B5EF4-FFF2-40B4-BE49-F238E27FC236}">
                <a16:creationId xmlns:a16="http://schemas.microsoft.com/office/drawing/2014/main" id="{34C14AAF-6440-4B49-B64E-7549924913A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7" y="5302973"/>
            <a:ext cx="469943" cy="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Variance and Bias </a:t>
            </a:r>
            <a:endParaRPr lang="zh-TW" altLang="en-US" b="1" dirty="0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8BAFD2A-DE08-4529-9C7D-0B91B5F13B79}"/>
              </a:ext>
            </a:extLst>
          </p:cNvPr>
          <p:cNvGrpSpPr/>
          <p:nvPr/>
        </p:nvGrpSpPr>
        <p:grpSpPr>
          <a:xfrm>
            <a:off x="3293861" y="1363577"/>
            <a:ext cx="5120673" cy="5075257"/>
            <a:chOff x="3293861" y="1363577"/>
            <a:chExt cx="5120673" cy="5075257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00E1C5B8-4AEC-4FF1-9137-E4A7F6FA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93861" y="1363577"/>
              <a:ext cx="5120673" cy="5075257"/>
            </a:xfrm>
            <a:prstGeom prst="rect">
              <a:avLst/>
            </a:prstGeom>
          </p:spPr>
        </p:pic>
        <p:pic>
          <p:nvPicPr>
            <p:cNvPr id="46" name="圖片 45" descr="\documentclass{article}&#10;\usepackage{amsmath}&#10;\pagestyle{empty}&#10;\begin{document}&#10;&#10;$$f^*$$&#10;&#10;&#10;\end{document}" title="IguanaTex Bitmap Display">
              <a:extLst>
                <a:ext uri="{FF2B5EF4-FFF2-40B4-BE49-F238E27FC236}">
                  <a16:creationId xmlns:a16="http://schemas.microsoft.com/office/drawing/2014/main" id="{D7A3F2B6-55EA-4C1B-AF04-6F919E8089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509" y="3033159"/>
              <a:ext cx="272457" cy="287086"/>
            </a:xfrm>
            <a:prstGeom prst="rect">
              <a:avLst/>
            </a:prstGeom>
          </p:spPr>
        </p:pic>
        <p:pic>
          <p:nvPicPr>
            <p:cNvPr id="47" name="圖片 46" descr="\documentclass{article}&#10;\usepackage{amsmath}&#10;\pagestyle{empty}&#10;\begin{document}&#10;&#10;$$f^*$$&#10;&#10;&#10;\end{document}" title="IguanaTex Bitmap Display">
              <a:extLst>
                <a:ext uri="{FF2B5EF4-FFF2-40B4-BE49-F238E27FC236}">
                  <a16:creationId xmlns:a16="http://schemas.microsoft.com/office/drawing/2014/main" id="{B3044409-68B2-42CC-A6B4-E381D408C39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52" y="3033159"/>
              <a:ext cx="272457" cy="287086"/>
            </a:xfrm>
            <a:prstGeom prst="rect">
              <a:avLst/>
            </a:prstGeom>
          </p:spPr>
        </p:pic>
        <p:pic>
          <p:nvPicPr>
            <p:cNvPr id="48" name="圖片 47" descr="\documentclass{article}&#10;\usepackage{amsmath}&#10;\pagestyle{empty}&#10;\begin{document}&#10;&#10;$$f^*$$&#10;&#10;&#10;\end{document}" title="IguanaTex Bitmap Display">
              <a:extLst>
                <a:ext uri="{FF2B5EF4-FFF2-40B4-BE49-F238E27FC236}">
                  <a16:creationId xmlns:a16="http://schemas.microsoft.com/office/drawing/2014/main" id="{78DEEAE7-BC6D-4C2D-B647-5427C10CDEB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509" y="5579437"/>
              <a:ext cx="272457" cy="287086"/>
            </a:xfrm>
            <a:prstGeom prst="rect">
              <a:avLst/>
            </a:prstGeom>
          </p:spPr>
        </p:pic>
        <p:pic>
          <p:nvPicPr>
            <p:cNvPr id="49" name="圖片 48" descr="\documentclass{article}&#10;\usepackage{amsmath}&#10;\pagestyle{empty}&#10;\begin{document}&#10;&#10;$$f^*$$&#10;&#10;&#10;\end{document}" title="IguanaTex Bitmap Display">
              <a:extLst>
                <a:ext uri="{FF2B5EF4-FFF2-40B4-BE49-F238E27FC236}">
                  <a16:creationId xmlns:a16="http://schemas.microsoft.com/office/drawing/2014/main" id="{0CB620B4-2852-42A2-B654-2D5941B36A2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52" y="5579437"/>
              <a:ext cx="272457" cy="287086"/>
            </a:xfrm>
            <a:prstGeom prst="rect">
              <a:avLst/>
            </a:prstGeom>
          </p:spPr>
        </p:pic>
        <p:pic>
          <p:nvPicPr>
            <p:cNvPr id="54" name="圖片 53" descr="\documentclass{article}&#10;\usepackage{amsmath}&#10;\pagestyle{empty}&#10;\begin{document}&#10;&#10;$$f_t$$&#10;&#10;&#10;\end{document}" title="IguanaTex Bitmap Display">
              <a:extLst>
                <a:ext uri="{FF2B5EF4-FFF2-40B4-BE49-F238E27FC236}">
                  <a16:creationId xmlns:a16="http://schemas.microsoft.com/office/drawing/2014/main" id="{E1DDAACA-1A3B-4EE2-837F-12B4A2DE9E2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979" y="2230064"/>
              <a:ext cx="215771" cy="276115"/>
            </a:xfrm>
            <a:prstGeom prst="rect">
              <a:avLst/>
            </a:prstGeom>
          </p:spPr>
        </p:pic>
        <p:pic>
          <p:nvPicPr>
            <p:cNvPr id="55" name="圖片 54" descr="\documentclass{article}&#10;\usepackage{amsmath}&#10;\pagestyle{empty}&#10;\begin{document}&#10;&#10;$$f_t$$&#10;&#10;&#10;\end{document}" title="IguanaTex Bitmap Display">
              <a:extLst>
                <a:ext uri="{FF2B5EF4-FFF2-40B4-BE49-F238E27FC236}">
                  <a16:creationId xmlns:a16="http://schemas.microsoft.com/office/drawing/2014/main" id="{5BA12272-39DE-4FF2-AEF3-499B33F4CD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2485" y="2401686"/>
              <a:ext cx="215771" cy="276115"/>
            </a:xfrm>
            <a:prstGeom prst="rect">
              <a:avLst/>
            </a:prstGeom>
          </p:spPr>
        </p:pic>
        <p:pic>
          <p:nvPicPr>
            <p:cNvPr id="56" name="圖片 55" descr="\documentclass{article}&#10;\usepackage{amsmath}&#10;\pagestyle{empty}&#10;\begin{document}&#10;&#10;$$f_t$$&#10;&#10;&#10;\end{document}" title="IguanaTex Bitmap Display">
              <a:extLst>
                <a:ext uri="{FF2B5EF4-FFF2-40B4-BE49-F238E27FC236}">
                  <a16:creationId xmlns:a16="http://schemas.microsoft.com/office/drawing/2014/main" id="{B11E70D5-C5F0-40C9-8BCB-A4540758EB8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864" y="4331033"/>
              <a:ext cx="215771" cy="276115"/>
            </a:xfrm>
            <a:prstGeom prst="rect">
              <a:avLst/>
            </a:prstGeom>
          </p:spPr>
        </p:pic>
        <p:pic>
          <p:nvPicPr>
            <p:cNvPr id="57" name="圖片 56" descr="\documentclass{article}&#10;\usepackage{amsmath}&#10;\pagestyle{empty}&#10;\begin{document}&#10;&#10;$$f_t$$&#10;&#10;&#10;\end{document}" title="IguanaTex Bitmap Display">
              <a:extLst>
                <a:ext uri="{FF2B5EF4-FFF2-40B4-BE49-F238E27FC236}">
                  <a16:creationId xmlns:a16="http://schemas.microsoft.com/office/drawing/2014/main" id="{E3D5A1A7-B26B-40DB-90C2-BDEA7A7B2BFA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565" y="4192975"/>
              <a:ext cx="215771" cy="276115"/>
            </a:xfrm>
            <a:prstGeom prst="rect">
              <a:avLst/>
            </a:prstGeom>
          </p:spPr>
        </p:pic>
      </p:grpSp>
      <p:sp>
        <p:nvSpPr>
          <p:cNvPr id="59" name="橢圓 58">
            <a:extLst>
              <a:ext uri="{FF2B5EF4-FFF2-40B4-BE49-F238E27FC236}">
                <a16:creationId xmlns:a16="http://schemas.microsoft.com/office/drawing/2014/main" id="{ABF35EC4-F735-4D48-8B03-BE0980D8891B}"/>
              </a:ext>
            </a:extLst>
          </p:cNvPr>
          <p:cNvSpPr/>
          <p:nvPr/>
        </p:nvSpPr>
        <p:spPr>
          <a:xfrm>
            <a:off x="7243852" y="2757051"/>
            <a:ext cx="90000" cy="9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0758C60E-DBBF-4EF0-B0F0-0A29EC9B316E}"/>
              </a:ext>
            </a:extLst>
          </p:cNvPr>
          <p:cNvSpPr/>
          <p:nvPr/>
        </p:nvSpPr>
        <p:spPr>
          <a:xfrm>
            <a:off x="4888409" y="2749921"/>
            <a:ext cx="90000" cy="9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21DFE5FD-78A6-4D00-B8AF-5E77616E87DD}"/>
              </a:ext>
            </a:extLst>
          </p:cNvPr>
          <p:cNvSpPr/>
          <p:nvPr/>
        </p:nvSpPr>
        <p:spPr>
          <a:xfrm>
            <a:off x="4933409" y="4731708"/>
            <a:ext cx="90000" cy="9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F2196ED-9721-463D-8AA5-E92E862EA199}"/>
              </a:ext>
            </a:extLst>
          </p:cNvPr>
          <p:cNvSpPr/>
          <p:nvPr/>
        </p:nvSpPr>
        <p:spPr>
          <a:xfrm>
            <a:off x="6934978" y="4607148"/>
            <a:ext cx="90000" cy="9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340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F35A1-0E85-49AC-98E2-F31F1F15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zh-TW" sz="5000" b="1" dirty="0">
                <a:latin typeface="+mn-lt"/>
              </a:rPr>
              <a:t>Thanks for</a:t>
            </a:r>
            <a:r>
              <a:rPr lang="en-US" altLang="zh-TW" sz="5000" b="1" dirty="0">
                <a:latin typeface="+mn-lt"/>
              </a:rPr>
              <a:t> </a:t>
            </a:r>
            <a:r>
              <a:rPr lang="zh-TW" altLang="zh-TW" sz="5000" b="1" dirty="0">
                <a:latin typeface="+mn-lt"/>
              </a:rPr>
              <a:t>listening!</a:t>
            </a:r>
            <a:endParaRPr lang="zh-TW" altLang="en-US" sz="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Bias</a:t>
            </a:r>
            <a:endParaRPr lang="zh-TW" altLang="en-US" b="1" dirty="0"/>
          </a:p>
        </p:txBody>
      </p:sp>
      <p:pic>
        <p:nvPicPr>
          <p:cNvPr id="5" name="圖片 4" descr="\documentclass{article}&#10;\usepackage{amsmath}&#10;\pagestyle{empty}&#10;\begin{document}&#10;&#10;If $\mathcal{D}=U(0,1)$,&#10;&#10;&#10;\end{document}" title="IguanaTex Bitmap Display">
            <a:extLst>
              <a:ext uri="{FF2B5EF4-FFF2-40B4-BE49-F238E27FC236}">
                <a16:creationId xmlns:a16="http://schemas.microsoft.com/office/drawing/2014/main" id="{2FF2E7F1-13F8-4271-8A4C-9DD76C3C39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50" y="2196041"/>
            <a:ext cx="1921828" cy="305372"/>
          </a:xfrm>
          <a:prstGeom prst="rect">
            <a:avLst/>
          </a:prstGeom>
        </p:spPr>
      </p:pic>
      <p:pic>
        <p:nvPicPr>
          <p:cNvPr id="19" name="圖片 18" descr="\documentclass{article}&#10;\usepackage{amsmath}&#10;\pagestyle{empty}&#10;\begin{document}&#10;&#10;$$\int_0^1 |f(x)-f^*(x)|^p \, dx&#10;=\|f-f^*\|_p^p$$&#10;&#10;&#10;\end{document}" title="IguanaTex Bitmap Display">
            <a:extLst>
              <a:ext uri="{FF2B5EF4-FFF2-40B4-BE49-F238E27FC236}">
                <a16:creationId xmlns:a16="http://schemas.microsoft.com/office/drawing/2014/main" id="{4B9AD1E4-A08D-4F5A-820A-D1220DCACE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50" y="2741729"/>
            <a:ext cx="4556801" cy="758859"/>
          </a:xfrm>
          <a:prstGeom prst="rect">
            <a:avLst/>
          </a:prstGeom>
        </p:spPr>
      </p:pic>
      <p:pic>
        <p:nvPicPr>
          <p:cNvPr id="6" name="圖片 5" descr="\documentclass{article}&#10;\usepackage{amsmath, amssymb}&#10;\pagestyle{empty}&#10;\begin{document}&#10;&#10;$$\int_{\mathbb{R}} |f(x)-f^*(x)|^p \, d\mathbb{P}&#10;=\mathbb{E}|f(X)-f(X)^*|^p$$&#10;&#10;&#10;\end{document}" title="IguanaTex Bitmap Display">
            <a:extLst>
              <a:ext uri="{FF2B5EF4-FFF2-40B4-BE49-F238E27FC236}">
                <a16:creationId xmlns:a16="http://schemas.microsoft.com/office/drawing/2014/main" id="{3791E3BA-EC18-4FC8-9560-0EAC720AB5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50" y="4477551"/>
            <a:ext cx="5557029" cy="691201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&#10;For general $\mathcal{D}$,&#10;&#10;&#10;\end{document}" title="IguanaTex Bitmap Display">
            <a:extLst>
              <a:ext uri="{FF2B5EF4-FFF2-40B4-BE49-F238E27FC236}">
                <a16:creationId xmlns:a16="http://schemas.microsoft.com/office/drawing/2014/main" id="{CD6D63BA-17D9-48B5-A290-018C8871C8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50" y="3919929"/>
            <a:ext cx="1887084" cy="272458"/>
          </a:xfrm>
          <a:prstGeom prst="rect">
            <a:avLst/>
          </a:prstGeom>
        </p:spPr>
      </p:pic>
      <p:pic>
        <p:nvPicPr>
          <p:cNvPr id="11" name="圖片 10" descr="\documentclass{article}&#10;\usepackage{amsmath}&#10;\pagestyle{empty}&#10;\begin{document}&#10;&#10;How do we illustrate the bias?&#10;&#10;&#10;\end{document}" title="IguanaTex Bitmap Display">
            <a:extLst>
              <a:ext uri="{FF2B5EF4-FFF2-40B4-BE49-F238E27FC236}">
                <a16:creationId xmlns:a16="http://schemas.microsoft.com/office/drawing/2014/main" id="{D9DEFD57-2FDB-407F-8ADF-BF4C85D0CA4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50" y="1486867"/>
            <a:ext cx="4006400" cy="217600"/>
          </a:xfrm>
          <a:prstGeom prst="rect">
            <a:avLst/>
          </a:prstGeom>
        </p:spPr>
      </p:pic>
      <p:pic>
        <p:nvPicPr>
          <p:cNvPr id="8" name="圖片 7" descr="\documentclass{article}&#10;\usepackage{amsmath, amssymb}&#10;\pagestyle{empty}&#10;\begin{document}&#10;&#10;Goal: $\mathbb{E}|f(X)-f^*(X)|^p=0$&#10;&#10;&#10;\end{document}" title="IguanaTex Bitmap Display">
            <a:extLst>
              <a:ext uri="{FF2B5EF4-FFF2-40B4-BE49-F238E27FC236}">
                <a16:creationId xmlns:a16="http://schemas.microsoft.com/office/drawing/2014/main" id="{F9700855-AD3F-4759-ADA5-0D0D4565EAD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52" y="5613455"/>
            <a:ext cx="3781480" cy="3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Blending / Voting</a:t>
            </a:r>
            <a:endParaRPr lang="zh-TW" altLang="en-US" b="1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80D37FF-B5A0-4D27-93D7-D39031387231}"/>
              </a:ext>
            </a:extLst>
          </p:cNvPr>
          <p:cNvGrpSpPr/>
          <p:nvPr/>
        </p:nvGrpSpPr>
        <p:grpSpPr>
          <a:xfrm>
            <a:off x="1027416" y="2030170"/>
            <a:ext cx="4099390" cy="3456653"/>
            <a:chOff x="1797978" y="2228248"/>
            <a:chExt cx="4099390" cy="3456653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EE075D7-D498-4CE9-8EFD-63CFB06B7326}"/>
                </a:ext>
              </a:extLst>
            </p:cNvPr>
            <p:cNvGrpSpPr/>
            <p:nvPr/>
          </p:nvGrpSpPr>
          <p:grpSpPr>
            <a:xfrm>
              <a:off x="2848214" y="2545351"/>
              <a:ext cx="1609681" cy="2821047"/>
              <a:chOff x="2848214" y="2545351"/>
              <a:chExt cx="1609681" cy="2821047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74CBB9C-9FEB-4836-95D7-DD783928C1DE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3917895" y="2545351"/>
                <a:ext cx="540000" cy="2821047"/>
                <a:chOff x="3917895" y="2545351"/>
                <a:chExt cx="540000" cy="2821047"/>
              </a:xfrm>
            </p:grpSpPr>
            <p:cxnSp>
              <p:nvCxnSpPr>
                <p:cNvPr id="51" name="直線單箭頭接點 50">
                  <a:extLst>
                    <a:ext uri="{FF2B5EF4-FFF2-40B4-BE49-F238E27FC236}">
                      <a16:creationId xmlns:a16="http://schemas.microsoft.com/office/drawing/2014/main" id="{6794AA2F-B49B-416C-AFD9-4E82E3800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7895" y="2545351"/>
                  <a:ext cx="54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53">
                  <a:extLst>
                    <a:ext uri="{FF2B5EF4-FFF2-40B4-BE49-F238E27FC236}">
                      <a16:creationId xmlns:a16="http://schemas.microsoft.com/office/drawing/2014/main" id="{BC3B160B-0BE7-4C1B-94EF-7F1F547A4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7895" y="3486632"/>
                  <a:ext cx="54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B6B73FB1-B426-4394-9FA7-DD405EB11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7895" y="5366398"/>
                  <a:ext cx="54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23B3A97B-BE62-46BE-AB8F-2D3FA35DD9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214" y="4207635"/>
                    <a:ext cx="3497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23B3A97B-BE62-46BE-AB8F-2D3FA35DD9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214" y="4207635"/>
                    <a:ext cx="34977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4CAA02E-1A9D-47F6-9847-8D38AFBA4A41}"/>
                </a:ext>
              </a:extLst>
            </p:cNvPr>
            <p:cNvGrpSpPr/>
            <p:nvPr/>
          </p:nvGrpSpPr>
          <p:grpSpPr>
            <a:xfrm>
              <a:off x="1797978" y="2228248"/>
              <a:ext cx="4099390" cy="3456653"/>
              <a:chOff x="-554805" y="1642621"/>
              <a:chExt cx="4099390" cy="3456653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EB478528-940A-43AE-B2D8-AFA8ECECE985}"/>
                  </a:ext>
                </a:extLst>
              </p:cNvPr>
              <p:cNvGrpSpPr/>
              <p:nvPr/>
            </p:nvGrpSpPr>
            <p:grpSpPr>
              <a:xfrm>
                <a:off x="2136163" y="1642621"/>
                <a:ext cx="1408422" cy="3456653"/>
                <a:chOff x="1930679" y="1714540"/>
                <a:chExt cx="1408422" cy="3456653"/>
              </a:xfrm>
            </p:grpSpPr>
            <p:sp>
              <p:nvSpPr>
                <p:cNvPr id="5" name="矩形: 圓角 4">
                  <a:extLst>
                    <a:ext uri="{FF2B5EF4-FFF2-40B4-BE49-F238E27FC236}">
                      <a16:creationId xmlns:a16="http://schemas.microsoft.com/office/drawing/2014/main" id="{D43F336A-75FA-4934-91D4-47E456F41A21}"/>
                    </a:ext>
                  </a:extLst>
                </p:cNvPr>
                <p:cNvSpPr/>
                <p:nvPr/>
              </p:nvSpPr>
              <p:spPr>
                <a:xfrm>
                  <a:off x="1930682" y="1714540"/>
                  <a:ext cx="1408419" cy="63699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Model 1</a:t>
                  </a:r>
                  <a:endParaRPr lang="zh-TW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9F215288-5984-43A8-8787-9B4EF3542B50}"/>
                    </a:ext>
                  </a:extLst>
                </p:cNvPr>
                <p:cNvSpPr/>
                <p:nvPr/>
              </p:nvSpPr>
              <p:spPr>
                <a:xfrm>
                  <a:off x="1930681" y="2654425"/>
                  <a:ext cx="1408419" cy="63699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Model 2</a:t>
                  </a:r>
                  <a:endParaRPr lang="zh-TW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圓角 28">
                  <a:extLst>
                    <a:ext uri="{FF2B5EF4-FFF2-40B4-BE49-F238E27FC236}">
                      <a16:creationId xmlns:a16="http://schemas.microsoft.com/office/drawing/2014/main" id="{7CCFE15C-8454-45E7-8CDA-7E2472ED392C}"/>
                    </a:ext>
                  </a:extLst>
                </p:cNvPr>
                <p:cNvSpPr/>
                <p:nvPr/>
              </p:nvSpPr>
              <p:spPr>
                <a:xfrm>
                  <a:off x="1930679" y="4534195"/>
                  <a:ext cx="1408419" cy="63699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Model </a:t>
                  </a:r>
                  <a:r>
                    <a:rPr lang="en-US" altLang="zh-TW" sz="2400" b="1" i="1" dirty="0">
                      <a:solidFill>
                        <a:schemeClr val="tx1"/>
                      </a:solidFill>
                    </a:rPr>
                    <a:t>n</a:t>
                  </a:r>
                  <a:endParaRPr lang="zh-TW" altLang="en-US" sz="2400" b="1" i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B02F7325-2BDF-4D17-9ED6-CF51ECD82EDE}"/>
                  </a:ext>
                </a:extLst>
              </p:cNvPr>
              <p:cNvSpPr/>
              <p:nvPr/>
            </p:nvSpPr>
            <p:spPr>
              <a:xfrm>
                <a:off x="-554805" y="1642621"/>
                <a:ext cx="2084118" cy="63699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Training set 1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82C32086-1B63-44F0-9A5D-C76363C2D5BE}"/>
                  </a:ext>
                </a:extLst>
              </p:cNvPr>
              <p:cNvSpPr/>
              <p:nvPr/>
            </p:nvSpPr>
            <p:spPr>
              <a:xfrm>
                <a:off x="-544709" y="2582506"/>
                <a:ext cx="2074022" cy="63699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Training set 1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05C425D7-A929-47EB-A46C-74EA58475398}"/>
                  </a:ext>
                </a:extLst>
              </p:cNvPr>
              <p:cNvSpPr/>
              <p:nvPr/>
            </p:nvSpPr>
            <p:spPr>
              <a:xfrm>
                <a:off x="-544708" y="4432712"/>
                <a:ext cx="2053656" cy="63699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</a:rPr>
                  <a:t>Training set </a:t>
                </a:r>
                <a:r>
                  <a:rPr lang="en-US" altLang="zh-TW" sz="2400" b="1" i="1" dirty="0">
                    <a:solidFill>
                      <a:schemeClr val="tx1"/>
                    </a:solidFill>
                  </a:rPr>
                  <a:t>n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5DB65D1D-82F7-489D-BEAA-36283262C4DE}"/>
              </a:ext>
            </a:extLst>
          </p:cNvPr>
          <p:cNvSpPr/>
          <p:nvPr/>
        </p:nvSpPr>
        <p:spPr>
          <a:xfrm>
            <a:off x="2339952" y="3850232"/>
            <a:ext cx="225004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Training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Blending / Voting</a:t>
            </a:r>
            <a:endParaRPr lang="zh-TW" altLang="en-US" b="1" dirty="0"/>
          </a:p>
        </p:txBody>
      </p:sp>
      <p:pic>
        <p:nvPicPr>
          <p:cNvPr id="84" name="圖片 83" descr="\documentclass{article}&#10;\usepackage{amsmath}&#10;\pagestyle{empty}&#10;\begin{document}&#10;&#10;$$\bar{y} = \frac{1}{n} \sum_{i=1}^n y_i$$&#10;&#10;&#10;\end{document}" title="IguanaTex Bitmap Display">
            <a:extLst>
              <a:ext uri="{FF2B5EF4-FFF2-40B4-BE49-F238E27FC236}">
                <a16:creationId xmlns:a16="http://schemas.microsoft.com/office/drawing/2014/main" id="{303B22B3-958B-4AE9-A18A-DA47393A18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90" y="2919881"/>
            <a:ext cx="1574399" cy="831998"/>
          </a:xfrm>
          <a:prstGeom prst="rect">
            <a:avLst/>
          </a:prstGeom>
        </p:spPr>
      </p:pic>
      <p:grpSp>
        <p:nvGrpSpPr>
          <p:cNvPr id="82" name="群組 81">
            <a:extLst>
              <a:ext uri="{FF2B5EF4-FFF2-40B4-BE49-F238E27FC236}">
                <a16:creationId xmlns:a16="http://schemas.microsoft.com/office/drawing/2014/main" id="{5BCCA616-6F55-4C41-891D-6467FCAB2257}"/>
              </a:ext>
            </a:extLst>
          </p:cNvPr>
          <p:cNvGrpSpPr/>
          <p:nvPr/>
        </p:nvGrpSpPr>
        <p:grpSpPr>
          <a:xfrm>
            <a:off x="1027330" y="2030170"/>
            <a:ext cx="8468260" cy="3456653"/>
            <a:chOff x="1027330" y="2030170"/>
            <a:chExt cx="8468260" cy="3456653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80D37FF-B5A0-4D27-93D7-D39031387231}"/>
                </a:ext>
              </a:extLst>
            </p:cNvPr>
            <p:cNvGrpSpPr/>
            <p:nvPr/>
          </p:nvGrpSpPr>
          <p:grpSpPr>
            <a:xfrm>
              <a:off x="1027330" y="2030170"/>
              <a:ext cx="8468260" cy="3456653"/>
              <a:chOff x="1797892" y="2228248"/>
              <a:chExt cx="8468260" cy="3456653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8EE075D7-D498-4CE9-8EFD-63CFB06B7326}"/>
                  </a:ext>
                </a:extLst>
              </p:cNvPr>
              <p:cNvGrpSpPr/>
              <p:nvPr/>
            </p:nvGrpSpPr>
            <p:grpSpPr>
              <a:xfrm>
                <a:off x="3871914" y="2545351"/>
                <a:ext cx="1426252" cy="2821047"/>
                <a:chOff x="3871914" y="2545351"/>
                <a:chExt cx="1426252" cy="282104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174CBB9C-9FEB-4836-95D7-DD783928C1DE}"/>
                    </a:ext>
                  </a:extLst>
                </p:cNvPr>
                <p:cNvGrpSpPr/>
                <p:nvPr>
                  <p:custDataLst>
                    <p:tags r:id="rId7"/>
                  </p:custDataLst>
                </p:nvPr>
              </p:nvGrpSpPr>
              <p:grpSpPr>
                <a:xfrm>
                  <a:off x="3871914" y="2545351"/>
                  <a:ext cx="585981" cy="2821047"/>
                  <a:chOff x="3871914" y="2545351"/>
                  <a:chExt cx="585981" cy="2821047"/>
                </a:xfrm>
              </p:grpSpPr>
              <p:cxnSp>
                <p:nvCxnSpPr>
                  <p:cNvPr id="51" name="直線單箭頭接點 50">
                    <a:extLst>
                      <a:ext uri="{FF2B5EF4-FFF2-40B4-BE49-F238E27FC236}">
                        <a16:creationId xmlns:a16="http://schemas.microsoft.com/office/drawing/2014/main" id="{6794AA2F-B49B-416C-AFD9-4E82E3800BCD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 flipV="1">
                    <a:off x="3871914" y="2545351"/>
                    <a:ext cx="585981" cy="13318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單箭頭接點 53">
                    <a:extLst>
                      <a:ext uri="{FF2B5EF4-FFF2-40B4-BE49-F238E27FC236}">
                        <a16:creationId xmlns:a16="http://schemas.microsoft.com/office/drawing/2014/main" id="{BC3B160B-0BE7-4C1B-94EF-7F1F547A4F2F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 flipV="1">
                    <a:off x="3871914" y="3486633"/>
                    <a:ext cx="585981" cy="3905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單箭頭接點 55">
                    <a:extLst>
                      <a:ext uri="{FF2B5EF4-FFF2-40B4-BE49-F238E27FC236}">
                        <a16:creationId xmlns:a16="http://schemas.microsoft.com/office/drawing/2014/main" id="{B6B73FB1-B426-4394-9FA7-DD405EB11F3A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>
                    <a:off x="3871914" y="3877171"/>
                    <a:ext cx="585981" cy="148922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23B3A97B-BE62-46BE-AB8F-2D3FA35DD9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8391" y="4154640"/>
                      <a:ext cx="3497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23B3A97B-BE62-46BE-AB8F-2D3FA35DD9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8391" y="4154640"/>
                      <a:ext cx="349775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E4CAA02E-1A9D-47F6-9847-8D38AFBA4A41}"/>
                  </a:ext>
                </a:extLst>
              </p:cNvPr>
              <p:cNvGrpSpPr/>
              <p:nvPr/>
            </p:nvGrpSpPr>
            <p:grpSpPr>
              <a:xfrm>
                <a:off x="1797892" y="2228248"/>
                <a:ext cx="8468260" cy="3456653"/>
                <a:chOff x="-554891" y="1642621"/>
                <a:chExt cx="8468260" cy="3456653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EB478528-940A-43AE-B2D8-AFA8ECECE985}"/>
                    </a:ext>
                  </a:extLst>
                </p:cNvPr>
                <p:cNvGrpSpPr/>
                <p:nvPr/>
              </p:nvGrpSpPr>
              <p:grpSpPr>
                <a:xfrm>
                  <a:off x="2136163" y="1642621"/>
                  <a:ext cx="5777206" cy="3456653"/>
                  <a:chOff x="1930679" y="1714540"/>
                  <a:chExt cx="5777206" cy="3456653"/>
                </a:xfrm>
              </p:grpSpPr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5A79190A-07AF-4884-8AA9-F2D3D440F62C}"/>
                      </a:ext>
                    </a:extLst>
                  </p:cNvPr>
                  <p:cNvGrpSpPr/>
                  <p:nvPr/>
                </p:nvGrpSpPr>
                <p:grpSpPr>
                  <a:xfrm>
                    <a:off x="1930682" y="1714540"/>
                    <a:ext cx="5777203" cy="2448556"/>
                    <a:chOff x="-262849" y="1714540"/>
                    <a:chExt cx="5777203" cy="2448556"/>
                  </a:xfrm>
                </p:grpSpPr>
                <p:grpSp>
                  <p:nvGrpSpPr>
                    <p:cNvPr id="34" name="群組 33">
                      <a:extLst>
                        <a:ext uri="{FF2B5EF4-FFF2-40B4-BE49-F238E27FC236}">
                          <a16:creationId xmlns:a16="http://schemas.microsoft.com/office/drawing/2014/main" id="{A0F27F11-ECE5-4C8E-9EBD-8CFAA5AA4F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62849" y="1714540"/>
                      <a:ext cx="3955752" cy="1398830"/>
                      <a:chOff x="-253433" y="2084410"/>
                      <a:chExt cx="3955752" cy="1398830"/>
                    </a:xfrm>
                  </p:grpSpPr>
                  <p:sp>
                    <p:nvSpPr>
                      <p:cNvPr id="5" name="矩形: 圓角 4">
                        <a:extLst>
                          <a:ext uri="{FF2B5EF4-FFF2-40B4-BE49-F238E27FC236}">
                            <a16:creationId xmlns:a16="http://schemas.microsoft.com/office/drawing/2014/main" id="{D43F336A-75FA-4934-91D4-47E456F41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53433" y="2084410"/>
                        <a:ext cx="1408419" cy="636998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2400" b="1" dirty="0">
                            <a:solidFill>
                              <a:schemeClr val="tx1"/>
                            </a:solidFill>
                          </a:rPr>
                          <a:t>Model 1</a:t>
                        </a:r>
                        <a:endParaRPr lang="zh-TW" altLang="en-US" sz="2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9" name="直線單箭頭接點 18">
                        <a:extLst>
                          <a:ext uri="{FF2B5EF4-FFF2-40B4-BE49-F238E27FC236}">
                            <a16:creationId xmlns:a16="http://schemas.microsoft.com/office/drawing/2014/main" id="{762000A4-42CB-48E0-AADC-416C814A7D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54983" y="2401513"/>
                        <a:ext cx="540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線單箭頭接點 29">
                        <a:extLst>
                          <a:ext uri="{FF2B5EF4-FFF2-40B4-BE49-F238E27FC236}">
                            <a16:creationId xmlns:a16="http://schemas.microsoft.com/office/drawing/2014/main" id="{1040BB4D-F283-480C-A841-CCACF1B83F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93687" y="2401514"/>
                        <a:ext cx="1408632" cy="108172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6" name="矩形: 圓角 35">
                      <a:extLst>
                        <a:ext uri="{FF2B5EF4-FFF2-40B4-BE49-F238E27FC236}">
                          <a16:creationId xmlns:a16="http://schemas.microsoft.com/office/drawing/2014/main" id="{FD8BD48E-7129-44DD-B771-58FB21C82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4672" y="1865286"/>
                      <a:ext cx="2779682" cy="63699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Voting</a:t>
                      </a:r>
                      <a:r>
                        <a:rPr lang="zh-TW" altLang="en-US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/ Average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矩形: 圓角 36">
                      <a:extLst>
                        <a:ext uri="{FF2B5EF4-FFF2-40B4-BE49-F238E27FC236}">
                          <a16:creationId xmlns:a16="http://schemas.microsoft.com/office/drawing/2014/main" id="{5719A081-7152-4307-950D-97ED761D8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12" y="3526098"/>
                      <a:ext cx="2250041" cy="63699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Predicted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7" name="矩形: 圓角 26">
                    <a:extLst>
                      <a:ext uri="{FF2B5EF4-FFF2-40B4-BE49-F238E27FC236}">
                        <a16:creationId xmlns:a16="http://schemas.microsoft.com/office/drawing/2014/main" id="{9F215288-5984-43A8-8787-9B4EF3542B50}"/>
                      </a:ext>
                    </a:extLst>
                  </p:cNvPr>
                  <p:cNvSpPr/>
                  <p:nvPr/>
                </p:nvSpPr>
                <p:spPr>
                  <a:xfrm>
                    <a:off x="1930681" y="265442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2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: 圓角 28">
                    <a:extLst>
                      <a:ext uri="{FF2B5EF4-FFF2-40B4-BE49-F238E27FC236}">
                        <a16:creationId xmlns:a16="http://schemas.microsoft.com/office/drawing/2014/main" id="{7CCFE15C-8454-45E7-8CDA-7E2472ED392C}"/>
                      </a:ext>
                    </a:extLst>
                  </p:cNvPr>
                  <p:cNvSpPr/>
                  <p:nvPr/>
                </p:nvSpPr>
                <p:spPr>
                  <a:xfrm>
                    <a:off x="1930679" y="4534195"/>
                    <a:ext cx="1408419" cy="636998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Model </a:t>
                    </a:r>
                    <a:r>
                      <a:rPr lang="en-US" altLang="zh-TW" sz="2400" b="1" i="1" dirty="0">
                        <a:solidFill>
                          <a:schemeClr val="tx1"/>
                        </a:solidFill>
                      </a:rPr>
                      <a:t>n</a:t>
                    </a:r>
                    <a:endParaRPr lang="zh-TW" altLang="en-US" sz="2400" b="1" i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直線單箭頭接點 40">
                    <a:extLst>
                      <a:ext uri="{FF2B5EF4-FFF2-40B4-BE49-F238E27FC236}">
                        <a16:creationId xmlns:a16="http://schemas.microsoft.com/office/drawing/2014/main" id="{D035E81E-2FA5-405C-937F-8950E32366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7631" y="2964419"/>
                    <a:ext cx="54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單箭頭接點 44">
                    <a:extLst>
                      <a:ext uri="{FF2B5EF4-FFF2-40B4-BE49-F238E27FC236}">
                        <a16:creationId xmlns:a16="http://schemas.microsoft.com/office/drawing/2014/main" id="{72EBF783-52D5-4390-BFFD-2523586CE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5705" y="4849898"/>
                    <a:ext cx="54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單箭頭接點 48">
                    <a:extLst>
                      <a:ext uri="{FF2B5EF4-FFF2-40B4-BE49-F238E27FC236}">
                        <a16:creationId xmlns:a16="http://schemas.microsoft.com/office/drawing/2014/main" id="{77A7C6F7-5745-426A-AC49-F448163C1A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29135" y="2972924"/>
                    <a:ext cx="1416859" cy="29532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單箭頭接點 51">
                    <a:extLst>
                      <a:ext uri="{FF2B5EF4-FFF2-40B4-BE49-F238E27FC236}">
                        <a16:creationId xmlns:a16="http://schemas.microsoft.com/office/drawing/2014/main" id="{0631D4CC-0E29-4114-8E6C-82D83DB46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29135" y="3357546"/>
                    <a:ext cx="1457299" cy="14866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82C32086-1B63-44F0-9A5D-C76363C2D5BE}"/>
                    </a:ext>
                  </a:extLst>
                </p:cNvPr>
                <p:cNvSpPr/>
                <p:nvPr/>
              </p:nvSpPr>
              <p:spPr>
                <a:xfrm>
                  <a:off x="-554891" y="2973045"/>
                  <a:ext cx="2074022" cy="636998"/>
                </a:xfrm>
                <a:prstGeom prst="roundRect">
                  <a:avLst/>
                </a:prstGeom>
                <a:solidFill>
                  <a:srgbClr val="F86B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solidFill>
                        <a:schemeClr val="tx1"/>
                      </a:solidFill>
                    </a:rPr>
                    <a:t>Test data</a:t>
                  </a:r>
                  <a:endParaRPr lang="zh-TW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98A1D141-346F-4D3A-88D4-5441FD66B29B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5767325" y="2249445"/>
              <a:ext cx="281600" cy="3016704"/>
              <a:chOff x="5767325" y="2249445"/>
              <a:chExt cx="281600" cy="3016704"/>
            </a:xfrm>
          </p:grpSpPr>
          <p:pic>
            <p:nvPicPr>
              <p:cNvPr id="80" name="圖片 79" descr="\documentclass{article}&#10;\usepackage{amsmath}&#10;\pagestyle{empty}&#10;\begin{document}&#10;&#10;$y_n$&#10;&#10;&#10;\end{document}" title="IguanaTex Bitmap Display">
                <a:extLst>
                  <a:ext uri="{FF2B5EF4-FFF2-40B4-BE49-F238E27FC236}">
                    <a16:creationId xmlns:a16="http://schemas.microsoft.com/office/drawing/2014/main" id="{1C8D417E-C388-4A29-B4A7-1952C7353F5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325" y="5070492"/>
                <a:ext cx="281600" cy="195657"/>
              </a:xfrm>
              <a:prstGeom prst="rect">
                <a:avLst/>
              </a:prstGeom>
            </p:spPr>
          </p:pic>
          <p:pic>
            <p:nvPicPr>
              <p:cNvPr id="22" name="圖片 21" descr="\documentclass{article}&#10;\usepackage{amsmath}&#10;\pagestyle{empty}&#10;\begin{document}&#10;&#10;$y_2$&#10;&#10;&#10;\end{document}" title="IguanaTex Bitmap Display">
                <a:extLst>
                  <a:ext uri="{FF2B5EF4-FFF2-40B4-BE49-F238E27FC236}">
                    <a16:creationId xmlns:a16="http://schemas.microsoft.com/office/drawing/2014/main" id="{5CD04C55-B7E0-4CC3-82EE-26C1E8F29D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325" y="3166738"/>
                <a:ext cx="248686" cy="195657"/>
              </a:xfrm>
              <a:prstGeom prst="rect">
                <a:avLst/>
              </a:prstGeom>
            </p:spPr>
          </p:pic>
          <p:pic>
            <p:nvPicPr>
              <p:cNvPr id="25" name="圖片 24" descr="\documentclass{article}&#10;\usepackage{amsmath}&#10;\pagestyle{empty}&#10;\begin{document}&#10;&#10;$y_1$&#10;&#10;&#10;\end{document}" title="IguanaTex Bitmap Display">
                <a:extLst>
                  <a:ext uri="{FF2B5EF4-FFF2-40B4-BE49-F238E27FC236}">
                    <a16:creationId xmlns:a16="http://schemas.microsoft.com/office/drawing/2014/main" id="{2DB98A51-20A8-497E-834D-9886A66772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0671" y="2249445"/>
                <a:ext cx="241372" cy="195657"/>
              </a:xfrm>
              <a:prstGeom prst="rect">
                <a:avLst/>
              </a:prstGeom>
            </p:spPr>
          </p:pic>
        </p:grpSp>
      </p:grp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4A3DBCF0-1AD6-448B-A4EC-AC94974A4D27}"/>
              </a:ext>
            </a:extLst>
          </p:cNvPr>
          <p:cNvSpPr/>
          <p:nvPr/>
        </p:nvSpPr>
        <p:spPr>
          <a:xfrm>
            <a:off x="7904485" y="3070183"/>
            <a:ext cx="1314409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Uniform: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EEA1FC0-08A8-4414-8077-CEF13303870A}"/>
              </a:ext>
            </a:extLst>
          </p:cNvPr>
          <p:cNvSpPr/>
          <p:nvPr/>
        </p:nvSpPr>
        <p:spPr>
          <a:xfrm>
            <a:off x="7899136" y="4062535"/>
            <a:ext cx="1497681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Weighted: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86" name="圖片 85" descr="\documentclass{article}&#10;\usepackage{amsmath}&#10;\pagestyle{empty}&#10;\begin{document}&#10;&#10;$$y = \frac{\sum_{i=1}^n w_i y_i}{\sum_{i=1}^n w_i}$$&#10;&#10;&#10;\end{document}" title="IguanaTex Bitmap Display">
            <a:extLst>
              <a:ext uri="{FF2B5EF4-FFF2-40B4-BE49-F238E27FC236}">
                <a16:creationId xmlns:a16="http://schemas.microsoft.com/office/drawing/2014/main" id="{A65978CD-058E-4A09-ACCB-360E14E4E2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90" y="3983736"/>
            <a:ext cx="1940113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Uniform Blending</a:t>
            </a:r>
            <a:endParaRPr lang="zh-TW" altLang="en-US" b="1" dirty="0"/>
          </a:p>
        </p:txBody>
      </p:sp>
      <p:pic>
        <p:nvPicPr>
          <p:cNvPr id="44" name="圖片 43" descr="\documentclass{article}&#10;\usepackage{amsmath, amssymb}&#10;\pagestyle{empty}&#10;\begin{document}&#10;&#10;\begin{align*}&#10;\frac{1}{T}\sum_{t=1}^T|f_t(x)-f^*(x)|^2&#10;&amp;=\frac{1}{T}\sum_{t=1}^T&#10;[f_t(x)]^2-2F(x)f^*(x)+[f^*(x)]^2 \\&#10;&amp;=\frac{1}{T}\sum_{t=1}^T&#10;[f_t(x)]^2-2[F(x)]^2 + [F(x)]^2&#10;+|F(x)-f^*(x)|^2 \\&#10;&amp;=\frac{1}{T}\sum_{t=1}^T|f_t(x)-F(x)|^2&#10;+|F(x)-f^*(x)|^2&#10;\end{align*}&#10;&#10;&#10;\end{document}" title="IguanaTex Bitmap Display">
            <a:extLst>
              <a:ext uri="{FF2B5EF4-FFF2-40B4-BE49-F238E27FC236}">
                <a16:creationId xmlns:a16="http://schemas.microsoft.com/office/drawing/2014/main" id="{D1DC817C-3B57-4BD2-847B-CF2C397BB2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5" y="2799751"/>
            <a:ext cx="10218059" cy="3281857"/>
          </a:xfrm>
          <a:prstGeom prst="rect">
            <a:avLst/>
          </a:prstGeom>
        </p:spPr>
      </p:pic>
      <p:pic>
        <p:nvPicPr>
          <p:cNvPr id="24" name="圖片 23" descr="\documentclass{article}&#10;\usepackage{amsmath, amssymb}&#10;\pagestyle{empty}&#10;\begin{document}&#10;&#10;Let $\displaystyle&#10;F(x)=\frac{1}{T} \sum_{t=1}^T f_t(x)$, where&#10;$x \sim \mathcal{D}$. Then&#10;&#10;&#10;\end{document}" title="IguanaTex Bitmap Display">
            <a:extLst>
              <a:ext uri="{FF2B5EF4-FFF2-40B4-BE49-F238E27FC236}">
                <a16:creationId xmlns:a16="http://schemas.microsoft.com/office/drawing/2014/main" id="{448EF505-9965-4A24-AC5D-96C475C164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4" y="1703074"/>
            <a:ext cx="5873378" cy="9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Uniform Blending</a:t>
            </a:r>
            <a:endParaRPr lang="zh-TW" altLang="en-US" b="1" dirty="0"/>
          </a:p>
        </p:txBody>
      </p:sp>
      <p:pic>
        <p:nvPicPr>
          <p:cNvPr id="11" name="圖片 10" descr="\documentclass{article}&#10;\usepackage{amsmath, amssymb}&#10;\pagestyle{empty}&#10;\begin{document}&#10;&#10;\begin{align*}&#10;\frac{1}{T}\sum_{t=1}^T&#10;\mathbb{E}|f_t(X)-f^*(X)|^2&#10;=\frac{1}{T}\sum_{t=1}^T\mathbb{E}|f_t(X)-F_t(X)|^2&#10;+\mathbb{E}|F_t(X)-f^*(X)|^2&#10;\end{align*}&#10;&#10;&#10;\end{document}" title="IguanaTex Bitmap Display">
            <a:extLst>
              <a:ext uri="{FF2B5EF4-FFF2-40B4-BE49-F238E27FC236}">
                <a16:creationId xmlns:a16="http://schemas.microsoft.com/office/drawing/2014/main" id="{0C2041CD-635E-4F6C-AC3C-D4993428EA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19" y="2706782"/>
            <a:ext cx="9834062" cy="881371"/>
          </a:xfrm>
          <a:prstGeom prst="rect">
            <a:avLst/>
          </a:prstGeom>
        </p:spPr>
      </p:pic>
      <p:pic>
        <p:nvPicPr>
          <p:cNvPr id="19" name="圖片 18" descr="\documentclass{article}&#10;\usepackage{amsmath, amssymb}&#10;\pagestyle{empty}&#10;\begin{document}&#10;&#10;Hence&#10;$\displaystyle&#10;\frac{1}{T}\sum_{t=1}^T \mathbb{E}&#10;|f_t(X)-f^*(X)|^2 \geq \mathbb{E}|F_t(X)-f^*(X)|^2&#10;$&#10;&#10;&#10;\end{document}" title="IguanaTex Bitmap Display">
            <a:extLst>
              <a:ext uri="{FF2B5EF4-FFF2-40B4-BE49-F238E27FC236}">
                <a16:creationId xmlns:a16="http://schemas.microsoft.com/office/drawing/2014/main" id="{2944E88A-348F-402B-A201-5025E9494F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19" y="3829692"/>
            <a:ext cx="7104007" cy="879543"/>
          </a:xfrm>
          <a:prstGeom prst="rect">
            <a:avLst/>
          </a:prstGeom>
        </p:spPr>
      </p:pic>
      <p:pic>
        <p:nvPicPr>
          <p:cNvPr id="15" name="圖片 14" descr="\documentclass{article}&#10;\usepackage{amsmath, amssymb}&#10;\pagestyle{empty}&#10;\begin{document}&#10;&#10;Let $X \sim \mathcal{D}$. Then&#10;&#10;&#10;\end{document}" title="IguanaTex Bitmap Display">
            <a:extLst>
              <a:ext uri="{FF2B5EF4-FFF2-40B4-BE49-F238E27FC236}">
                <a16:creationId xmlns:a16="http://schemas.microsoft.com/office/drawing/2014/main" id="{FD314A2E-D449-4FC9-B9F9-ECB84739E4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19" y="2082706"/>
            <a:ext cx="2362517" cy="233847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7E64C78-A78E-40DB-896F-C3FC0CB2608A}"/>
              </a:ext>
            </a:extLst>
          </p:cNvPr>
          <p:cNvSpPr/>
          <p:nvPr/>
        </p:nvSpPr>
        <p:spPr>
          <a:xfrm>
            <a:off x="3141327" y="4632275"/>
            <a:ext cx="1972405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Mean of bias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7925B49-CB01-48A3-B36A-FF9AC487DD5E}"/>
              </a:ext>
            </a:extLst>
          </p:cNvPr>
          <p:cNvSpPr/>
          <p:nvPr/>
        </p:nvSpPr>
        <p:spPr>
          <a:xfrm>
            <a:off x="6579421" y="4638562"/>
            <a:ext cx="1972405" cy="636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Bias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of </a:t>
            </a:r>
            <a:r>
              <a:rPr lang="en-US" altLang="zh-TW" sz="2400" b="1" i="1" dirty="0">
                <a:solidFill>
                  <a:srgbClr val="FF0000"/>
                </a:solidFill>
              </a:rPr>
              <a:t>Ft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AD1DD-1CC6-49E6-9059-C70CD205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04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Interval Estimation</a:t>
            </a:r>
            <a:endParaRPr lang="zh-TW" altLang="en-US" b="1" dirty="0"/>
          </a:p>
        </p:txBody>
      </p:sp>
      <p:pic>
        <p:nvPicPr>
          <p:cNvPr id="20" name="圖片 19" descr="\documentclass{article}&#10;\usepackage{amsmath, amssymb}&#10;\pagestyle{empty}&#10;\begin{document}&#10;&#10;\begin{align*}&#10;\bar{X}=\frac{1}{n} \sum_{i=1}^n X_i&#10;\end{align*}&#10;&#10;&#10;\end{document}" title="IguanaTex Bitmap Display">
            <a:extLst>
              <a:ext uri="{FF2B5EF4-FFF2-40B4-BE49-F238E27FC236}">
                <a16:creationId xmlns:a16="http://schemas.microsoft.com/office/drawing/2014/main" id="{C8E8106A-3245-4753-B6EF-10C592CD33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9" y="1981313"/>
            <a:ext cx="1793831" cy="832000"/>
          </a:xfrm>
          <a:prstGeom prst="rect">
            <a:avLst/>
          </a:prstGeom>
        </p:spPr>
      </p:pic>
      <p:pic>
        <p:nvPicPr>
          <p:cNvPr id="17" name="圖片 16" descr="\documentclass{article}&#10;\usepackage{amsmath}&#10;\pagestyle{empty}&#10;\begin{document}&#10;&#10;$X_1, X_2,...,X_n \stackrel{\text{iid}}{\sim}&#10;\mathcal{N}(\mu, \sigma)$&#10;&#10;&#10;\end{document}" title="IguanaTex Bitmap Display">
            <a:extLst>
              <a:ext uri="{FF2B5EF4-FFF2-40B4-BE49-F238E27FC236}">
                <a16:creationId xmlns:a16="http://schemas.microsoft.com/office/drawing/2014/main" id="{A6517F5A-413F-40DA-AE8A-D346E61924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9" y="1330184"/>
            <a:ext cx="3284115" cy="396801"/>
          </a:xfrm>
          <a:prstGeom prst="rect">
            <a:avLst/>
          </a:prstGeom>
        </p:spPr>
      </p:pic>
      <p:pic>
        <p:nvPicPr>
          <p:cNvPr id="4" name="圖片 3" descr="\documentclass{article}&#10;\usepackage{amsmath, amssymb}&#10;\pagestyle{empty}&#10;\begin{document}&#10;&#10;\begin{align*}&#10;\mathbb{P}&#10;\left(&#10;-z_\frac{\alpha}{2}&lt;&#10;\frac{\bar{X}-\mu}{\frac{\sigma}{\sqrt{n}}}&#10;\leq z_\frac{\alpha}{2}&#10;\right)&#10;=1-\alpha&#10;\end{align*}&#10;&#10;&#10;\end{document}" title="IguanaTex Bitmap Display">
            <a:extLst>
              <a:ext uri="{FF2B5EF4-FFF2-40B4-BE49-F238E27FC236}">
                <a16:creationId xmlns:a16="http://schemas.microsoft.com/office/drawing/2014/main" id="{2C29A267-A030-42BB-B8AC-4F84B7ED30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9" y="4127774"/>
            <a:ext cx="4507431" cy="910628"/>
          </a:xfrm>
          <a:prstGeom prst="rect">
            <a:avLst/>
          </a:prstGeom>
        </p:spPr>
      </p:pic>
      <p:pic>
        <p:nvPicPr>
          <p:cNvPr id="15" name="圖片 14" descr="\documentclass{article}&#10;\usepackage{amsmath, amssymb}&#10;\pagestyle{empty}&#10;\begin{document}&#10;&#10;$&#10;\mu \in [\bar{X}-z_{\frac{\alpha}{2}}&#10;\frac{\sigma}{\sqrt{n}}&#10;, \bar{X}+z_{\frac{\alpha}{2}}&#10;\frac{\sigma}{\sqrt{n}}]&#10;$&#10;&#10;&#10;\end{document}" title="IguanaTex Bitmap Display">
            <a:extLst>
              <a:ext uri="{FF2B5EF4-FFF2-40B4-BE49-F238E27FC236}">
                <a16:creationId xmlns:a16="http://schemas.microsoft.com/office/drawing/2014/main" id="{8BF2C5E4-FA12-40F8-88E1-6FFAF67EAA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10" y="5454220"/>
            <a:ext cx="3688232" cy="422400"/>
          </a:xfrm>
          <a:prstGeom prst="rect">
            <a:avLst/>
          </a:prstGeom>
        </p:spPr>
      </p:pic>
      <p:pic>
        <p:nvPicPr>
          <p:cNvPr id="2050" name="Picture 2" descr="ãä¿¡è³´åéåå«åãçåçæå°çµæ">
            <a:extLst>
              <a:ext uri="{FF2B5EF4-FFF2-40B4-BE49-F238E27FC236}">
                <a16:creationId xmlns:a16="http://schemas.microsoft.com/office/drawing/2014/main" id="{D6FEC74B-CA63-4E98-8AAF-F39779D0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1" y="1183396"/>
            <a:ext cx="5285143" cy="52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 descr="\documentclass{article}&#10;\usepackage{amsmath}&#10;\pagestyle{empty}&#10;\begin{document}&#10;&#10;$$\frac{\bar{X}-\mu}{\frac{\sigma}{\sqrt{n}}}&#10;\sim \mathcal{N}(0,1)$$&#10;&#10;&#10;\end{document}" title="IguanaTex Bitmap Display">
            <a:extLst>
              <a:ext uri="{FF2B5EF4-FFF2-40B4-BE49-F238E27FC236}">
                <a16:creationId xmlns:a16="http://schemas.microsoft.com/office/drawing/2014/main" id="{709F4C8B-2988-421C-9690-D1AA8B0F0B8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9" y="3041446"/>
            <a:ext cx="2208914" cy="8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67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5.98803"/>
  <p:tag name="LATEXADDIN" val="\documentclass{article}&#10;\usepackage{amsmath}&#10;\pagestyle{empty}&#10;\begin{document}&#10;&#10;$f_1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8.48898"/>
  <p:tag name="LATEXADDIN" val="\documentclass{article}&#10;\usepackage{amsmath}&#10;\pagestyle{empty}&#10;\begin{document}&#10;&#10;$$f_t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8.48898"/>
  <p:tag name="LATEXADDIN" val="\documentclass{article}&#10;\usepackage{amsmath}&#10;\pagestyle{empty}&#10;\begin{document}&#10;&#10;$$f_t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3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3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3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3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3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8.1515"/>
  <p:tag name="LATEXADDIN" val="\documentclass{article}&#10;\usepackage{amsmath}&#10;\pagestyle{empty}&#10;\begin{document}&#10;&#10;If $\mathcal{D}=U(0,1)$,&#10;&#10;&#10;\end{document}"/>
  <p:tag name="IGUANATEXSIZE" val="24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3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3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3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3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3(x)=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2034.496"/>
  <p:tag name="LATEXADDIN" val="\documentclass{article}&#10;\usepackage{amsmath}&#10;\pagestyle{empty}&#10;\begin{document}&#10;&#10;If $f_t(x_i) \neq y_i$,&#10;then $w_i^{(t+1)}=w_i^{(t)} \times d_t$&#10;&#10;&#10;\end{document}"/>
  <p:tag name="IGUANATEXSIZE" val="24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8.7101"/>
  <p:tag name="ORIGINALWIDTH" val="1799.775"/>
  <p:tag name="LATEXADDIN" val="\documentclass{article}&#10;\usepackage{amsmath}&#10;\pagestyle{empty}&#10;\begin{document}&#10;&#10;If $f_t(x_i) = y_i$,&#10;then $w_i^{(t+1)}=\dfrac{w_i^{(t)}}{d_t}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0.9074"/>
  <p:tag name="ORIGINALWIDTH" val="1304.087"/>
  <p:tag name="LATEXADDIN" val="\documentclass{article}&#10;\usepackage{amsmath}&#10;\pagestyle{empty}&#10;\begin{document}&#10;&#10;$$\varepsilon_t =&#10;\frac{\displaystyle \sum_{i=1}^n w_i^{(t)} \boldsymbol{1}_{\{f_t(x_i) \neq y_i \}} }&#10;{\displaystyle \sum_{i=1}^n w_i^{(t)}}$$&#10;&#10;&#10;\end{document}"/>
  <p:tag name="IGUANATEXSIZE" val="24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2028"/>
  <p:tag name="ORIGINALWIDTH" val="1882.265"/>
  <p:tag name="LATEXADDIN" val="\documentclass{article}&#10;\usepackage{amsmath}&#10;\pagestyle{empty}&#10;\begin{document}&#10;&#10;Goal: $\displaystyle \frac{ \sum_{i=1}^n w_i^{(t+1)} \boldsymbol{1}_{\{f_t(x_i) \neq y_i \}} }&#10;{\sum_{i=1}^n w_i^{(t+1)}}=\frac{1}{2}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2445.444"/>
  <p:tag name="LATEXADDIN" val="\documentclass{article}&#10;\usepackage{amsmath}&#10;\pagestyle{empty}&#10;\begin{document}&#10;&#10;$\displaystyle \sum_{i=1}^n w_i^{(t+1)}&#10;\boldsymbol{1}_{\{f_t(x_i) = y_i \}}&#10;=\sum_{i=1}^n w_i^{(t+1)}&#10;\boldsymbol{1}_{\{f_t(x_i) \neq y_i \}}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868.766"/>
  <p:tag name="LATEXADDIN" val="\documentclass{article}&#10;\usepackage{amsmath}&#10;\pagestyle{empty}&#10;\begin{document}&#10;&#10;$$\int_0^1 |f(x)-f^*(x)|^p \, dx&#10;=\|f-f^*\|_p^p$$&#10;&#10;&#10;\end{document}"/>
  <p:tag name="IGUANATEXSIZE" val="24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2629.171"/>
  <p:tag name="LATEXADDIN" val="\documentclass{article}&#10;\usepackage{amsmath}&#10;\pagestyle{empty}&#10;\begin{document}&#10;&#10;$\displaystyle \sum_{i=1}^n w_i^{(t)}&#10;\boldsymbol{1}_{\{f_t(x_i) = y_i \}} / d_t&#10;=\sum_{i=1}^n w_i^{(t)}&#10;\boldsymbol{1}_{\{f_t(x_i) \neq y_i \}} \times d_t$&#10;&#10;&#10;\end{document}"/>
  <p:tag name="IGUANATEXSIZE" val="24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1961.005"/>
  <p:tag name="LATEXADDIN" val="\documentclass{article}&#10;\usepackage{amsmath}&#10;\pagestyle{empty}&#10;\begin{document}&#10;&#10;$\displaystyle (1-\varepsilon_t)&#10;\sum_{i=1}^n w_i^{(t)} / d_t&#10;=\varepsilon_t\sum_{i=1}^n w_i^{(t)} \times d_t$&#10;&#10;&#10;\end{document}"/>
  <p:tag name="IGUANATEXSIZE" val="24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40.9074"/>
  <p:tag name="LATEXADDIN" val="\documentclass{article}&#10;\usepackage{amsmath}&#10;\pagestyle{empty}&#10;\begin{document}&#10;&#10;$$d_t=\sqrt{\frac{1-\varepsilon_t}{\varepsilon_t}}$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27.821"/>
  <p:tag name="LATEXADDIN" val="\documentclass{article}&#10;\usepackage{amsmath}&#10;\pagestyle{empty}&#10;\begin{document}&#10;&#10;$$F(x)=\operatorname{sign}&#10;\left( \sum_{t=1}^T \alpha_t f_t(x) \right)$$&#10;&#10;\end{document}"/>
  <p:tag name="IGUANATEXSIZE" val="24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279.34"/>
  <p:tag name="LATEXADDIN" val="\documentclass{article}&#10;\usepackage{amsmath}&#10;\pagestyle{empty}&#10;\begin{document}&#10;&#10;$$\alpha_t = \ln d_t&#10;= \ln \sqrt{\frac{1-\varepsilon_t}{\varepsilon_t}}$$&#10;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68.054"/>
  <p:tag name="LATEXADDIN" val="\documentclass{article}&#10;\usepackage{amsmath}&#10;\pagestyle{empty}&#10;\begin{document}&#10;&#10;$\varepsilon_t=\frac{1}{2}&#10;\Longrightarrow d_t=1&#10;\Longrightarrow \alpha_t=0$&#10;&#10;&#10;\end{document}"/>
  <p:tag name="IGUANATEXSIZE" val="24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673.041"/>
  <p:tag name="LATEXADDIN" val="\documentclass{article}&#10;\usepackage{amsmath}&#10;\pagestyle{empty}&#10;\begin{document}&#10;&#10;$\varepsilon_t=0&#10;\Longrightarrow d_t=\infty&#10;\Longrightarrow \alpha_t=\infty$&#10;&#10;&#10;\end{document}"/>
  <p:tag name="IGUANATEXSIZE" val="24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1806.524"/>
  <p:tag name="LATEXADDIN" val="\documentclass{article}&#10;\usepackage{amsmath}&#10;\pagestyle{empty}&#10;\begin{document}&#10;&#10;If $f_t(x_i)=y_i:&#10;w_i^{(t+1)} \leftarrow w_i^{(t)} \times d_t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1190.101"/>
  <p:tag name="LATEXADDIN" val="\documentclass{article}&#10;\usepackage{amsmath}&#10;\pagestyle{empty}&#10;\begin{document}&#10;&#10;else: $w_i^{(t+1)} \leftarrow w_i^{(t)} / d_t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99.6251"/>
  <p:tag name="LATEXADDIN" val="\documentclass{article}&#10;\usepackage{amsmath}&#10;\pagestyle{empty}&#10;\begin{document}&#10;&#10;$$d_t\leftarrow\sqrt{(1-\varepsilon_t) / \varepsilon_t}$$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2278.965"/>
  <p:tag name="LATEXADDIN" val="\documentclass{article}&#10;\usepackage{amsmath, amssymb}&#10;\pagestyle{empty}&#10;\begin{document}&#10;&#10;$$\int_{\mathbb{R}} |f(x)-f^*(x)|^p \, d\mathbb{P}&#10;=\mathbb{E}|f(X)-f(X)^*|^p$$&#10;&#10;&#10;\end{document}"/>
  <p:tag name="IGUANATEXSIZE" val="24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6.4529"/>
  <p:tag name="ORIGINALWIDTH" val="1451.069"/>
  <p:tag name="LATEXADDIN" val="\documentclass{article}&#10;\usepackage{amsmath}&#10;\pagestyle{empty}&#10;\begin{document}&#10;&#10;$$\varepsilon_t \leftarrow&#10;\frac{ \sum_{i=1}^n w_i^{(t)}&#10;\boldsymbol{1}_{\{f_t(x_i) \neq y_i \}} }&#10;{ \sum_{i=1}^n w_i^{(t)}}$$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887.889"/>
  <p:tag name="LATEXADDIN" val="\documentclass{article}&#10;\usepackage{amsmath}&#10;\pagestyle{empty}&#10;\begin{document}&#10;&#10;Initial: $w_i^{(1)} \leftarrow 1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938.8826"/>
  <p:tag name="LATEXADDIN" val="\documentclass{article}&#10;\usepackage{amsmath}&#10;\pagestyle{empty}&#10;\begin{document}&#10;&#10;For $t=1,2,...,T$: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845.1443"/>
  <p:tag name="LATEXADDIN" val="\documentclass{article}&#10;\usepackage{amsmath}&#10;\pagestyle{empty}&#10;\begin{document}&#10;&#10;$f_t \leftarrow \mathcal{A}(\mathcal{D}, w^{(t)})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996.25"/>
  <p:tag name="LATEXADDIN" val="\documentclass{article}&#10;\usepackage{amsmath}&#10;\pagestyle{empty}&#10;\begin{document}&#10;&#10;Output: $F(x)=\operatorname{sign}&#10;\left( \sum_{t=1}^T \alpha_t f_t(x) \right)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35.433"/>
  <p:tag name="LATEXADDIN" val="\documentclass{article}&#10;\usepackage{amsmath}&#10;\pagestyle{empty}&#10;\begin{document}&#10;&#10;$$\alpha_t \leftarrow \ln d_t$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42.4072"/>
  <p:tag name="LATEXADDIN" val="\documentclass{article}&#10;\usepackage{amsmath}&#10;\pagestyle{empty}&#10;\begin{document}&#10;&#10;Input: $(x_i, y_i)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9.775"/>
  <p:tag name="ORIGINALWIDTH" val="1685.039"/>
  <p:tag name="LATEXADDIN" val="\documentclass{article}&#10;\usepackage{amsmath}&#10;\pagestyle{empty}&#10;\begin{document}&#10;&#10;\begin{align*}&#10;&amp;\text{Training data error rate} \\&#10;&amp;=\frac{1}{n}\sum_{i=1}^n&#10;\boldsymbol{1}_{\{F(x_i) \neq y_i \}} \\&#10;&amp;=\frac{1}{n}\sum_{i=1}^n&#10;\boldsymbol{1}_{\{&#10;y_i\sum_{t=1}^T \alpha_t f_t(x)&lt;0&#10;\}} \\&#10;&amp;\leq \frac{1}{n}\sum_{i=1}^n&#10;\exp\left(-y_i\sum_{t=1}^T \alpha_t f_t(x)\right) \\&#10;&amp;=\frac{1}{n}\sum_{i=1}^n w_i^{T+1}&#10;\end{align*}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6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27.821"/>
  <p:tag name="LATEXADDIN" val="\documentclass{article}&#10;\usepackage{amsmath}&#10;\pagestyle{empty}&#10;\begin{document}&#10;&#10;$$F(x)=\operatorname{sign}&#10;\left( \sum_{t=1}^T \alpha_t f_t(x) \right)$$&#10;&#10;\end{document}"/>
  <p:tag name="IGUANATEXSIZE" val="24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3142.857"/>
  <p:tag name="LATEXADDIN" val="\documentclass{article}&#10;\usepackage{amsmath}&#10;\pagestyle{empty}&#10;\begin{document}&#10;&#10;\begin{align*}&#10;\text{Training data error rate}&#10;=\frac{1}{n}\sum_{i=1}^n w_i^{T+1}&#10;=\prod_{t=1}^T 2 \sqrt{\varepsilon_t(1-\varepsilon_t)}&#10;\end{align*}&#10;&#10;\end{document}"/>
  <p:tag name="IGUANATEXSIZE" val="24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6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73.9032"/>
  <p:tag name="LATEXADDIN" val="\documentclass{article}&#10;\usepackage{amsmath}&#10;\pagestyle{empty}&#10;\begin{document}&#10;&#10;For general $\mathcal{D}$,&#10;&#10;&#10;\end{document}"/>
  <p:tag name="IGUANATEXSIZE" val="24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392.201"/>
  <p:tag name="LATEXADDIN" val="\documentclass{article}&#10;\usepackage{amsmath}&#10;\pagestyle{empty}&#10;\begin{document}&#10;&#10;If $\varepsilon_t &lt; \frac{1}{2}$, then&#10;\text{Training data error rate} $\to 0$&#10;&#10;\end{document}"/>
  <p:tag name="IGUANATEXSIZE" val="24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58.7177"/>
  <p:tag name="LATEXADDIN" val="\documentclass{article}&#10;\usepackage{amsmath}&#10;\pagestyle{empty}&#10;\begin{document}&#10;&#10;train&#10;&#10;&#10;\end{document}"/>
  <p:tag name="IGUANATEXSIZE" val="24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92.7259"/>
  <p:tag name="LATEXADDIN" val="\documentclass{article}&#10;\usepackage{amsmath}&#10;\pagestyle{empty}&#10;\begin{document}&#10;&#10;test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43.045"/>
  <p:tag name="LATEXADDIN" val="\documentclass{article}&#10;\usepackage{amsmath}&#10;\pagestyle{empty}&#10;\begin{document}&#10;&#10;How do we illustrate the bias?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50.806"/>
  <p:tag name="LATEXADDIN" val="\documentclass{article}&#10;\usepackage{amsmath, amssymb}&#10;\pagestyle{empty}&#10;\begin{document}&#10;&#10;Goal: $\mathbb{E}|f(X)-f^*(X)|^p=0$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645.6693"/>
  <p:tag name="LATEXADDIN" val="\documentclass{article}&#10;\usepackage{amsmath}&#10;\pagestyle{empty}&#10;\begin{document}&#10;&#10;$$\bar{y} = \frac{1}{n} \sum_{i=1}^n y_i$$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8.98764"/>
  <p:tag name="LATEXADDIN" val="\documentclass{article}&#10;\usepackage{amsmath}&#10;\pagestyle{empty}&#10;\begin{document}&#10;&#10;$f_2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795.6506"/>
  <p:tag name="LATEXADDIN" val="\documentclass{article}&#10;\usepackage{amsmath}&#10;\pagestyle{empty}&#10;\begin{document}&#10;&#10;$$y = \frac{\sum_{i=1}^n w_i y_i}{\sum_{i=1}^n w_i}$$&#10;&#10;&#10;\end{document}"/>
  <p:tag name="IGUANATEXSIZE" val="24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0"/>
  <p:tag name="LAY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5.4856"/>
  <p:tag name="LATEXADDIN" val="\documentclass{article}&#10;\usepackage{amsmath}&#10;\pagestyle{empty}&#10;\begin{document}&#10;&#10;$y_n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pagestyle{empty}&#10;\begin{document}&#10;&#10;$y_2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pagestyle{empty}&#10;\begin{document}&#10;&#10;$y_1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1.346"/>
  <p:tag name="ORIGINALWIDTH" val="4190.476"/>
  <p:tag name="LATEXADDIN" val="\documentclass{article}&#10;\usepackage{amsmath, amssymb}&#10;\pagestyle{empty}&#10;\begin{document}&#10;&#10;\begin{align*}&#10;\frac{1}{T}\sum_{t=1}^T|f_t(x)-f^*(x)|^2&#10;&amp;=\frac{1}{T}\sum_{t=1}^T&#10;[f_t(x)]^2-2F(x)f^*(x)+[f^*(x)]^2 \\&#10;&amp;=\frac{1}{T}\sum_{t=1}^T&#10;[f_t(x)]^2-2[F(x)]^2 + [F(x)]^2&#10;+|F(x)-f^*(x)|^2 \\&#10;&amp;=\frac{1}{T}\sum_{t=1}^T|f_t(x)-F(x)|^2&#10;+|F(x)-f^*(x)|^2&#10;\end{align*}&#10;&#10;&#10;\end{document}"/>
  <p:tag name="IGUANATEXSIZE" val="24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2408.699"/>
  <p:tag name="LATEXADDIN" val="\documentclass{article}&#10;\usepackage{amsmath, amssymb}&#10;\pagestyle{empty}&#10;\begin{document}&#10;&#10;Let $\displaystyle&#10;F(x)=\frac{1}{T} \sum_{t=1}^T f_t(x)$, where&#10;$x \sim \mathcal{D}$. Then&#10;&#10;&#10;\end{document}"/>
  <p:tag name="IGUANATEXSIZE" val="24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4032.996"/>
  <p:tag name="LATEXADDIN" val="\documentclass{article}&#10;\usepackage{amsmath, amssymb}&#10;\pagestyle{empty}&#10;\begin{document}&#10;&#10;\begin{align*}&#10;\frac{1}{T}\sum_{t=1}^T&#10;\mathbb{E}|f_t(X)-f^*(X)|^2&#10;=\frac{1}{T}\sum_{t=1}^T\mathbb{E}|f_t(X)-F_t(X)|^2&#10;+\mathbb{E}|F_t(X)-f^*(X)|^2&#10;\end{align*}&#10;&#10;&#10;\end{document}"/>
  <p:tag name="IGUANATEXSIZE" val="24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2913.386"/>
  <p:tag name="LATEXADDIN" val="\documentclass{article}&#10;\usepackage{amsmath, amssymb}&#10;\pagestyle{empty}&#10;\begin{document}&#10;&#10;Hence&#10;$\displaystyle&#10;\frac{1}{T}\sum_{t=1}^T \mathbb{E}&#10;|f_t(X)-f^*(X)|^2 \geq \mathbb{E}|F_t(X)-f^*(X)|^2&#10;$&#10;&#10;&#10;\end{document}"/>
  <p:tag name="IGUANATEXSIZE" val="24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9.73756"/>
  <p:tag name="LATEXADDIN" val="\documentclass{article}&#10;\usepackage{amsmath}&#10;\pagestyle{empty}&#10;\begin{document}&#10;&#10;$f_3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68.8789"/>
  <p:tag name="LATEXADDIN" val="\documentclass{article}&#10;\usepackage{amsmath, amssymb}&#10;\pagestyle{empty}&#10;\begin{document}&#10;&#10;Let $X \sim \mathcal{D}$. Then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735.658"/>
  <p:tag name="LATEXADDIN" val="\documentclass{article}&#10;\usepackage{amsmath, amssymb}&#10;\pagestyle{empty}&#10;\begin{document}&#10;&#10;\begin{align*}&#10;\bar{X}=\frac{1}{n} \sum_{i=1}^n X_i&#10;\end{align*}&#10;&#10;&#10;\end{document}"/>
  <p:tag name="IGUANATEXSIZE" val="24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1346.832"/>
  <p:tag name="LATEXADDIN" val="\documentclass{article}&#10;\usepackage{amsmath}&#10;\pagestyle{empty}&#10;\begin{document}&#10;&#10;$X_1, X_2,...,X_n \stackrel{\text{iid}}{\sim}&#10;\mathcal{N}(\mu, \sigma)$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48.519"/>
  <p:tag name="LATEXADDIN" val="\documentclass{article}&#10;\usepackage{amsmath, amssymb}&#10;\pagestyle{empty}&#10;\begin{document}&#10;&#10;\begin{align*}&#10;\mathbb{P}&#10;\left(&#10;-z_\frac{\alpha}{2}&lt;&#10;\frac{\bar{X}-\mu}{\frac{\sigma}{\sqrt{n}}}&#10;\leq z_\frac{\alpha}{2}&#10;\right)&#10;=1-\alpha&#10;\end{align*}&#10;&#10;&#10;\end{document}"/>
  <p:tag name="IGUANATEXSIZE" val="24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512.561"/>
  <p:tag name="LATEXADDIN" val="\documentclass{article}&#10;\usepackage{amsmath, amssymb}&#10;\pagestyle{empty}&#10;\begin{document}&#10;&#10;$&#10;\mu \in [\bar{X}-z_{\frac{\alpha}{2}}&#10;\frac{\sigma}{\sqrt{n}}&#10;, \bar{X}+z_{\frac{\alpha}{2}}&#10;\frac{\sigma}{\sqrt{n}}]&#10;$&#10;&#10;&#10;\end{document}"/>
  <p:tag name="IGUANATEXSIZE" val="24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905.8868"/>
  <p:tag name="LATEXADDIN" val="\documentclass{article}&#10;\usepackage{amsmath}&#10;\pagestyle{empty}&#10;\begin{document}&#10;&#10;$$\frac{\bar{X}-\mu}{\frac{\sigma}{\sqrt{n}}}&#10;\sim \mathcal{N}(0,1)$$&#10;&#10;&#10;\end{document}"/>
  <p:tag name="IGUANATEXSIZE" val="24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735.658"/>
  <p:tag name="LATEXADDIN" val="\documentclass{article}&#10;\usepackage{amsmath, amssymb}&#10;\pagestyle{empty}&#10;\begin{document}&#10;&#10;\begin{align*}&#10;\bar{X}=\frac{1}{n} \sum_{i=1}^n X_i&#10;\end{align*}&#10;&#10;&#10;\end{document}"/>
  <p:tag name="IGUANATEXSIZE" val="24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1226.847"/>
  <p:tag name="LATEXADDIN" val="\documentclass{article}&#10;\usepackage{amsmath}&#10;\pagestyle{empty}&#10;\begin{document}&#10;&#10;$X_1, X_2,...,X_n \stackrel{\text{iid}}{\sim}&#10;(\mu, \sigma)$&#10;&#10;&#10;\end{document}"/>
  <p:tag name="IGUANATEXSIZE" val="24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1848.519"/>
  <p:tag name="LATEXADDIN" val="\documentclass{article}&#10;\usepackage{amsmath, amssymb}&#10;\pagestyle{empty}&#10;\begin{document}&#10;&#10;\begin{align*}&#10;\mathbb{P}&#10;\left(&#10;-z_\frac{\alpha}{2}&lt;&#10;\frac{\bar{X}-\mu}{\frac{S}{\sqrt{n}}}&#10;\leq z_\frac{\alpha}{2}&#10;\right)&#10;=1-\alpha&#10;\end{align*}&#10;&#10;&#10;\end{document}"/>
  <p:tag name="IGUANATEXSIZE" val="24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512.561"/>
  <p:tag name="LATEXADDIN" val="\documentclass{article}&#10;\usepackage{amsmath, amssymb}&#10;\pagestyle{empty}&#10;\begin{document}&#10;&#10;$&#10;\mu \in [\bar{X}-z_{\frac{\alpha}{2}}&#10;\frac{S}{\sqrt{n}}&#10;, \bar{X}+z_{\frac{\alpha}{2}}&#10;\frac{S}{\sqrt{n}}]&#10;$&#10;&#10;&#10;\end{document}"/>
  <p:tag name="IGUANATEXSIZE" val="24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11.7361"/>
  <p:tag name="LATEXADDIN" val="\documentclass{article}&#10;\usepackage{amsmath}&#10;\pagestyle{empty}&#10;\begin{document}&#10;&#10;$$f^*$$&#10;&#10;&#10;\end{document}"/>
  <p:tag name="IGUANATEXSIZE" val="24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1.7061"/>
  <p:tag name="ORIGINALWIDTH" val="933.6333"/>
  <p:tag name="LATEXADDIN" val="\documentclass{article}&#10;\usepackage{amsmath}&#10;\pagestyle{empty}&#10;\begin{document}&#10;&#10;$$\frac{\bar{X}-\mu}{\frac{S}{\sqrt{n}}}&#10;\stackrel{\mathcal{D}}{\rightarrow} \mathcal{N}(0,1)$$&#10;&#10;&#10;\end{document}"/>
  <p:tag name="IGUANATEXSIZE" val="24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1978.253"/>
  <p:tag name="LATEXADDIN" val="\documentclass{article}&#10;\usepackage{amsmath}&#10;\pagestyle{empty}&#10;\begin{document}&#10;&#10;$$p=\lim_{N \to \infty}\left(1-\frac{1}{N}\right)^N&#10;=e^{-1}=0.368$$&#10;&#10;&#10;\end{document}"/>
  <p:tag name="IGUANATEXSIZE" val="24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81.102"/>
  <p:tag name="LATEXADDIN" val="\documentclass{article}&#10;\usepackage{amsmath}&#10;\pagestyle{empty}&#10;\begin{document}&#10;&#10;Let $\mathcal{D}=\{1, 2, ..., 100\}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067.117"/>
  <p:tag name="LATEXADDIN" val="\documentclass{article}&#10;\usepackage{amsmath}&#10;\pagestyle{empty}&#10;\begin{document}&#10;&#10;$\tilde{\mathcal{D}}_1=\{1, 1, 5, ..., 97\}$&#10;&#10;&#10;\end{document}"/>
  <p:tag name="IGUANATEXSIZE" val="24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129.359"/>
  <p:tag name="LATEXADDIN" val="\documentclass{article}&#10;\usepackage{amsmath}&#10;\pagestyle{empty}&#10;\begin{document}&#10;&#10;$\tilde{\mathcal{D}}_2=\{2, 7, 10, ..., 99\}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353.581"/>
  <p:tag name="LATEXADDIN" val="\documentclass{article}&#10;\usepackage{amsmath}&#10;\pagestyle{empty}&#10;\begin{document}&#10;&#10;$\tilde{\mathcal{D}}_{100}=\{3, 5, ...,100, 100\}$&#10;&#10;&#10;\end{document}"/>
  <p:tag name="IGUANATEXSIZE" val="24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$\vdots$&#10;&#10;&#10;\end{document}"/>
  <p:tag name="IGUANATEXSIZE" val="24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.7105"/>
  <p:tag name="ORIGINALWIDTH" val="1043.87"/>
  <p:tag name="LATEXADDIN" val="\documentclass{article}&#10;\usepackage{amsmath}&#10;\pagestyle{empty}&#10;\begin{document}&#10;&#10;What is the&#10;$\dfrac{|\tilde{\mathcal{D}}_{n}|}&#10;{|\mathcal{D}|}$ ?&#10;&#10;&#10;\end{document}"/>
  <p:tag name="IGUANATEXSIZE" val="24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645.6693"/>
  <p:tag name="LATEXADDIN" val="\documentclass{article}&#10;\usepackage{amsmath}&#10;\pagestyle{empty}&#10;\begin{document}&#10;&#10;$$\bar{y} = \frac{1}{n} \sum_{i=1}^n y_i$$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11.7361"/>
  <p:tag name="LATEXADDIN" val="\documentclass{article}&#10;\usepackage{amsmath}&#10;\pagestyle{empty}&#10;\begin{document}&#10;&#10;$$f^*$$&#10;&#10;&#10;\end{document}"/>
  <p:tag name="IGUANATEXSIZE" val="24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0"/>
  <p:tag name="LAY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5.4856"/>
  <p:tag name="LATEXADDIN" val="\documentclass{article}&#10;\usepackage{amsmath}&#10;\pagestyle{empty}&#10;\begin{document}&#10;&#10;$y_n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pagestyle{empty}&#10;\begin{document}&#10;&#10;$y_2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pagestyle{empty}&#10;\begin{document}&#10;&#10;$y_1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645.6693"/>
  <p:tag name="LATEXADDIN" val="\documentclass{article}&#10;\usepackage{amsmath}&#10;\pagestyle{empty}&#10;\begin{document}&#10;&#10;$$\bar{y} = \frac{1}{n} \sum_{i=1}^n y_i$$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795.6506"/>
  <p:tag name="LATEXADDIN" val="\documentclass{article}&#10;\usepackage{amsmath}&#10;\pagestyle{empty}&#10;\begin{document}&#10;&#10;$$y = \frac{\sum_{i=1}^n w_i y_i}{\sum_{i=1}^n w_i}$$&#10;&#10;&#10;\end{document}"/>
  <p:tag name="IGUANATEXSIZE" val="24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0"/>
  <p:tag name="LAY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5.4856"/>
  <p:tag name="LATEXADDIN" val="\documentclass{article}&#10;\usepackage{amsmath}&#10;\pagestyle{empty}&#10;\begin{document}&#10;&#10;$y_n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pagestyle{empty}&#10;\begin{document}&#10;&#10;$y_2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11.7361"/>
  <p:tag name="LATEXADDIN" val="\documentclass{article}&#10;\usepackage{amsmath}&#10;\pagestyle{empty}&#10;\begin{document}&#10;&#10;$$f^*$$&#10;&#10;&#10;\end{document}"/>
  <p:tag name="IGUANATEXSIZE" val="24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pagestyle{empty}&#10;\begin{document}&#10;&#10;$y_1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$$y$$&#10;&#10;&#10;\end{document}"/>
  <p:tag name="IGUANATEXSIZE" val="24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0"/>
  <p:tag name="LAY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5.4856"/>
  <p:tag name="LATEXADDIN" val="\documentclass{article}&#10;\usepackage{amsmath}&#10;\pagestyle{empty}&#10;\begin{document}&#10;&#10;$y_n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pagestyle{empty}&#10;\begin{document}&#10;&#10;$y_2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pagestyle{empty}&#10;\begin{document}&#10;&#10;$y_1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27.184"/>
  <p:tag name="LATEXADDIN" val="\documentclass{article}&#10;\usepackage{amsmath}&#10;\pagestyle{empty}&#10;\begin{document}&#10;&#10;Let $\mathcal{D}=\{(x_1, y_1),...,(x_n, y_n)\}$, where $y_i=\pm 1$.&#10;&#10;&#10;\end{document}"/>
  <p:tag name="IGUANATEXSIZE" val="24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5.1818"/>
  <p:tag name="LATEXADDIN" val="\documentclass{article}&#10;\usepackage{amsmath}&#10;\pagestyle{empty}&#10;\begin{document}&#10;&#10;$f \leftarrow \mathcal{A}(\mathcal{D})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11.7361"/>
  <p:tag name="LATEXADDIN" val="\documentclass{article}&#10;\usepackage{amsmath}&#10;\pagestyle{empty}&#10;\begin{document}&#10;&#10;$$f^*$$&#10;&#10;&#10;\end{document}"/>
  <p:tag name="IGUANATEXSIZE" val="24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45.857"/>
  <p:tag name="LATEXADDIN" val="\documentclass{article}&#10;\usepackage{amsmath}&#10;\pagestyle{empty}&#10;\begin{document}&#10;&#10;Where are &#10;$f_1, f_2, ...$ ?&#10;&#10;&#10;\end{document}"/>
  <p:tag name="IGUANATEXSIZE" val="24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42.032"/>
  <p:tag name="LATEXADDIN" val="\documentclass{article}&#10;\usepackage{amsmath}&#10;\pagestyle{empty}&#10;\begin{document}&#10;&#10;Goal: improving weak classifiers&#10;&#10;&#10;\end{document}"/>
  <p:tag name="IGUANATEXSIZE" val="24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1927.259"/>
  <p:tag name="LATEXADDIN" val="\documentclass{article}&#10;\usepackage{amsmath}&#10;\pagestyle{empty}&#10;\begin{document}&#10;&#10;$$f_1 \rightarrow f_2 \rightarrow ... \rightarrow f_T&#10;\rightarrow F=\sum_{t=1}^T \alpha_t f_t$$&#10;&#10;&#10;\end{document}"/>
  <p:tag name="IGUANATEXSIZE" val="24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1277.84"/>
  <p:tag name="LATEXADDIN" val="\documentclass{article}&#10;\usepackage{amsmath}&#10;\pagestyle{empty}&#10;\begin{document}&#10;&#10;Let $\tilde{\mathcal{D}}_t=\{(x_i, y_i, w_i^{(t)})\}$&#10;\end{document}"/>
  <p:tag name="IGUANATEXSIZE" val="24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457.818"/>
  <p:tag name="LATEXADDIN" val="\documentclass{article}&#10;\usepackage{amsmath}&#10;\pagestyle{empty}&#10;\begin{document}&#10;&#10;$$\text{Loss}=&#10;\sum_{i=1}^n w_i^{(t)} \mathcal{L}(f_t(x_i),y_i)$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8.48898"/>
  <p:tag name="LATEXADDIN" val="\documentclass{article}&#10;\usepackage{amsmath}&#10;\pagestyle{empty}&#10;\begin{document}&#10;&#10;$$f_t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1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8.48898"/>
  <p:tag name="LATEXADDIN" val="\documentclass{article}&#10;\usepackage{amsmath}&#10;\pagestyle{empty}&#10;\begin{document}&#10;&#10;$$f_t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1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1879"/>
  <p:tag name="LATEXADDIN" val="\documentclass{article}&#10;\usepackage{amsmath}&#10;\pagestyle{empty}&#10;\begin{document}&#10;&#10;$f_2(x)=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2.4372"/>
  <p:tag name="LATEXADDIN" val="\documentclass{article}&#10;\usepackage{amsmath}&#10;\pagestyle{empty}&#10;\begin{document}&#10;&#10;$f_2(x)=0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303</Words>
  <Application>Microsoft Office PowerPoint</Application>
  <PresentationFormat>寬螢幕</PresentationFormat>
  <Paragraphs>141</Paragraphs>
  <Slides>30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Office 佈景主題</vt:lpstr>
      <vt:lpstr>點陣圖影像</vt:lpstr>
      <vt:lpstr>Ensemble Learning</vt:lpstr>
      <vt:lpstr>Ensemble</vt:lpstr>
      <vt:lpstr>Variance and Bias </vt:lpstr>
      <vt:lpstr>Bias</vt:lpstr>
      <vt:lpstr>Blending / Voting</vt:lpstr>
      <vt:lpstr>Blending / Voting</vt:lpstr>
      <vt:lpstr>Uniform Blending</vt:lpstr>
      <vt:lpstr>Uniform Blending</vt:lpstr>
      <vt:lpstr>Interval Estimation</vt:lpstr>
      <vt:lpstr>Interval Estimation</vt:lpstr>
      <vt:lpstr>Bootstrapping</vt:lpstr>
      <vt:lpstr>Bootstrap Aggregation (Bagging)</vt:lpstr>
      <vt:lpstr>Bootstrap Aggregation (Bagging)</vt:lpstr>
      <vt:lpstr>Blending / Voting</vt:lpstr>
      <vt:lpstr>Stacking</vt:lpstr>
      <vt:lpstr>Stacking with k-fold validation</vt:lpstr>
      <vt:lpstr>Stacking with k-fold validation</vt:lpstr>
      <vt:lpstr>Adaptive Boosting (Adaboost)</vt:lpstr>
      <vt:lpstr>Adaboost round 1: get f1</vt:lpstr>
      <vt:lpstr>Adaboost round 1: re-weighting</vt:lpstr>
      <vt:lpstr>Adaboost round 2: get f2</vt:lpstr>
      <vt:lpstr>Adaboost round 2: re-weighting</vt:lpstr>
      <vt:lpstr>Adaboost round 3: get f3</vt:lpstr>
      <vt:lpstr>Adaptive Boosting (Adaboost)</vt:lpstr>
      <vt:lpstr>Adaptive Boosting (Adaboost)</vt:lpstr>
      <vt:lpstr>Adaptive Boosting (Adaboost)</vt:lpstr>
      <vt:lpstr>Adaboost algorithm</vt:lpstr>
      <vt:lpstr>Convergence analysis</vt:lpstr>
      <vt:lpstr>Convergence analysis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150</cp:revision>
  <dcterms:created xsi:type="dcterms:W3CDTF">2021-08-09T05:45:48Z</dcterms:created>
  <dcterms:modified xsi:type="dcterms:W3CDTF">2021-08-31T09:58:50Z</dcterms:modified>
</cp:coreProperties>
</file>