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0" r:id="rId5"/>
    <p:sldId id="266" r:id="rId6"/>
    <p:sldId id="269" r:id="rId7"/>
    <p:sldId id="267" r:id="rId8"/>
    <p:sldId id="268" r:id="rId9"/>
    <p:sldId id="270" r:id="rId10"/>
    <p:sldId id="271" r:id="rId11"/>
    <p:sldId id="261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FA104-4B06-41DB-B89B-2CE0D338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ECD68C-8B75-41E3-8EF3-17668BFD4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B8F3FD-83FE-4390-9F0D-8AB0BD04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4428-8916-4EBE-AA95-963B3B1020BC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7D10E4-3CAF-43BF-8E30-AFF42457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81EDA0-1524-47D3-BC3D-CBC10A02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9A0E-5FB5-4381-A0B2-ADC9B1FB3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91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D8EA0-9E0D-4FF1-B8AA-B8E52ED2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79DA1E-0AFB-4708-97C8-6B0C6BCB3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70B04A-7FE4-4CB6-85B1-591A5E9D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4428-8916-4EBE-AA95-963B3B1020BC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F8DF84-4CE5-46EF-B54F-AF0DBAD6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4B1125-CEE6-4849-814C-BE5BAE97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9A0E-5FB5-4381-A0B2-ADC9B1FB3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29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5D5022-D77C-4846-B9E8-E2FC7EA75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A74794-1A8C-4FAC-939E-8112C134C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A9FDA5-A180-4D1A-9401-9020BDF1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4428-8916-4EBE-AA95-963B3B1020BC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2F93CB-A44A-44DB-BCA8-9C9E76F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0DF3AD-77B8-4F66-BB7D-F38455C4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9A0E-5FB5-4381-A0B2-ADC9B1FB3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73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716FB-D7DC-4450-8A39-B03F8C86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221F1E-8D92-45F7-A825-D812A767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B09184-0DBD-4886-AFA7-529C77CE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4428-8916-4EBE-AA95-963B3B1020BC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C261BD-B630-4ED9-A041-63FBF175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AA7AD-47DF-49E5-A609-144DA38D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9A0E-5FB5-4381-A0B2-ADC9B1FB3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94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6E05E-2497-4154-BA86-EDB93D08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C4B450-E966-41A1-8CDC-6254E2BE2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0FE865-C263-4904-8C71-BC68962A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4428-8916-4EBE-AA95-963B3B1020BC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F55600-B9A2-4197-B258-25A86F35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1CEF81-CF1D-4E10-930D-AB97B3FE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9A0E-5FB5-4381-A0B2-ADC9B1FB3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27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259DB-4B88-4B4E-BEA6-14AA69A2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2710F-2D83-4833-A310-CBCC824E0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8254D8-B6EE-443C-B329-15CF536FE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E2FCED-2AA5-4E7F-9625-71E4DD55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4428-8916-4EBE-AA95-963B3B1020BC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75D214-9466-459D-93C3-BC241F36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25FD3-7D49-414D-B6BC-415852C0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9A0E-5FB5-4381-A0B2-ADC9B1FB3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7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52587-A812-4D42-8CE3-328FB0DE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518DF-BB68-41D2-9740-12D952AF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45B712-5E80-4B46-B194-1BD4A25C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20AEAD4-FD6A-4869-95B5-DCF4B70EF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2A9DF6-BEEB-44F0-A741-C5CBD4D84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2BEC83-AB87-4FAA-9F67-F91DE44D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4428-8916-4EBE-AA95-963B3B1020BC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E9EC44-256F-48B5-8F7E-CB2B8087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2979FF-6B28-4124-B96A-42F499AD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9A0E-5FB5-4381-A0B2-ADC9B1FB3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80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C7117-D2AA-459B-8794-0EC23712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1529DB-897F-4236-9DB1-AA539BEE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4428-8916-4EBE-AA95-963B3B1020BC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AEA5F0-5EE9-4820-A117-2E0CE48D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DAEC90-0A6C-4E5F-B45A-0E602014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9A0E-5FB5-4381-A0B2-ADC9B1FB3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3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32206D-771C-4E52-8CA2-859713E4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4428-8916-4EBE-AA95-963B3B1020BC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16B1AF-B341-4CA5-9341-0B13EA6B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848D34-20A1-4B00-9A40-F02B04EC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9A0E-5FB5-4381-A0B2-ADC9B1FB3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80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BDFFD-8CAD-4BB5-B200-CE852438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F5922-7062-47F4-8832-02FF608CF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225BCB-708F-4A63-8AD6-ADE1F2C92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6113A5-42B9-42E1-9042-99C4337E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4428-8916-4EBE-AA95-963B3B1020BC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BC2CC4-6753-49F6-A583-17730A44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9B37A0-11D6-48DA-842F-3FAAC5F4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9A0E-5FB5-4381-A0B2-ADC9B1FB3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50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F1702-EF8B-4942-81D5-325254F2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FECD2D-E8E5-4E1C-8E44-25B03886C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8EF297-E310-427B-A6FB-F6748E732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B96EC6-C7FB-4101-B8A4-D06EAA4D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4428-8916-4EBE-AA95-963B3B1020BC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3CF141-208B-4B01-9B6D-8300983E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D2E9FE-2190-437C-9AEB-4A89EDB1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9A0E-5FB5-4381-A0B2-ADC9B1FB3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1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616D75-B0C5-4423-8B41-CE4035AB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F40408-02D2-450C-9331-6F51DFCE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FF5-344C-4C5E-B48C-FA0261FC0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4428-8916-4EBE-AA95-963B3B1020BC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2DA662-D273-4D81-B1E6-21DC12D0B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C127F7-30BB-488F-BCA2-BD91F78CC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9A0E-5FB5-4381-A0B2-ADC9B1FB3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28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0F93A-6C4F-4964-A495-9DD811315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6C0423-D038-49A3-AE6B-0AAA60455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OPML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5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E2178-ABC9-4A46-9620-9EC4EA21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CART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演算法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\documentclass{article}&#10;\usepackage{amsmath}&#10;\pagestyle{empty}&#10;\begin{document}&#10;&#10;$$\text{gini}(D)=1-(\dfrac{9}{13})^2-(\dfrac{4}{13})^2$$&#10;&#10;&#10;\end{document}" title="IguanaTex Bitmap Display">
            <a:extLst>
              <a:ext uri="{FF2B5EF4-FFF2-40B4-BE49-F238E27FC236}">
                <a16:creationId xmlns:a16="http://schemas.microsoft.com/office/drawing/2014/main" id="{538638A7-8086-4C49-AC63-C71DDB7515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9" y="2246719"/>
            <a:ext cx="3744913" cy="627200"/>
          </a:xfrm>
          <a:prstGeom prst="rect">
            <a:avLst/>
          </a:prstGeom>
        </p:spPr>
      </p:pic>
      <p:pic>
        <p:nvPicPr>
          <p:cNvPr id="10" name="圖片 9" descr="\documentclass{article}&#10;\usepackage{amsmath}&#10;\pagestyle{empty}&#10;\begin{document}&#10;&#10;$$\text{gini}_{E} (D)=\frac{6}{13} \text{gini}(D_1)&#10;+\frac{7}{13} \text{gini}(D_2)$$&#10;&#10;&#10;\end{document}" title="IguanaTex Bitmap Display">
            <a:extLst>
              <a:ext uri="{FF2B5EF4-FFF2-40B4-BE49-F238E27FC236}">
                <a16:creationId xmlns:a16="http://schemas.microsoft.com/office/drawing/2014/main" id="{E9208146-38E5-4356-9DC5-5A9E9FC6B88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7" y="3327485"/>
            <a:ext cx="4906055" cy="629029"/>
          </a:xfrm>
          <a:prstGeom prst="rect">
            <a:avLst/>
          </a:prstGeom>
        </p:spPr>
      </p:pic>
      <p:pic>
        <p:nvPicPr>
          <p:cNvPr id="13" name="圖片 12" descr="\documentclass{article}&#10;\usepackage{amsmath}&#10;\pagestyle{empty}&#10;\begin{document}&#10;&#10;$$\Delta \text{gini}(E)=\text{gini}(D)-\text{gini}_E(D)$$&#10;&#10;&#10;\end{document}" title="IguanaTex Bitmap Display">
            <a:extLst>
              <a:ext uri="{FF2B5EF4-FFF2-40B4-BE49-F238E27FC236}">
                <a16:creationId xmlns:a16="http://schemas.microsoft.com/office/drawing/2014/main" id="{69DF855F-2376-457A-95C2-8CF89D71FE3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7" y="4687313"/>
            <a:ext cx="4127084" cy="305371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BDBD9CAE-B529-4A67-9BB0-B18E34096CBF}"/>
              </a:ext>
            </a:extLst>
          </p:cNvPr>
          <p:cNvGrpSpPr/>
          <p:nvPr/>
        </p:nvGrpSpPr>
        <p:grpSpPr>
          <a:xfrm>
            <a:off x="8469981" y="1778758"/>
            <a:ext cx="1800000" cy="1800000"/>
            <a:chOff x="8572724" y="1863477"/>
            <a:chExt cx="1800000" cy="180000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E8E7358D-23D5-4C45-A1F1-11D1827B3766}"/>
                </a:ext>
              </a:extLst>
            </p:cNvPr>
            <p:cNvSpPr/>
            <p:nvPr/>
          </p:nvSpPr>
          <p:spPr>
            <a:xfrm>
              <a:off x="8572724" y="1863477"/>
              <a:ext cx="1800000" cy="180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75369C96-80BC-4EE2-88AD-1CC0BCE7F6B7}"/>
                </a:ext>
              </a:extLst>
            </p:cNvPr>
            <p:cNvSpPr/>
            <p:nvPr/>
          </p:nvSpPr>
          <p:spPr>
            <a:xfrm>
              <a:off x="8975452" y="2217328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931FE08D-5E14-4303-9B6F-D5472DB3BAF5}"/>
                </a:ext>
              </a:extLst>
            </p:cNvPr>
            <p:cNvSpPr/>
            <p:nvPr/>
          </p:nvSpPr>
          <p:spPr>
            <a:xfrm>
              <a:off x="8871326" y="267347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B4494CB8-8918-41C0-BD09-A99CF9833EAF}"/>
                </a:ext>
              </a:extLst>
            </p:cNvPr>
            <p:cNvSpPr/>
            <p:nvPr/>
          </p:nvSpPr>
          <p:spPr>
            <a:xfrm>
              <a:off x="9705456" y="245304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0B2A4CE-386F-4862-9712-4104A89E8F04}"/>
                </a:ext>
              </a:extLst>
            </p:cNvPr>
            <p:cNvSpPr/>
            <p:nvPr/>
          </p:nvSpPr>
          <p:spPr>
            <a:xfrm>
              <a:off x="9981425" y="2962683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80092947-D00E-40FA-A1F3-96A994E28C36}"/>
                </a:ext>
              </a:extLst>
            </p:cNvPr>
            <p:cNvSpPr/>
            <p:nvPr/>
          </p:nvSpPr>
          <p:spPr>
            <a:xfrm>
              <a:off x="9638721" y="292625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693499A1-C5FF-4A0D-A8A8-30A325E1904D}"/>
                </a:ext>
              </a:extLst>
            </p:cNvPr>
            <p:cNvSpPr/>
            <p:nvPr/>
          </p:nvSpPr>
          <p:spPr>
            <a:xfrm>
              <a:off x="8956975" y="306475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A7683E07-2A68-48DA-A64A-7695E830F26A}"/>
                </a:ext>
              </a:extLst>
            </p:cNvPr>
            <p:cNvSpPr/>
            <p:nvPr/>
          </p:nvSpPr>
          <p:spPr>
            <a:xfrm>
              <a:off x="9297848" y="278549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9C8CCE5D-79AA-4AB2-8631-58E14F523A96}"/>
                </a:ext>
              </a:extLst>
            </p:cNvPr>
            <p:cNvSpPr/>
            <p:nvPr/>
          </p:nvSpPr>
          <p:spPr>
            <a:xfrm>
              <a:off x="9289692" y="324900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FE432250-9772-4595-A8B2-98E2507E937A}"/>
                </a:ext>
              </a:extLst>
            </p:cNvPr>
            <p:cNvSpPr/>
            <p:nvPr/>
          </p:nvSpPr>
          <p:spPr>
            <a:xfrm>
              <a:off x="9289692" y="20253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A847397A-A680-4CA0-B083-6CFE1C62F4A2}"/>
                </a:ext>
              </a:extLst>
            </p:cNvPr>
            <p:cNvSpPr/>
            <p:nvPr/>
          </p:nvSpPr>
          <p:spPr>
            <a:xfrm>
              <a:off x="10005722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B52C4999-0B77-4E55-B23F-D7E5E0FA637E}"/>
                </a:ext>
              </a:extLst>
            </p:cNvPr>
            <p:cNvSpPr/>
            <p:nvPr/>
          </p:nvSpPr>
          <p:spPr>
            <a:xfrm>
              <a:off x="9630539" y="329547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2C6323A-B913-4CE3-8A90-4DBF0F3855D5}"/>
                </a:ext>
              </a:extLst>
            </p:cNvPr>
            <p:cNvSpPr/>
            <p:nvPr/>
          </p:nvSpPr>
          <p:spPr>
            <a:xfrm>
              <a:off x="9340587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02C77308-0144-45CF-B694-CD20B92086D6}"/>
                </a:ext>
              </a:extLst>
            </p:cNvPr>
            <p:cNvSpPr/>
            <p:nvPr/>
          </p:nvSpPr>
          <p:spPr>
            <a:xfrm>
              <a:off x="9669910" y="2159833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717922C-058D-4450-9E78-9E9ACBA76E86}"/>
              </a:ext>
            </a:extLst>
          </p:cNvPr>
          <p:cNvGrpSpPr/>
          <p:nvPr/>
        </p:nvGrpSpPr>
        <p:grpSpPr>
          <a:xfrm>
            <a:off x="7144232" y="4151084"/>
            <a:ext cx="1800000" cy="1800000"/>
            <a:chOff x="8572724" y="1863477"/>
            <a:chExt cx="1800000" cy="18000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E4C439C1-CDE6-418D-8700-FE9492658AA6}"/>
                </a:ext>
              </a:extLst>
            </p:cNvPr>
            <p:cNvSpPr/>
            <p:nvPr/>
          </p:nvSpPr>
          <p:spPr>
            <a:xfrm>
              <a:off x="8572724" y="1863477"/>
              <a:ext cx="1800000" cy="180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F14CB369-4E50-47FE-99B6-8C8A74AA6E8E}"/>
                </a:ext>
              </a:extLst>
            </p:cNvPr>
            <p:cNvSpPr/>
            <p:nvPr/>
          </p:nvSpPr>
          <p:spPr>
            <a:xfrm>
              <a:off x="8975452" y="2217328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C6D075E-16ED-4390-A02E-34F40F4F172F}"/>
                </a:ext>
              </a:extLst>
            </p:cNvPr>
            <p:cNvSpPr/>
            <p:nvPr/>
          </p:nvSpPr>
          <p:spPr>
            <a:xfrm>
              <a:off x="8871326" y="267347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684FE059-19FA-4FDE-A900-FDA940879E05}"/>
                </a:ext>
              </a:extLst>
            </p:cNvPr>
            <p:cNvSpPr/>
            <p:nvPr/>
          </p:nvSpPr>
          <p:spPr>
            <a:xfrm>
              <a:off x="9705456" y="245304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53194F7A-0E97-4B64-B481-8C05D2B9ED1D}"/>
                </a:ext>
              </a:extLst>
            </p:cNvPr>
            <p:cNvSpPr/>
            <p:nvPr/>
          </p:nvSpPr>
          <p:spPr>
            <a:xfrm>
              <a:off x="9981425" y="2962683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B4A07381-3D6D-444E-9EAE-21067E4E2A74}"/>
                </a:ext>
              </a:extLst>
            </p:cNvPr>
            <p:cNvSpPr/>
            <p:nvPr/>
          </p:nvSpPr>
          <p:spPr>
            <a:xfrm>
              <a:off x="9289692" y="324900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681D039-DD88-4DC6-AA08-81A1768C1721}"/>
                </a:ext>
              </a:extLst>
            </p:cNvPr>
            <p:cNvSpPr/>
            <p:nvPr/>
          </p:nvSpPr>
          <p:spPr>
            <a:xfrm>
              <a:off x="9289692" y="20253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20575D8A-3E9E-43FB-BF22-9C5D744CC235}"/>
              </a:ext>
            </a:extLst>
          </p:cNvPr>
          <p:cNvGrpSpPr/>
          <p:nvPr/>
        </p:nvGrpSpPr>
        <p:grpSpPr>
          <a:xfrm>
            <a:off x="9878682" y="4173099"/>
            <a:ext cx="1800000" cy="1800000"/>
            <a:chOff x="8572724" y="1863477"/>
            <a:chExt cx="1800000" cy="1800000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EC507163-554A-405E-8929-1C0CE65D375E}"/>
                </a:ext>
              </a:extLst>
            </p:cNvPr>
            <p:cNvSpPr/>
            <p:nvPr/>
          </p:nvSpPr>
          <p:spPr>
            <a:xfrm>
              <a:off x="8572724" y="1863477"/>
              <a:ext cx="1800000" cy="180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6970AE6A-F2AF-494E-A83A-06812DB9D3F4}"/>
                </a:ext>
              </a:extLst>
            </p:cNvPr>
            <p:cNvSpPr/>
            <p:nvPr/>
          </p:nvSpPr>
          <p:spPr>
            <a:xfrm>
              <a:off x="9638721" y="292625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2CF11470-51C7-4356-B24D-1D630CC319EA}"/>
                </a:ext>
              </a:extLst>
            </p:cNvPr>
            <p:cNvSpPr/>
            <p:nvPr/>
          </p:nvSpPr>
          <p:spPr>
            <a:xfrm>
              <a:off x="8956975" y="306475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A2B44907-F65D-4BFE-A1C0-4B4871DDA1F4}"/>
                </a:ext>
              </a:extLst>
            </p:cNvPr>
            <p:cNvSpPr/>
            <p:nvPr/>
          </p:nvSpPr>
          <p:spPr>
            <a:xfrm>
              <a:off x="9297848" y="278549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932DCC76-FDE9-424A-906A-AACFC5286541}"/>
                </a:ext>
              </a:extLst>
            </p:cNvPr>
            <p:cNvSpPr/>
            <p:nvPr/>
          </p:nvSpPr>
          <p:spPr>
            <a:xfrm>
              <a:off x="10005722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9FE506C-CF36-4BBC-B345-CD269E6E7785}"/>
                </a:ext>
              </a:extLst>
            </p:cNvPr>
            <p:cNvSpPr/>
            <p:nvPr/>
          </p:nvSpPr>
          <p:spPr>
            <a:xfrm>
              <a:off x="9630539" y="329547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E647ED6E-852E-4881-B074-D2E80E13D793}"/>
                </a:ext>
              </a:extLst>
            </p:cNvPr>
            <p:cNvSpPr/>
            <p:nvPr/>
          </p:nvSpPr>
          <p:spPr>
            <a:xfrm>
              <a:off x="9340587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9C2A135D-0E09-432A-BE99-993B27F12488}"/>
                </a:ext>
              </a:extLst>
            </p:cNvPr>
            <p:cNvSpPr/>
            <p:nvPr/>
          </p:nvSpPr>
          <p:spPr>
            <a:xfrm>
              <a:off x="9669910" y="2159833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62C7BD7-815F-4F69-A15F-8DCECB546637}"/>
              </a:ext>
            </a:extLst>
          </p:cNvPr>
          <p:cNvCxnSpPr>
            <a:stCxn id="17" idx="4"/>
            <a:endCxn id="35" idx="7"/>
          </p:cNvCxnSpPr>
          <p:nvPr/>
        </p:nvCxnSpPr>
        <p:spPr>
          <a:xfrm flipH="1">
            <a:off x="8680628" y="3578758"/>
            <a:ext cx="689353" cy="835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F479E8F-F628-4C8C-9214-FE923B89D721}"/>
              </a:ext>
            </a:extLst>
          </p:cNvPr>
          <p:cNvCxnSpPr>
            <a:cxnSpLocks/>
            <a:stCxn id="17" idx="4"/>
            <a:endCxn id="43" idx="1"/>
          </p:cNvCxnSpPr>
          <p:nvPr/>
        </p:nvCxnSpPr>
        <p:spPr>
          <a:xfrm>
            <a:off x="9369981" y="3578758"/>
            <a:ext cx="772305" cy="857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3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E2178-ABC9-4A46-9620-9EC4EA21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決策樹的優點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375FF3-EB40-4AFB-8008-660D0EED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易於理解和解釋，可以視覺化分析，容易提出規則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可同時處理數字型和名稱型資料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較適合處理有缺失屬性的樣本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能夠處理不相關的特徵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測試資料集時，執行速度較快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在相對短時間，能對大型資料來源做出可行且效果優的結果</a:t>
            </a: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8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E2178-ABC9-4A46-9620-9EC4EA21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決策樹的缺點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375FF3-EB40-4AFB-8008-660D0EED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易發生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易忽略資料集中屬性的相互關聯</a:t>
            </a:r>
          </a:p>
        </p:txBody>
      </p:sp>
    </p:spTree>
    <p:extLst>
      <p:ext uri="{BB962C8B-B14F-4D97-AF65-F5344CB8AC3E}">
        <p14:creationId xmlns:p14="http://schemas.microsoft.com/office/powerpoint/2010/main" val="263637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00D30E-44E7-44DF-95EA-7C29B6DF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樹狀結構</a:t>
            </a:r>
          </a:p>
        </p:txBody>
      </p:sp>
      <p:pic>
        <p:nvPicPr>
          <p:cNvPr id="1028" name="Picture 4" descr="https://blog.tibame.com/wp-content/uploads/2021/04/AI60%E5%95%8F%E8%A3%9C%E5%9C%96_%E5%B7%A5%E4%BD%9C%E5%8D%80%E5%9F%9F-1-3-1024x759.png">
            <a:extLst>
              <a:ext uri="{FF2B5EF4-FFF2-40B4-BE49-F238E27FC236}">
                <a16:creationId xmlns:a16="http://schemas.microsoft.com/office/drawing/2014/main" id="{1FA461A6-2E96-4F4C-8779-44B31D3F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314" y="2041382"/>
            <a:ext cx="485666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tibame.com/wp-content/uploads/2021/04/AI60%E5%95%8F%E8%A3%9C%E5%9C%96-02-2-1024x759.png">
            <a:extLst>
              <a:ext uri="{FF2B5EF4-FFF2-40B4-BE49-F238E27FC236}">
                <a16:creationId xmlns:a16="http://schemas.microsoft.com/office/drawing/2014/main" id="{D9B80519-067F-482F-BC69-672428E9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83" y="2041382"/>
            <a:ext cx="485666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73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C4F33-F206-4291-BDEE-EA855654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建樹演算法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79FA04-CD8C-46DA-90FA-8ED550BD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遞迴建樹</a:t>
            </a:r>
            <a:endParaRPr lang="en-US" altLang="zh-TW" dirty="0"/>
          </a:p>
          <a:p>
            <a:r>
              <a:rPr lang="en-US" altLang="zh-TW" dirty="0"/>
              <a:t>Divide and Conquer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2F5F78-2DE4-4A86-99EA-CA28B2B75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53" t="22321" r="15816" b="11312"/>
          <a:stretch/>
        </p:blipFill>
        <p:spPr>
          <a:xfrm>
            <a:off x="4870806" y="1725567"/>
            <a:ext cx="6482994" cy="45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0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E2178-ABC9-4A46-9620-9EC4EA21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三種典型的決策樹演算法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375FF3-EB40-4AFB-8008-660D0EED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ID3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最早提出的決策樹演算法，是利用資訊增益來選擇特徵。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C4.5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ID3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改進版，不是直接使用資訊增益，而是引入「資訊增益比」指標作為特徵的選擇依據。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CART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演算法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(Classification and Regression Tree)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使用吉尼係數取代了資訊熵模型。</a:t>
            </a:r>
          </a:p>
        </p:txBody>
      </p:sp>
    </p:spTree>
    <p:extLst>
      <p:ext uri="{BB962C8B-B14F-4D97-AF65-F5344CB8AC3E}">
        <p14:creationId xmlns:p14="http://schemas.microsoft.com/office/powerpoint/2010/main" val="264477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E2178-ABC9-4A46-9620-9EC4EA21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ID3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45D707-7D62-4FBB-BB78-16FB6922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77" y="1690688"/>
            <a:ext cx="3720000" cy="1440000"/>
          </a:xfrm>
          <a:prstGeom prst="rect">
            <a:avLst/>
          </a:prstGeom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F3913B29-7896-4B28-9D07-B62A560518A5}"/>
              </a:ext>
            </a:extLst>
          </p:cNvPr>
          <p:cNvGrpSpPr/>
          <p:nvPr/>
        </p:nvGrpSpPr>
        <p:grpSpPr>
          <a:xfrm>
            <a:off x="8469981" y="1778758"/>
            <a:ext cx="1800000" cy="1800000"/>
            <a:chOff x="8572724" y="1863477"/>
            <a:chExt cx="1800000" cy="1800000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CC7CD99-B9CB-4CB3-8556-A3700CFBF8DD}"/>
                </a:ext>
              </a:extLst>
            </p:cNvPr>
            <p:cNvSpPr/>
            <p:nvPr/>
          </p:nvSpPr>
          <p:spPr>
            <a:xfrm>
              <a:off x="8572724" y="1863477"/>
              <a:ext cx="1800000" cy="180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F0B5A2A-E569-4596-8EC3-9783CFACA1B0}"/>
                </a:ext>
              </a:extLst>
            </p:cNvPr>
            <p:cNvSpPr/>
            <p:nvPr/>
          </p:nvSpPr>
          <p:spPr>
            <a:xfrm>
              <a:off x="8975452" y="2217328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10A898A7-1674-4B51-A921-726451105369}"/>
                </a:ext>
              </a:extLst>
            </p:cNvPr>
            <p:cNvSpPr/>
            <p:nvPr/>
          </p:nvSpPr>
          <p:spPr>
            <a:xfrm>
              <a:off x="8871326" y="267347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768B2143-88BC-4947-BC1F-6E88F0E00BF0}"/>
                </a:ext>
              </a:extLst>
            </p:cNvPr>
            <p:cNvSpPr/>
            <p:nvPr/>
          </p:nvSpPr>
          <p:spPr>
            <a:xfrm>
              <a:off x="9705456" y="245304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2025766A-7BCB-455E-A510-75BB34E45A94}"/>
                </a:ext>
              </a:extLst>
            </p:cNvPr>
            <p:cNvSpPr/>
            <p:nvPr/>
          </p:nvSpPr>
          <p:spPr>
            <a:xfrm>
              <a:off x="9981425" y="2962683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90CB5E1-D7DC-40DD-AD78-F12BAC184FD6}"/>
                </a:ext>
              </a:extLst>
            </p:cNvPr>
            <p:cNvSpPr/>
            <p:nvPr/>
          </p:nvSpPr>
          <p:spPr>
            <a:xfrm>
              <a:off x="9638721" y="292625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B1893940-C4BB-4F29-8DC1-676789A37DFA}"/>
                </a:ext>
              </a:extLst>
            </p:cNvPr>
            <p:cNvSpPr/>
            <p:nvPr/>
          </p:nvSpPr>
          <p:spPr>
            <a:xfrm>
              <a:off x="8956975" y="306475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45F0BB5B-2B3C-48CA-A247-F7F3A7197F5E}"/>
                </a:ext>
              </a:extLst>
            </p:cNvPr>
            <p:cNvSpPr/>
            <p:nvPr/>
          </p:nvSpPr>
          <p:spPr>
            <a:xfrm>
              <a:off x="9297848" y="278549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7669F845-1797-45FA-95F0-35F015B07765}"/>
                </a:ext>
              </a:extLst>
            </p:cNvPr>
            <p:cNvSpPr/>
            <p:nvPr/>
          </p:nvSpPr>
          <p:spPr>
            <a:xfrm>
              <a:off x="9289692" y="324900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B0DA446-43E5-4997-88C9-02CD1DEE9287}"/>
                </a:ext>
              </a:extLst>
            </p:cNvPr>
            <p:cNvSpPr/>
            <p:nvPr/>
          </p:nvSpPr>
          <p:spPr>
            <a:xfrm>
              <a:off x="9289692" y="20253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0998412-9914-4F37-AEA1-B15704834A7B}"/>
                </a:ext>
              </a:extLst>
            </p:cNvPr>
            <p:cNvSpPr/>
            <p:nvPr/>
          </p:nvSpPr>
          <p:spPr>
            <a:xfrm>
              <a:off x="10005722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4E80BED4-CAA3-486B-867C-0C7FE8067524}"/>
                </a:ext>
              </a:extLst>
            </p:cNvPr>
            <p:cNvSpPr/>
            <p:nvPr/>
          </p:nvSpPr>
          <p:spPr>
            <a:xfrm>
              <a:off x="9630539" y="329547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8932B83D-B959-4B05-88C3-1DFBCD7F19BB}"/>
                </a:ext>
              </a:extLst>
            </p:cNvPr>
            <p:cNvSpPr/>
            <p:nvPr/>
          </p:nvSpPr>
          <p:spPr>
            <a:xfrm>
              <a:off x="9340587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EDE83E31-2390-4CEA-A400-D444FDDD16A3}"/>
                </a:ext>
              </a:extLst>
            </p:cNvPr>
            <p:cNvSpPr/>
            <p:nvPr/>
          </p:nvSpPr>
          <p:spPr>
            <a:xfrm>
              <a:off x="9669910" y="2159833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74" name="圖片 73">
            <a:extLst>
              <a:ext uri="{FF2B5EF4-FFF2-40B4-BE49-F238E27FC236}">
                <a16:creationId xmlns:a16="http://schemas.microsoft.com/office/drawing/2014/main" id="{89118CDF-82C4-4950-B4A4-F783A78EC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04921"/>
            <a:ext cx="4607182" cy="3071455"/>
          </a:xfrm>
          <a:prstGeom prst="rect">
            <a:avLst/>
          </a:prstGeom>
        </p:spPr>
      </p:pic>
      <p:pic>
        <p:nvPicPr>
          <p:cNvPr id="75" name="圖片 74" descr="\documentclass{article}&#10;\usepackage{amsmath}&#10;\pagestyle{empty}&#10;\begin{document}&#10;&#10;$$\text{Info}(D)=-\left(&#10;\frac{9}{13}\log\frac{9}{13}+&#10;\frac{4}{13}\log\frac{4}{13}&#10;\right)$$&#10;&#10;&#10;\end{document}" title="IguanaTex Bitmap Display">
            <a:extLst>
              <a:ext uri="{FF2B5EF4-FFF2-40B4-BE49-F238E27FC236}">
                <a16:creationId xmlns:a16="http://schemas.microsoft.com/office/drawing/2014/main" id="{CD504748-04A4-4F7C-B735-5FB72A6CA0E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37" y="4411478"/>
            <a:ext cx="4949943" cy="7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5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E2178-ABC9-4A46-9620-9EC4EA21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ID3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45D707-7D62-4FBB-BB78-16FB6922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77" y="1690688"/>
            <a:ext cx="3720000" cy="14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A37EC30-DC7C-4BBD-91F9-EEBB9149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3" y="3016251"/>
            <a:ext cx="4350800" cy="12944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A52E906-03AF-410F-867A-7349BC873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91" y="4594678"/>
            <a:ext cx="4930761" cy="768431"/>
          </a:xfrm>
          <a:prstGeom prst="rect">
            <a:avLst/>
          </a:prstGeom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F3913B29-7896-4B28-9D07-B62A560518A5}"/>
              </a:ext>
            </a:extLst>
          </p:cNvPr>
          <p:cNvGrpSpPr/>
          <p:nvPr/>
        </p:nvGrpSpPr>
        <p:grpSpPr>
          <a:xfrm>
            <a:off x="8469981" y="1778758"/>
            <a:ext cx="1800000" cy="1800000"/>
            <a:chOff x="8572724" y="1863477"/>
            <a:chExt cx="1800000" cy="1800000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CC7CD99-B9CB-4CB3-8556-A3700CFBF8DD}"/>
                </a:ext>
              </a:extLst>
            </p:cNvPr>
            <p:cNvSpPr/>
            <p:nvPr/>
          </p:nvSpPr>
          <p:spPr>
            <a:xfrm>
              <a:off x="8572724" y="1863477"/>
              <a:ext cx="1800000" cy="180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F0B5A2A-E569-4596-8EC3-9783CFACA1B0}"/>
                </a:ext>
              </a:extLst>
            </p:cNvPr>
            <p:cNvSpPr/>
            <p:nvPr/>
          </p:nvSpPr>
          <p:spPr>
            <a:xfrm>
              <a:off x="8975452" y="2217328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10A898A7-1674-4B51-A921-726451105369}"/>
                </a:ext>
              </a:extLst>
            </p:cNvPr>
            <p:cNvSpPr/>
            <p:nvPr/>
          </p:nvSpPr>
          <p:spPr>
            <a:xfrm>
              <a:off x="8871326" y="267347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768B2143-88BC-4947-BC1F-6E88F0E00BF0}"/>
                </a:ext>
              </a:extLst>
            </p:cNvPr>
            <p:cNvSpPr/>
            <p:nvPr/>
          </p:nvSpPr>
          <p:spPr>
            <a:xfrm>
              <a:off x="9705456" y="245304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2025766A-7BCB-455E-A510-75BB34E45A94}"/>
                </a:ext>
              </a:extLst>
            </p:cNvPr>
            <p:cNvSpPr/>
            <p:nvPr/>
          </p:nvSpPr>
          <p:spPr>
            <a:xfrm>
              <a:off x="9981425" y="2962683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90CB5E1-D7DC-40DD-AD78-F12BAC184FD6}"/>
                </a:ext>
              </a:extLst>
            </p:cNvPr>
            <p:cNvSpPr/>
            <p:nvPr/>
          </p:nvSpPr>
          <p:spPr>
            <a:xfrm>
              <a:off x="9638721" y="292625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B1893940-C4BB-4F29-8DC1-676789A37DFA}"/>
                </a:ext>
              </a:extLst>
            </p:cNvPr>
            <p:cNvSpPr/>
            <p:nvPr/>
          </p:nvSpPr>
          <p:spPr>
            <a:xfrm>
              <a:off x="8956975" y="306475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45F0BB5B-2B3C-48CA-A247-F7F3A7197F5E}"/>
                </a:ext>
              </a:extLst>
            </p:cNvPr>
            <p:cNvSpPr/>
            <p:nvPr/>
          </p:nvSpPr>
          <p:spPr>
            <a:xfrm>
              <a:off x="9297848" y="278549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7669F845-1797-45FA-95F0-35F015B07765}"/>
                </a:ext>
              </a:extLst>
            </p:cNvPr>
            <p:cNvSpPr/>
            <p:nvPr/>
          </p:nvSpPr>
          <p:spPr>
            <a:xfrm>
              <a:off x="9289692" y="324900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B0DA446-43E5-4997-88C9-02CD1DEE9287}"/>
                </a:ext>
              </a:extLst>
            </p:cNvPr>
            <p:cNvSpPr/>
            <p:nvPr/>
          </p:nvSpPr>
          <p:spPr>
            <a:xfrm>
              <a:off x="9289692" y="20253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0998412-9914-4F37-AEA1-B15704834A7B}"/>
                </a:ext>
              </a:extLst>
            </p:cNvPr>
            <p:cNvSpPr/>
            <p:nvPr/>
          </p:nvSpPr>
          <p:spPr>
            <a:xfrm>
              <a:off x="10005722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4E80BED4-CAA3-486B-867C-0C7FE8067524}"/>
                </a:ext>
              </a:extLst>
            </p:cNvPr>
            <p:cNvSpPr/>
            <p:nvPr/>
          </p:nvSpPr>
          <p:spPr>
            <a:xfrm>
              <a:off x="9630539" y="329547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8932B83D-B959-4B05-88C3-1DFBCD7F19BB}"/>
                </a:ext>
              </a:extLst>
            </p:cNvPr>
            <p:cNvSpPr/>
            <p:nvPr/>
          </p:nvSpPr>
          <p:spPr>
            <a:xfrm>
              <a:off x="9340587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EDE83E31-2390-4CEA-A400-D444FDDD16A3}"/>
                </a:ext>
              </a:extLst>
            </p:cNvPr>
            <p:cNvSpPr/>
            <p:nvPr/>
          </p:nvSpPr>
          <p:spPr>
            <a:xfrm>
              <a:off x="9669910" y="2159833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A692CF5E-AD0B-4427-BDA4-FDB988F5A841}"/>
              </a:ext>
            </a:extLst>
          </p:cNvPr>
          <p:cNvGrpSpPr/>
          <p:nvPr/>
        </p:nvGrpSpPr>
        <p:grpSpPr>
          <a:xfrm>
            <a:off x="7144232" y="4151084"/>
            <a:ext cx="1800000" cy="1800000"/>
            <a:chOff x="8572724" y="1863477"/>
            <a:chExt cx="1800000" cy="18000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D59B0CD5-4C81-46D4-9D63-87A5C32E8632}"/>
                </a:ext>
              </a:extLst>
            </p:cNvPr>
            <p:cNvSpPr/>
            <p:nvPr/>
          </p:nvSpPr>
          <p:spPr>
            <a:xfrm>
              <a:off x="8572724" y="1863477"/>
              <a:ext cx="1800000" cy="180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4A191E77-CA7E-414C-A74D-BE7F94AFAFE8}"/>
                </a:ext>
              </a:extLst>
            </p:cNvPr>
            <p:cNvSpPr/>
            <p:nvPr/>
          </p:nvSpPr>
          <p:spPr>
            <a:xfrm>
              <a:off x="8975452" y="2217328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543F560A-0397-4498-ABBD-22DF096BF8B8}"/>
                </a:ext>
              </a:extLst>
            </p:cNvPr>
            <p:cNvSpPr/>
            <p:nvPr/>
          </p:nvSpPr>
          <p:spPr>
            <a:xfrm>
              <a:off x="8871326" y="267347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F7E2BC1-6886-486A-AD8B-78C9B4E2E0D8}"/>
                </a:ext>
              </a:extLst>
            </p:cNvPr>
            <p:cNvSpPr/>
            <p:nvPr/>
          </p:nvSpPr>
          <p:spPr>
            <a:xfrm>
              <a:off x="9705456" y="245304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6660210B-70F3-48B8-9C3D-2881993AC0CF}"/>
                </a:ext>
              </a:extLst>
            </p:cNvPr>
            <p:cNvSpPr/>
            <p:nvPr/>
          </p:nvSpPr>
          <p:spPr>
            <a:xfrm>
              <a:off x="9981425" y="2962683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31566E3-5008-435A-9144-0916E4CE4EB2}"/>
                </a:ext>
              </a:extLst>
            </p:cNvPr>
            <p:cNvSpPr/>
            <p:nvPr/>
          </p:nvSpPr>
          <p:spPr>
            <a:xfrm>
              <a:off x="9289692" y="324900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6ABCD582-C1FF-40F0-B361-648CF930BF2D}"/>
                </a:ext>
              </a:extLst>
            </p:cNvPr>
            <p:cNvSpPr/>
            <p:nvPr/>
          </p:nvSpPr>
          <p:spPr>
            <a:xfrm>
              <a:off x="9289692" y="20253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B928B6B-8D21-4F78-A0A7-E0F821D3E4B6}"/>
              </a:ext>
            </a:extLst>
          </p:cNvPr>
          <p:cNvGrpSpPr/>
          <p:nvPr/>
        </p:nvGrpSpPr>
        <p:grpSpPr>
          <a:xfrm>
            <a:off x="9878682" y="4173099"/>
            <a:ext cx="1800000" cy="1800000"/>
            <a:chOff x="8572724" y="1863477"/>
            <a:chExt cx="1800000" cy="1800000"/>
          </a:xfrm>
        </p:grpSpPr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9793F9F9-C71F-4C33-BA7F-7629F68A2E61}"/>
                </a:ext>
              </a:extLst>
            </p:cNvPr>
            <p:cNvSpPr/>
            <p:nvPr/>
          </p:nvSpPr>
          <p:spPr>
            <a:xfrm>
              <a:off x="8572724" y="1863477"/>
              <a:ext cx="1800000" cy="180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6CE309EC-9792-4A17-9A3D-07E9B4747AFA}"/>
                </a:ext>
              </a:extLst>
            </p:cNvPr>
            <p:cNvSpPr/>
            <p:nvPr/>
          </p:nvSpPr>
          <p:spPr>
            <a:xfrm>
              <a:off x="9638721" y="292625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3E70B5F1-31B0-4A37-A351-7FDC3614A38D}"/>
                </a:ext>
              </a:extLst>
            </p:cNvPr>
            <p:cNvSpPr/>
            <p:nvPr/>
          </p:nvSpPr>
          <p:spPr>
            <a:xfrm>
              <a:off x="8956975" y="306475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06AF5A8F-D3FA-410B-B5CC-FB157CC5D6E0}"/>
                </a:ext>
              </a:extLst>
            </p:cNvPr>
            <p:cNvSpPr/>
            <p:nvPr/>
          </p:nvSpPr>
          <p:spPr>
            <a:xfrm>
              <a:off x="9297848" y="278549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AC1DCB9C-D2A5-49BE-A458-BA292A63412C}"/>
                </a:ext>
              </a:extLst>
            </p:cNvPr>
            <p:cNvSpPr/>
            <p:nvPr/>
          </p:nvSpPr>
          <p:spPr>
            <a:xfrm>
              <a:off x="10005722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2A60C4C8-D8C8-4C28-88C2-062D51BF1F62}"/>
                </a:ext>
              </a:extLst>
            </p:cNvPr>
            <p:cNvSpPr/>
            <p:nvPr/>
          </p:nvSpPr>
          <p:spPr>
            <a:xfrm>
              <a:off x="9630539" y="329547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B66C0222-6DAC-4145-A9AF-4E585377DA76}"/>
                </a:ext>
              </a:extLst>
            </p:cNvPr>
            <p:cNvSpPr/>
            <p:nvPr/>
          </p:nvSpPr>
          <p:spPr>
            <a:xfrm>
              <a:off x="9340587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F731E8CC-79F5-403D-B475-1AE2C2B960C8}"/>
                </a:ext>
              </a:extLst>
            </p:cNvPr>
            <p:cNvSpPr/>
            <p:nvPr/>
          </p:nvSpPr>
          <p:spPr>
            <a:xfrm>
              <a:off x="9669910" y="2159833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376E6B6-F3BD-45F7-B15E-4090C43E039A}"/>
              </a:ext>
            </a:extLst>
          </p:cNvPr>
          <p:cNvCxnSpPr>
            <a:stCxn id="11" idx="4"/>
            <a:endCxn id="35" idx="7"/>
          </p:cNvCxnSpPr>
          <p:nvPr/>
        </p:nvCxnSpPr>
        <p:spPr>
          <a:xfrm flipH="1">
            <a:off x="8680628" y="3578758"/>
            <a:ext cx="689353" cy="835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3351257-368D-47DC-A9C1-7D74BDFB3120}"/>
              </a:ext>
            </a:extLst>
          </p:cNvPr>
          <p:cNvCxnSpPr>
            <a:cxnSpLocks/>
            <a:stCxn id="11" idx="4"/>
            <a:endCxn id="50" idx="1"/>
          </p:cNvCxnSpPr>
          <p:nvPr/>
        </p:nvCxnSpPr>
        <p:spPr>
          <a:xfrm>
            <a:off x="9369981" y="3578758"/>
            <a:ext cx="772305" cy="857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6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E2178-ABC9-4A46-9620-9EC4EA21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ID3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A52E906-03AF-410F-867A-7349BC873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575" y="4210719"/>
            <a:ext cx="4930761" cy="768431"/>
          </a:xfrm>
          <a:prstGeom prst="rect">
            <a:avLst/>
          </a:prstGeom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F3913B29-7896-4B28-9D07-B62A560518A5}"/>
              </a:ext>
            </a:extLst>
          </p:cNvPr>
          <p:cNvGrpSpPr/>
          <p:nvPr/>
        </p:nvGrpSpPr>
        <p:grpSpPr>
          <a:xfrm>
            <a:off x="8469981" y="1778758"/>
            <a:ext cx="1800000" cy="1800000"/>
            <a:chOff x="8572724" y="1863477"/>
            <a:chExt cx="1800000" cy="1800000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CC7CD99-B9CB-4CB3-8556-A3700CFBF8DD}"/>
                </a:ext>
              </a:extLst>
            </p:cNvPr>
            <p:cNvSpPr/>
            <p:nvPr/>
          </p:nvSpPr>
          <p:spPr>
            <a:xfrm>
              <a:off x="8572724" y="1863477"/>
              <a:ext cx="1800000" cy="180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F0B5A2A-E569-4596-8EC3-9783CFACA1B0}"/>
                </a:ext>
              </a:extLst>
            </p:cNvPr>
            <p:cNvSpPr/>
            <p:nvPr/>
          </p:nvSpPr>
          <p:spPr>
            <a:xfrm>
              <a:off x="8975452" y="2217328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10A898A7-1674-4B51-A921-726451105369}"/>
                </a:ext>
              </a:extLst>
            </p:cNvPr>
            <p:cNvSpPr/>
            <p:nvPr/>
          </p:nvSpPr>
          <p:spPr>
            <a:xfrm>
              <a:off x="8871326" y="267347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768B2143-88BC-4947-BC1F-6E88F0E00BF0}"/>
                </a:ext>
              </a:extLst>
            </p:cNvPr>
            <p:cNvSpPr/>
            <p:nvPr/>
          </p:nvSpPr>
          <p:spPr>
            <a:xfrm>
              <a:off x="9705456" y="245304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2025766A-7BCB-455E-A510-75BB34E45A94}"/>
                </a:ext>
              </a:extLst>
            </p:cNvPr>
            <p:cNvSpPr/>
            <p:nvPr/>
          </p:nvSpPr>
          <p:spPr>
            <a:xfrm>
              <a:off x="9981425" y="2962683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90CB5E1-D7DC-40DD-AD78-F12BAC184FD6}"/>
                </a:ext>
              </a:extLst>
            </p:cNvPr>
            <p:cNvSpPr/>
            <p:nvPr/>
          </p:nvSpPr>
          <p:spPr>
            <a:xfrm>
              <a:off x="9638721" y="292625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B1893940-C4BB-4F29-8DC1-676789A37DFA}"/>
                </a:ext>
              </a:extLst>
            </p:cNvPr>
            <p:cNvSpPr/>
            <p:nvPr/>
          </p:nvSpPr>
          <p:spPr>
            <a:xfrm>
              <a:off x="8956975" y="306475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45F0BB5B-2B3C-48CA-A247-F7F3A7197F5E}"/>
                </a:ext>
              </a:extLst>
            </p:cNvPr>
            <p:cNvSpPr/>
            <p:nvPr/>
          </p:nvSpPr>
          <p:spPr>
            <a:xfrm>
              <a:off x="9297848" y="278549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7669F845-1797-45FA-95F0-35F015B07765}"/>
                </a:ext>
              </a:extLst>
            </p:cNvPr>
            <p:cNvSpPr/>
            <p:nvPr/>
          </p:nvSpPr>
          <p:spPr>
            <a:xfrm>
              <a:off x="9289692" y="324900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B0DA446-43E5-4997-88C9-02CD1DEE9287}"/>
                </a:ext>
              </a:extLst>
            </p:cNvPr>
            <p:cNvSpPr/>
            <p:nvPr/>
          </p:nvSpPr>
          <p:spPr>
            <a:xfrm>
              <a:off x="9289692" y="20253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0998412-9914-4F37-AEA1-B15704834A7B}"/>
                </a:ext>
              </a:extLst>
            </p:cNvPr>
            <p:cNvSpPr/>
            <p:nvPr/>
          </p:nvSpPr>
          <p:spPr>
            <a:xfrm>
              <a:off x="10005722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4E80BED4-CAA3-486B-867C-0C7FE8067524}"/>
                </a:ext>
              </a:extLst>
            </p:cNvPr>
            <p:cNvSpPr/>
            <p:nvPr/>
          </p:nvSpPr>
          <p:spPr>
            <a:xfrm>
              <a:off x="9630539" y="329547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8932B83D-B959-4B05-88C3-1DFBCD7F19BB}"/>
                </a:ext>
              </a:extLst>
            </p:cNvPr>
            <p:cNvSpPr/>
            <p:nvPr/>
          </p:nvSpPr>
          <p:spPr>
            <a:xfrm>
              <a:off x="9340587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EDE83E31-2390-4CEA-A400-D444FDDD16A3}"/>
                </a:ext>
              </a:extLst>
            </p:cNvPr>
            <p:cNvSpPr/>
            <p:nvPr/>
          </p:nvSpPr>
          <p:spPr>
            <a:xfrm>
              <a:off x="9669910" y="2159833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72" name="圖片 71" descr="\documentclass{article}&#10;\usepackage{amsmath}&#10;\pagestyle{empty}&#10;\begin{document}&#10;&#10;$$\text{Info}(D)=-\left(&#10;\frac{9}{13}\log\frac{9}{13}+&#10;\frac{4}{13}\log\frac{4}{13}&#10;\right)$$&#10;&#10;&#10;\end{document}" title="IguanaTex Bitmap Display">
            <a:extLst>
              <a:ext uri="{FF2B5EF4-FFF2-40B4-BE49-F238E27FC236}">
                <a16:creationId xmlns:a16="http://schemas.microsoft.com/office/drawing/2014/main" id="{78005E81-CE2C-4463-9741-EE252A6026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931" y="2201932"/>
            <a:ext cx="4949943" cy="729600"/>
          </a:xfrm>
          <a:prstGeom prst="rect">
            <a:avLst/>
          </a:prstGeom>
        </p:spPr>
      </p:pic>
      <p:grpSp>
        <p:nvGrpSpPr>
          <p:cNvPr id="34" name="群組 33">
            <a:extLst>
              <a:ext uri="{FF2B5EF4-FFF2-40B4-BE49-F238E27FC236}">
                <a16:creationId xmlns:a16="http://schemas.microsoft.com/office/drawing/2014/main" id="{A692CF5E-AD0B-4427-BDA4-FDB988F5A841}"/>
              </a:ext>
            </a:extLst>
          </p:cNvPr>
          <p:cNvGrpSpPr/>
          <p:nvPr/>
        </p:nvGrpSpPr>
        <p:grpSpPr>
          <a:xfrm>
            <a:off x="7144232" y="4151084"/>
            <a:ext cx="1800000" cy="1800000"/>
            <a:chOff x="8572724" y="1863477"/>
            <a:chExt cx="1800000" cy="18000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D59B0CD5-4C81-46D4-9D63-87A5C32E8632}"/>
                </a:ext>
              </a:extLst>
            </p:cNvPr>
            <p:cNvSpPr/>
            <p:nvPr/>
          </p:nvSpPr>
          <p:spPr>
            <a:xfrm>
              <a:off x="8572724" y="1863477"/>
              <a:ext cx="1800000" cy="180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4A191E77-CA7E-414C-A74D-BE7F94AFAFE8}"/>
                </a:ext>
              </a:extLst>
            </p:cNvPr>
            <p:cNvSpPr/>
            <p:nvPr/>
          </p:nvSpPr>
          <p:spPr>
            <a:xfrm>
              <a:off x="8975452" y="2217328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543F560A-0397-4498-ABBD-22DF096BF8B8}"/>
                </a:ext>
              </a:extLst>
            </p:cNvPr>
            <p:cNvSpPr/>
            <p:nvPr/>
          </p:nvSpPr>
          <p:spPr>
            <a:xfrm>
              <a:off x="8871326" y="267347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F7E2BC1-6886-486A-AD8B-78C9B4E2E0D8}"/>
                </a:ext>
              </a:extLst>
            </p:cNvPr>
            <p:cNvSpPr/>
            <p:nvPr/>
          </p:nvSpPr>
          <p:spPr>
            <a:xfrm>
              <a:off x="9705456" y="245304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6660210B-70F3-48B8-9C3D-2881993AC0CF}"/>
                </a:ext>
              </a:extLst>
            </p:cNvPr>
            <p:cNvSpPr/>
            <p:nvPr/>
          </p:nvSpPr>
          <p:spPr>
            <a:xfrm>
              <a:off x="9981425" y="2962683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31566E3-5008-435A-9144-0916E4CE4EB2}"/>
                </a:ext>
              </a:extLst>
            </p:cNvPr>
            <p:cNvSpPr/>
            <p:nvPr/>
          </p:nvSpPr>
          <p:spPr>
            <a:xfrm>
              <a:off x="9289692" y="324900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6ABCD582-C1FF-40F0-B361-648CF930BF2D}"/>
                </a:ext>
              </a:extLst>
            </p:cNvPr>
            <p:cNvSpPr/>
            <p:nvPr/>
          </p:nvSpPr>
          <p:spPr>
            <a:xfrm>
              <a:off x="9289692" y="20253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B928B6B-8D21-4F78-A0A7-E0F821D3E4B6}"/>
              </a:ext>
            </a:extLst>
          </p:cNvPr>
          <p:cNvGrpSpPr/>
          <p:nvPr/>
        </p:nvGrpSpPr>
        <p:grpSpPr>
          <a:xfrm>
            <a:off x="9878682" y="4173099"/>
            <a:ext cx="1800000" cy="1800000"/>
            <a:chOff x="8572724" y="1863477"/>
            <a:chExt cx="1800000" cy="1800000"/>
          </a:xfrm>
        </p:grpSpPr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9793F9F9-C71F-4C33-BA7F-7629F68A2E61}"/>
                </a:ext>
              </a:extLst>
            </p:cNvPr>
            <p:cNvSpPr/>
            <p:nvPr/>
          </p:nvSpPr>
          <p:spPr>
            <a:xfrm>
              <a:off x="8572724" y="1863477"/>
              <a:ext cx="1800000" cy="180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6CE309EC-9792-4A17-9A3D-07E9B4747AFA}"/>
                </a:ext>
              </a:extLst>
            </p:cNvPr>
            <p:cNvSpPr/>
            <p:nvPr/>
          </p:nvSpPr>
          <p:spPr>
            <a:xfrm>
              <a:off x="9638721" y="292625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3E70B5F1-31B0-4A37-A351-7FDC3614A38D}"/>
                </a:ext>
              </a:extLst>
            </p:cNvPr>
            <p:cNvSpPr/>
            <p:nvPr/>
          </p:nvSpPr>
          <p:spPr>
            <a:xfrm>
              <a:off x="8956975" y="306475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06AF5A8F-D3FA-410B-B5CC-FB157CC5D6E0}"/>
                </a:ext>
              </a:extLst>
            </p:cNvPr>
            <p:cNvSpPr/>
            <p:nvPr/>
          </p:nvSpPr>
          <p:spPr>
            <a:xfrm>
              <a:off x="9297848" y="278549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AC1DCB9C-D2A5-49BE-A458-BA292A63412C}"/>
                </a:ext>
              </a:extLst>
            </p:cNvPr>
            <p:cNvSpPr/>
            <p:nvPr/>
          </p:nvSpPr>
          <p:spPr>
            <a:xfrm>
              <a:off x="10005722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2A60C4C8-D8C8-4C28-88C2-062D51BF1F62}"/>
                </a:ext>
              </a:extLst>
            </p:cNvPr>
            <p:cNvSpPr/>
            <p:nvPr/>
          </p:nvSpPr>
          <p:spPr>
            <a:xfrm>
              <a:off x="9630539" y="329547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B66C0222-6DAC-4145-A9AF-4E585377DA76}"/>
                </a:ext>
              </a:extLst>
            </p:cNvPr>
            <p:cNvSpPr/>
            <p:nvPr/>
          </p:nvSpPr>
          <p:spPr>
            <a:xfrm>
              <a:off x="9340587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F731E8CC-79F5-403D-B475-1AE2C2B960C8}"/>
                </a:ext>
              </a:extLst>
            </p:cNvPr>
            <p:cNvSpPr/>
            <p:nvPr/>
          </p:nvSpPr>
          <p:spPr>
            <a:xfrm>
              <a:off x="9669910" y="2159833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376E6B6-F3BD-45F7-B15E-4090C43E039A}"/>
              </a:ext>
            </a:extLst>
          </p:cNvPr>
          <p:cNvCxnSpPr>
            <a:stCxn id="11" idx="4"/>
            <a:endCxn id="35" idx="7"/>
          </p:cNvCxnSpPr>
          <p:nvPr/>
        </p:nvCxnSpPr>
        <p:spPr>
          <a:xfrm flipH="1">
            <a:off x="8680628" y="3578758"/>
            <a:ext cx="689353" cy="835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3351257-368D-47DC-A9C1-7D74BDFB3120}"/>
              </a:ext>
            </a:extLst>
          </p:cNvPr>
          <p:cNvCxnSpPr>
            <a:cxnSpLocks/>
            <a:stCxn id="11" idx="4"/>
            <a:endCxn id="50" idx="1"/>
          </p:cNvCxnSpPr>
          <p:nvPr/>
        </p:nvCxnSpPr>
        <p:spPr>
          <a:xfrm>
            <a:off x="9369981" y="3578758"/>
            <a:ext cx="772305" cy="857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 descr="\documentclass{article}&#10;\usepackage{amsmath}&#10;\pagestyle{empty}&#10;\begin{document}&#10;&#10;$$\text{Info}_E(D)=&#10;\frac{6}{13}\text{Info}(D_1)+&#10;\frac{7}{13}\text{Info}(D_2)&#10;$$&#10;&#10;&#10;\end{document}" title="IguanaTex Bitmap Display">
            <a:extLst>
              <a:ext uri="{FF2B5EF4-FFF2-40B4-BE49-F238E27FC236}">
                <a16:creationId xmlns:a16="http://schemas.microsoft.com/office/drawing/2014/main" id="{87182C24-60C9-40BD-8CDB-469FF65C19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931" y="3254281"/>
            <a:ext cx="5008458" cy="62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E2178-ABC9-4A46-9620-9EC4EA21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C4.5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\documentclass{article}&#10;\usepackage{amsmath}&#10;\pagestyle{empty}&#10;\begin{document}&#10;&#10;$$\text{SplitInfo}_{E} (D)=-\sum_{j=1}^B \frac{|D_j|}{|D|}&#10;\log_2\left(\frac{D_j}{D}\right)$$&#10;&#10;&#10;\end{document}" title="IguanaTex Bitmap Display">
            <a:extLst>
              <a:ext uri="{FF2B5EF4-FFF2-40B4-BE49-F238E27FC236}">
                <a16:creationId xmlns:a16="http://schemas.microsoft.com/office/drawing/2014/main" id="{77A3F2C5-E12A-4070-B5E3-20E759C7EC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43" y="3011202"/>
            <a:ext cx="5098057" cy="927086"/>
          </a:xfrm>
          <a:prstGeom prst="rect">
            <a:avLst/>
          </a:prstGeom>
        </p:spPr>
      </p:pic>
      <p:pic>
        <p:nvPicPr>
          <p:cNvPr id="26" name="圖片 25" descr="\documentclass{article}&#10;\usepackage{amsmath}&#10;\pagestyle{empty}&#10;\begin{document}&#10;&#10;$$\text{GainRatio}&#10;=\frac{\text{Gain}(A)}&#10;{\text{SplitInfo}(A)}$$&#10;&#10;&#10;\end{document}" title="IguanaTex Bitmap Display">
            <a:extLst>
              <a:ext uri="{FF2B5EF4-FFF2-40B4-BE49-F238E27FC236}">
                <a16:creationId xmlns:a16="http://schemas.microsoft.com/office/drawing/2014/main" id="{EA2F9E3B-99C4-42EB-83DD-C696C02AF4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43" y="4235153"/>
            <a:ext cx="3408456" cy="71862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0763DD6-DDE4-4484-A065-86152A011F86}"/>
              </a:ext>
            </a:extLst>
          </p:cNvPr>
          <p:cNvSpPr/>
          <p:nvPr/>
        </p:nvSpPr>
        <p:spPr>
          <a:xfrm>
            <a:off x="982895" y="1740313"/>
            <a:ext cx="6917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ID3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演算法問題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分支越多，資訊量越高</a:t>
            </a:r>
            <a:endParaRPr lang="zh-TW" altLang="en-US" sz="2800" dirty="0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EB0E2394-4B0B-4EC6-8733-7A22BDCDD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895" y="2457567"/>
            <a:ext cx="4637926" cy="41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3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E2178-ABC9-4A46-9620-9EC4EA21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CART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演算法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\documentclass{article}&#10;\usepackage{amsmath}&#10;\pagestyle{empty}&#10;\begin{document}&#10;&#10;$$\text{gini}(D)=1-\sum_{j=1}^n p_j^2$$&#10;&#10;&#10;\end{document}" title="IguanaTex Bitmap Display">
            <a:extLst>
              <a:ext uri="{FF2B5EF4-FFF2-40B4-BE49-F238E27FC236}">
                <a16:creationId xmlns:a16="http://schemas.microsoft.com/office/drawing/2014/main" id="{B885A116-9CEE-47C3-917F-90751A140B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7" y="2246719"/>
            <a:ext cx="2655085" cy="874057"/>
          </a:xfrm>
          <a:prstGeom prst="rect">
            <a:avLst/>
          </a:prstGeom>
        </p:spPr>
      </p:pic>
      <p:pic>
        <p:nvPicPr>
          <p:cNvPr id="9" name="圖片 8" descr="\documentclass{article}&#10;\usepackage{amsmath}&#10;\pagestyle{empty}&#10;\begin{document}&#10;&#10;$$\text{gini}_{E} (D)=\sum_{j=1}^B \frac{|D_j|}{|D|} \text{gini}(D_j)$$&#10;&#10;&#10;\end{document}" title="IguanaTex Bitmap Display">
            <a:extLst>
              <a:ext uri="{FF2B5EF4-FFF2-40B4-BE49-F238E27FC236}">
                <a16:creationId xmlns:a16="http://schemas.microsoft.com/office/drawing/2014/main" id="{C255E4AE-A3E9-4608-952C-8572F3ACE8A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7" y="3327485"/>
            <a:ext cx="3772342" cy="927086"/>
          </a:xfrm>
          <a:prstGeom prst="rect">
            <a:avLst/>
          </a:prstGeom>
        </p:spPr>
      </p:pic>
      <p:pic>
        <p:nvPicPr>
          <p:cNvPr id="11" name="圖片 10" descr="\documentclass{article}&#10;\usepackage{amsmath}&#10;\pagestyle{empty}&#10;\begin{document}&#10;&#10;$$\Delta \text{gini}(E)=\text{gini}(D)-\text{gini}_E(D))$$&#10;&#10;&#10;\end{document}" title="IguanaTex Bitmap Display">
            <a:extLst>
              <a:ext uri="{FF2B5EF4-FFF2-40B4-BE49-F238E27FC236}">
                <a16:creationId xmlns:a16="http://schemas.microsoft.com/office/drawing/2014/main" id="{8465E597-B41C-4C30-B1E1-BC59320C639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7" y="4687313"/>
            <a:ext cx="4245940" cy="305371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BDBD9CAE-B529-4A67-9BB0-B18E34096CBF}"/>
              </a:ext>
            </a:extLst>
          </p:cNvPr>
          <p:cNvGrpSpPr/>
          <p:nvPr/>
        </p:nvGrpSpPr>
        <p:grpSpPr>
          <a:xfrm>
            <a:off x="8469981" y="1778758"/>
            <a:ext cx="1800000" cy="1800000"/>
            <a:chOff x="8572724" y="1863477"/>
            <a:chExt cx="1800000" cy="180000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E8E7358D-23D5-4C45-A1F1-11D1827B3766}"/>
                </a:ext>
              </a:extLst>
            </p:cNvPr>
            <p:cNvSpPr/>
            <p:nvPr/>
          </p:nvSpPr>
          <p:spPr>
            <a:xfrm>
              <a:off x="8572724" y="1863477"/>
              <a:ext cx="1800000" cy="180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75369C96-80BC-4EE2-88AD-1CC0BCE7F6B7}"/>
                </a:ext>
              </a:extLst>
            </p:cNvPr>
            <p:cNvSpPr/>
            <p:nvPr/>
          </p:nvSpPr>
          <p:spPr>
            <a:xfrm>
              <a:off x="8975452" y="2217328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931FE08D-5E14-4303-9B6F-D5472DB3BAF5}"/>
                </a:ext>
              </a:extLst>
            </p:cNvPr>
            <p:cNvSpPr/>
            <p:nvPr/>
          </p:nvSpPr>
          <p:spPr>
            <a:xfrm>
              <a:off x="8871326" y="267347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B4494CB8-8918-41C0-BD09-A99CF9833EAF}"/>
                </a:ext>
              </a:extLst>
            </p:cNvPr>
            <p:cNvSpPr/>
            <p:nvPr/>
          </p:nvSpPr>
          <p:spPr>
            <a:xfrm>
              <a:off x="9705456" y="245304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0B2A4CE-386F-4862-9712-4104A89E8F04}"/>
                </a:ext>
              </a:extLst>
            </p:cNvPr>
            <p:cNvSpPr/>
            <p:nvPr/>
          </p:nvSpPr>
          <p:spPr>
            <a:xfrm>
              <a:off x="9981425" y="2962683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80092947-D00E-40FA-A1F3-96A994E28C36}"/>
                </a:ext>
              </a:extLst>
            </p:cNvPr>
            <p:cNvSpPr/>
            <p:nvPr/>
          </p:nvSpPr>
          <p:spPr>
            <a:xfrm>
              <a:off x="9638721" y="292625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693499A1-C5FF-4A0D-A8A8-30A325E1904D}"/>
                </a:ext>
              </a:extLst>
            </p:cNvPr>
            <p:cNvSpPr/>
            <p:nvPr/>
          </p:nvSpPr>
          <p:spPr>
            <a:xfrm>
              <a:off x="8956975" y="306475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A7683E07-2A68-48DA-A64A-7695E830F26A}"/>
                </a:ext>
              </a:extLst>
            </p:cNvPr>
            <p:cNvSpPr/>
            <p:nvPr/>
          </p:nvSpPr>
          <p:spPr>
            <a:xfrm>
              <a:off x="9297848" y="278549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9C8CCE5D-79AA-4AB2-8631-58E14F523A96}"/>
                </a:ext>
              </a:extLst>
            </p:cNvPr>
            <p:cNvSpPr/>
            <p:nvPr/>
          </p:nvSpPr>
          <p:spPr>
            <a:xfrm>
              <a:off x="9289692" y="324900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FE432250-9772-4595-A8B2-98E2507E937A}"/>
                </a:ext>
              </a:extLst>
            </p:cNvPr>
            <p:cNvSpPr/>
            <p:nvPr/>
          </p:nvSpPr>
          <p:spPr>
            <a:xfrm>
              <a:off x="9289692" y="20253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A847397A-A680-4CA0-B083-6CFE1C62F4A2}"/>
                </a:ext>
              </a:extLst>
            </p:cNvPr>
            <p:cNvSpPr/>
            <p:nvPr/>
          </p:nvSpPr>
          <p:spPr>
            <a:xfrm>
              <a:off x="10005722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B52C4999-0B77-4E55-B23F-D7E5E0FA637E}"/>
                </a:ext>
              </a:extLst>
            </p:cNvPr>
            <p:cNvSpPr/>
            <p:nvPr/>
          </p:nvSpPr>
          <p:spPr>
            <a:xfrm>
              <a:off x="9630539" y="329547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2C6323A-B913-4CE3-8A90-4DBF0F3855D5}"/>
                </a:ext>
              </a:extLst>
            </p:cNvPr>
            <p:cNvSpPr/>
            <p:nvPr/>
          </p:nvSpPr>
          <p:spPr>
            <a:xfrm>
              <a:off x="9340587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02C77308-0144-45CF-B694-CD20B92086D6}"/>
                </a:ext>
              </a:extLst>
            </p:cNvPr>
            <p:cNvSpPr/>
            <p:nvPr/>
          </p:nvSpPr>
          <p:spPr>
            <a:xfrm>
              <a:off x="9669910" y="2159833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717922C-058D-4450-9E78-9E9ACBA76E86}"/>
              </a:ext>
            </a:extLst>
          </p:cNvPr>
          <p:cNvGrpSpPr/>
          <p:nvPr/>
        </p:nvGrpSpPr>
        <p:grpSpPr>
          <a:xfrm>
            <a:off x="7144232" y="4151084"/>
            <a:ext cx="1800000" cy="1800000"/>
            <a:chOff x="8572724" y="1863477"/>
            <a:chExt cx="1800000" cy="18000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E4C439C1-CDE6-418D-8700-FE9492658AA6}"/>
                </a:ext>
              </a:extLst>
            </p:cNvPr>
            <p:cNvSpPr/>
            <p:nvPr/>
          </p:nvSpPr>
          <p:spPr>
            <a:xfrm>
              <a:off x="8572724" y="1863477"/>
              <a:ext cx="1800000" cy="180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F14CB369-4E50-47FE-99B6-8C8A74AA6E8E}"/>
                </a:ext>
              </a:extLst>
            </p:cNvPr>
            <p:cNvSpPr/>
            <p:nvPr/>
          </p:nvSpPr>
          <p:spPr>
            <a:xfrm>
              <a:off x="8975452" y="2217328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C6D075E-16ED-4390-A02E-34F40F4F172F}"/>
                </a:ext>
              </a:extLst>
            </p:cNvPr>
            <p:cNvSpPr/>
            <p:nvPr/>
          </p:nvSpPr>
          <p:spPr>
            <a:xfrm>
              <a:off x="8871326" y="267347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684FE059-19FA-4FDE-A900-FDA940879E05}"/>
                </a:ext>
              </a:extLst>
            </p:cNvPr>
            <p:cNvSpPr/>
            <p:nvPr/>
          </p:nvSpPr>
          <p:spPr>
            <a:xfrm>
              <a:off x="9705456" y="245304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53194F7A-0E97-4B64-B481-8C05D2B9ED1D}"/>
                </a:ext>
              </a:extLst>
            </p:cNvPr>
            <p:cNvSpPr/>
            <p:nvPr/>
          </p:nvSpPr>
          <p:spPr>
            <a:xfrm>
              <a:off x="9981425" y="2962683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B4A07381-3D6D-444E-9EAE-21067E4E2A74}"/>
                </a:ext>
              </a:extLst>
            </p:cNvPr>
            <p:cNvSpPr/>
            <p:nvPr/>
          </p:nvSpPr>
          <p:spPr>
            <a:xfrm>
              <a:off x="9289692" y="324900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681D039-DD88-4DC6-AA08-81A1768C1721}"/>
                </a:ext>
              </a:extLst>
            </p:cNvPr>
            <p:cNvSpPr/>
            <p:nvPr/>
          </p:nvSpPr>
          <p:spPr>
            <a:xfrm>
              <a:off x="9289692" y="20253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20575D8A-3E9E-43FB-BF22-9C5D744CC235}"/>
              </a:ext>
            </a:extLst>
          </p:cNvPr>
          <p:cNvGrpSpPr/>
          <p:nvPr/>
        </p:nvGrpSpPr>
        <p:grpSpPr>
          <a:xfrm>
            <a:off x="9878682" y="4173099"/>
            <a:ext cx="1800000" cy="1800000"/>
            <a:chOff x="8572724" y="1863477"/>
            <a:chExt cx="1800000" cy="1800000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EC507163-554A-405E-8929-1C0CE65D375E}"/>
                </a:ext>
              </a:extLst>
            </p:cNvPr>
            <p:cNvSpPr/>
            <p:nvPr/>
          </p:nvSpPr>
          <p:spPr>
            <a:xfrm>
              <a:off x="8572724" y="1863477"/>
              <a:ext cx="1800000" cy="180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6970AE6A-F2AF-494E-A83A-06812DB9D3F4}"/>
                </a:ext>
              </a:extLst>
            </p:cNvPr>
            <p:cNvSpPr/>
            <p:nvPr/>
          </p:nvSpPr>
          <p:spPr>
            <a:xfrm>
              <a:off x="9638721" y="292625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2CF11470-51C7-4356-B24D-1D630CC319EA}"/>
                </a:ext>
              </a:extLst>
            </p:cNvPr>
            <p:cNvSpPr/>
            <p:nvPr/>
          </p:nvSpPr>
          <p:spPr>
            <a:xfrm>
              <a:off x="8956975" y="306475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A2B44907-F65D-4BFE-A1C0-4B4871DDA1F4}"/>
                </a:ext>
              </a:extLst>
            </p:cNvPr>
            <p:cNvSpPr/>
            <p:nvPr/>
          </p:nvSpPr>
          <p:spPr>
            <a:xfrm>
              <a:off x="9297848" y="2785492"/>
              <a:ext cx="180000" cy="180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932DCC76-FDE9-424A-906A-AACFC5286541}"/>
                </a:ext>
              </a:extLst>
            </p:cNvPr>
            <p:cNvSpPr/>
            <p:nvPr/>
          </p:nvSpPr>
          <p:spPr>
            <a:xfrm>
              <a:off x="10005722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9FE506C-CF36-4BBC-B345-CD269E6E7785}"/>
                </a:ext>
              </a:extLst>
            </p:cNvPr>
            <p:cNvSpPr/>
            <p:nvPr/>
          </p:nvSpPr>
          <p:spPr>
            <a:xfrm>
              <a:off x="9630539" y="329547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E647ED6E-852E-4881-B074-D2E80E13D793}"/>
                </a:ext>
              </a:extLst>
            </p:cNvPr>
            <p:cNvSpPr/>
            <p:nvPr/>
          </p:nvSpPr>
          <p:spPr>
            <a:xfrm>
              <a:off x="9340587" y="240450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9C2A135D-0E09-432A-BE99-993B27F12488}"/>
                </a:ext>
              </a:extLst>
            </p:cNvPr>
            <p:cNvSpPr/>
            <p:nvPr/>
          </p:nvSpPr>
          <p:spPr>
            <a:xfrm>
              <a:off x="9669910" y="2159833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62C7BD7-815F-4F69-A15F-8DCECB546637}"/>
              </a:ext>
            </a:extLst>
          </p:cNvPr>
          <p:cNvCxnSpPr>
            <a:stCxn id="17" idx="4"/>
            <a:endCxn id="35" idx="7"/>
          </p:cNvCxnSpPr>
          <p:nvPr/>
        </p:nvCxnSpPr>
        <p:spPr>
          <a:xfrm flipH="1">
            <a:off x="8680628" y="3578758"/>
            <a:ext cx="689353" cy="835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F479E8F-F628-4C8C-9214-FE923B89D721}"/>
              </a:ext>
            </a:extLst>
          </p:cNvPr>
          <p:cNvCxnSpPr>
            <a:cxnSpLocks/>
            <a:stCxn id="17" idx="4"/>
            <a:endCxn id="43" idx="1"/>
          </p:cNvCxnSpPr>
          <p:nvPr/>
        </p:nvCxnSpPr>
        <p:spPr>
          <a:xfrm>
            <a:off x="9369981" y="3578758"/>
            <a:ext cx="772305" cy="857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49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029.996"/>
  <p:tag name="LATEXADDIN" val="\documentclass{article}&#10;\usepackage{amsmath}&#10;\pagestyle{empty}&#10;\begin{document}&#10;&#10;$$\text{Info}(D)=-\left(&#10;\frac{9}{13}\log\frac{9}{13}+&#10;\frac{4}{13}\log\frac{4}{13}&#10;\right)$$&#10;&#10;&#10;\end{document}"/>
  <p:tag name="IGUANATEXSIZE" val="24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011.998"/>
  <p:tag name="LATEXADDIN" val="\documentclass{article}&#10;\usepackage{amsmath}&#10;\pagestyle{empty}&#10;\begin{document}&#10;&#10;$$\text{gini}_{E} (D)=\frac{6}{13} \text{gini}(D_1)&#10;+\frac{7}{13} \text{gini}(D_2)$$&#10;&#10;&#10;\end{document}"/>
  <p:tag name="IGUANATEXSIZE" val="24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92.538"/>
  <p:tag name="LATEXADDIN" val="\documentclass{article}&#10;\usepackage{amsmath}&#10;\pagestyle{empty}&#10;\begin{document}&#10;&#10;$$\Delta \text{gini}(E)=\text{gini}(D)-\text{gini}_E(D)$$&#10;&#10;&#10;\end{document}"/>
  <p:tag name="IGUANATEXSIZE" val="24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029.996"/>
  <p:tag name="LATEXADDIN" val="\documentclass{article}&#10;\usepackage{amsmath}&#10;\pagestyle{empty}&#10;\begin{document}&#10;&#10;$$\text{Info}(D)=-\left(&#10;\frac{9}{13}\log\frac{9}{13}+&#10;\frac{4}{13}\log\frac{4}{13}&#10;\right)$$&#10;&#10;&#10;\end{document}"/>
  <p:tag name="IGUANATEXSIZE" val="24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053.993"/>
  <p:tag name="LATEXADDIN" val="\documentclass{article}&#10;\usepackage{amsmath}&#10;\pagestyle{empty}&#10;\begin{document}&#10;&#10;$$\text{Info}_E(D)=&#10;\frac{6}{13}\text{Info}(D_1)+&#10;\frac{7}{13}\text{Info}(D_2)&#10;$$&#10;&#10;&#10;\end{document}"/>
  <p:tag name="IGUANATEXSIZE" val="24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2025"/>
  <p:tag name="ORIGINALWIDTH" val="2090.739"/>
  <p:tag name="LATEXADDIN" val="\documentclass{article}&#10;\usepackage{amsmath}&#10;\pagestyle{empty}&#10;\begin{document}&#10;&#10;$$\text{SplitInfo}_{E} (D)=-\sum_{j=1}^B \frac{|D_j|}{|D|}&#10;\log_2\left(\frac{D_j}{D}\right)$$&#10;&#10;&#10;\end{document}"/>
  <p:tag name="IGUANATEXSIZE" val="24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397.825"/>
  <p:tag name="LATEXADDIN" val="\documentclass{article}&#10;\usepackage{amsmath}&#10;\pagestyle{empty}&#10;\begin{document}&#10;&#10;$$\text{GainRatio}&#10;=\frac{\text{Gain}(A)}&#10;{\text{SplitInfo}(A)}$$&#10;&#10;&#10;\end{document}"/>
  <p:tag name="IGUANATEXSIZE" val="24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1088.864"/>
  <p:tag name="LATEXADDIN" val="\documentclass{article}&#10;\usepackage{amsmath}&#10;\pagestyle{empty}&#10;\begin{document}&#10;&#10;$$\text{gini}(D)=1-\sum_{j=1}^n p_j^2$$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2025"/>
  <p:tag name="ORIGINALWIDTH" val="1547.057"/>
  <p:tag name="LATEXADDIN" val="\documentclass{article}&#10;\usepackage{amsmath}&#10;\pagestyle{empty}&#10;\begin{document}&#10;&#10;$$\text{gini}_{E} (D)=\sum_{j=1}^B \frac{|D_j|}{|D|} \text{gini}(D_j)$$&#10;&#10;&#10;\end{document}"/>
  <p:tag name="IGUANATEXSIZE" val="24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41.282"/>
  <p:tag name="LATEXADDIN" val="\documentclass{article}&#10;\usepackage{amsmath}&#10;\pagestyle{empty}&#10;\begin{document}&#10;&#10;$$\Delta \text{gini}(E)=\text{gini}(D)-\text{gini}_E(D))$$&#10;&#10;&#10;\end{document}"/>
  <p:tag name="IGUANATEXSIZE" val="24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535.808"/>
  <p:tag name="LATEXADDIN" val="\documentclass{article}&#10;\usepackage{amsmath}&#10;\pagestyle{empty}&#10;\begin{document}&#10;&#10;$$\text{gini}(D)=1-(\dfrac{9}{13})^2-(\dfrac{4}{13})^2$$&#10;&#10;&#10;\end{document}"/>
  <p:tag name="IGUANATEXSIZE" val="24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187</Words>
  <Application>Microsoft Office PowerPoint</Application>
  <PresentationFormat>寬螢幕</PresentationFormat>
  <Paragraphs>27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決策樹</vt:lpstr>
      <vt:lpstr>樹狀結構</vt:lpstr>
      <vt:lpstr>建樹演算法</vt:lpstr>
      <vt:lpstr>三種典型的決策樹演算法</vt:lpstr>
      <vt:lpstr>ID3 演算法</vt:lpstr>
      <vt:lpstr>ID3 演算法</vt:lpstr>
      <vt:lpstr>ID3 演算法</vt:lpstr>
      <vt:lpstr>C4.5 演算法</vt:lpstr>
      <vt:lpstr>CART 演算法</vt:lpstr>
      <vt:lpstr>CART 演算法</vt:lpstr>
      <vt:lpstr>決策樹的優點</vt:lpstr>
      <vt:lpstr>決策樹的缺點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user</dc:creator>
  <cp:lastModifiedBy>user</cp:lastModifiedBy>
  <cp:revision>9</cp:revision>
  <dcterms:created xsi:type="dcterms:W3CDTF">2021-10-16T05:01:55Z</dcterms:created>
  <dcterms:modified xsi:type="dcterms:W3CDTF">2021-11-13T06:03:40Z</dcterms:modified>
</cp:coreProperties>
</file>