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7"/>
  </p:notesMasterIdLst>
  <p:sldIdLst>
    <p:sldId id="256" r:id="rId2"/>
    <p:sldId id="300" r:id="rId3"/>
    <p:sldId id="257" r:id="rId4"/>
    <p:sldId id="258" r:id="rId5"/>
    <p:sldId id="260" r:id="rId6"/>
    <p:sldId id="301" r:id="rId7"/>
    <p:sldId id="261" r:id="rId8"/>
    <p:sldId id="262" r:id="rId9"/>
    <p:sldId id="263" r:id="rId10"/>
    <p:sldId id="306" r:id="rId11"/>
    <p:sldId id="302" r:id="rId12"/>
    <p:sldId id="264" r:id="rId13"/>
    <p:sldId id="265" r:id="rId14"/>
    <p:sldId id="266" r:id="rId15"/>
    <p:sldId id="267" r:id="rId16"/>
    <p:sldId id="308" r:id="rId17"/>
    <p:sldId id="312" r:id="rId18"/>
    <p:sldId id="313" r:id="rId19"/>
    <p:sldId id="314" r:id="rId20"/>
    <p:sldId id="303" r:id="rId21"/>
    <p:sldId id="292" r:id="rId22"/>
    <p:sldId id="293" r:id="rId23"/>
    <p:sldId id="299" r:id="rId24"/>
    <p:sldId id="315" r:id="rId25"/>
    <p:sldId id="31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679"/>
  </p:normalViewPr>
  <p:slideViewPr>
    <p:cSldViewPr snapToGrid="0">
      <p:cViewPr varScale="1">
        <p:scale>
          <a:sx n="104" d="100"/>
          <a:sy n="104" d="100"/>
        </p:scale>
        <p:origin x="10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4F335-AB82-D04C-85E4-4E70D36E9A2C}" type="datetimeFigureOut">
              <a:rPr lang="en-TW" smtClean="0"/>
              <a:t>2023/12/22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ADA45-7045-7345-B596-2F4EC4791461}" type="slidenum">
              <a:rPr lang="en-TW" smtClean="0"/>
              <a:t>‹#›</a:t>
            </a:fld>
            <a:endParaRPr lang="en-TW"/>
          </a:p>
        </p:txBody>
      </p:sp>
    </p:spTree>
    <p:extLst>
      <p:ext uri="{BB962C8B-B14F-4D97-AF65-F5344CB8AC3E}">
        <p14:creationId xmlns:p14="http://schemas.microsoft.com/office/powerpoint/2010/main" val="218434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16</a:t>
            </a:fld>
            <a:endParaRPr lang="en-TW"/>
          </a:p>
        </p:txBody>
      </p:sp>
    </p:spTree>
    <p:extLst>
      <p:ext uri="{BB962C8B-B14F-4D97-AF65-F5344CB8AC3E}">
        <p14:creationId xmlns:p14="http://schemas.microsoft.com/office/powerpoint/2010/main" val="60733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17</a:t>
            </a:fld>
            <a:endParaRPr lang="en-TW"/>
          </a:p>
        </p:txBody>
      </p:sp>
    </p:spTree>
    <p:extLst>
      <p:ext uri="{BB962C8B-B14F-4D97-AF65-F5344CB8AC3E}">
        <p14:creationId xmlns:p14="http://schemas.microsoft.com/office/powerpoint/2010/main" val="326720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18</a:t>
            </a:fld>
            <a:endParaRPr lang="en-TW"/>
          </a:p>
        </p:txBody>
      </p:sp>
    </p:spTree>
    <p:extLst>
      <p:ext uri="{BB962C8B-B14F-4D97-AF65-F5344CB8AC3E}">
        <p14:creationId xmlns:p14="http://schemas.microsoft.com/office/powerpoint/2010/main" val="3137628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19</a:t>
            </a:fld>
            <a:endParaRPr lang="en-TW"/>
          </a:p>
        </p:txBody>
      </p:sp>
    </p:spTree>
    <p:extLst>
      <p:ext uri="{BB962C8B-B14F-4D97-AF65-F5344CB8AC3E}">
        <p14:creationId xmlns:p14="http://schemas.microsoft.com/office/powerpoint/2010/main" val="260633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25</a:t>
            </a:fld>
            <a:endParaRPr lang="en-TW"/>
          </a:p>
        </p:txBody>
      </p:sp>
    </p:spTree>
    <p:extLst>
      <p:ext uri="{BB962C8B-B14F-4D97-AF65-F5344CB8AC3E}">
        <p14:creationId xmlns:p14="http://schemas.microsoft.com/office/powerpoint/2010/main" val="270088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912D1-B2F9-3D43-8C9E-8BC1509B9390}"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52752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BF313-391A-1D46-B6D6-BB78B3DB2482}"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74257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3A1CE-D977-4B41-A7D0-0E6AAA29A58F}"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10591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3949A-1182-FF4B-BE17-D7DE01762359}"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410471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F1D04-07BF-B745-93B0-27073278E55A}"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68944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A5DCA-4509-CE4A-85E3-7EAE33A65435}" type="datetime1">
              <a:rPr lang="en-US" smtClean="0"/>
              <a:t>12/22/23</a:t>
            </a:fld>
            <a:endParaRPr lang="en-TW"/>
          </a:p>
        </p:txBody>
      </p:sp>
      <p:sp>
        <p:nvSpPr>
          <p:cNvPr id="6" name="Footer Placeholder 5"/>
          <p:cNvSpPr>
            <a:spLocks noGrp="1"/>
          </p:cNvSpPr>
          <p:nvPr>
            <p:ph type="ftr" sz="quarter" idx="11"/>
          </p:nvPr>
        </p:nvSpPr>
        <p:spPr/>
        <p:txBody>
          <a:bodyPr/>
          <a:lstStyle/>
          <a:p>
            <a:r>
              <a:rPr lang="en-US"/>
              <a:t>CS5432 Advanced UNIX Programming</a:t>
            </a:r>
            <a:endParaRPr lang="en-TW"/>
          </a:p>
        </p:txBody>
      </p:sp>
      <p:sp>
        <p:nvSpPr>
          <p:cNvPr id="7" name="Slide Number Placeholder 6"/>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71702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3C4B7-4B39-FA47-A14C-B826F14F8F03}" type="datetime1">
              <a:rPr lang="en-US" smtClean="0"/>
              <a:t>12/22/23</a:t>
            </a:fld>
            <a:endParaRPr lang="en-TW"/>
          </a:p>
        </p:txBody>
      </p:sp>
      <p:sp>
        <p:nvSpPr>
          <p:cNvPr id="8" name="Footer Placeholder 7"/>
          <p:cNvSpPr>
            <a:spLocks noGrp="1"/>
          </p:cNvSpPr>
          <p:nvPr>
            <p:ph type="ftr" sz="quarter" idx="11"/>
          </p:nvPr>
        </p:nvSpPr>
        <p:spPr/>
        <p:txBody>
          <a:bodyPr/>
          <a:lstStyle/>
          <a:p>
            <a:r>
              <a:rPr lang="en-US"/>
              <a:t>CS5432 Advanced UNIX Programming</a:t>
            </a:r>
            <a:endParaRPr lang="en-TW"/>
          </a:p>
        </p:txBody>
      </p:sp>
      <p:sp>
        <p:nvSpPr>
          <p:cNvPr id="9" name="Slide Number Placeholder 8"/>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36686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1AE14-BC3D-2E45-AEE0-0758E89D5CD8}" type="datetime1">
              <a:rPr lang="en-US" smtClean="0"/>
              <a:t>12/22/23</a:t>
            </a:fld>
            <a:endParaRPr lang="en-TW"/>
          </a:p>
        </p:txBody>
      </p:sp>
      <p:sp>
        <p:nvSpPr>
          <p:cNvPr id="4" name="Footer Placeholder 3"/>
          <p:cNvSpPr>
            <a:spLocks noGrp="1"/>
          </p:cNvSpPr>
          <p:nvPr>
            <p:ph type="ftr" sz="quarter" idx="11"/>
          </p:nvPr>
        </p:nvSpPr>
        <p:spPr/>
        <p:txBody>
          <a:bodyPr/>
          <a:lstStyle/>
          <a:p>
            <a:r>
              <a:rPr lang="en-US"/>
              <a:t>CS5432 Advanced UNIX Programming</a:t>
            </a:r>
            <a:endParaRPr lang="en-TW"/>
          </a:p>
        </p:txBody>
      </p:sp>
      <p:sp>
        <p:nvSpPr>
          <p:cNvPr id="5" name="Slide Number Placeholder 4"/>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80845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27BFF-A023-0C40-8CC3-0CDD7357054E}" type="datetime1">
              <a:rPr lang="en-US" smtClean="0"/>
              <a:t>12/22/23</a:t>
            </a:fld>
            <a:endParaRPr lang="en-TW"/>
          </a:p>
        </p:txBody>
      </p:sp>
      <p:sp>
        <p:nvSpPr>
          <p:cNvPr id="3" name="Footer Placeholder 2"/>
          <p:cNvSpPr>
            <a:spLocks noGrp="1"/>
          </p:cNvSpPr>
          <p:nvPr>
            <p:ph type="ftr" sz="quarter" idx="11"/>
          </p:nvPr>
        </p:nvSpPr>
        <p:spPr/>
        <p:txBody>
          <a:bodyPr/>
          <a:lstStyle/>
          <a:p>
            <a:r>
              <a:rPr lang="en-US"/>
              <a:t>CS5432 Advanced UNIX Programming</a:t>
            </a:r>
            <a:endParaRPr lang="en-TW"/>
          </a:p>
        </p:txBody>
      </p:sp>
      <p:sp>
        <p:nvSpPr>
          <p:cNvPr id="4" name="Slide Number Placeholder 3"/>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26251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C244B0-4CF5-BD4F-B333-817D74179697}" type="datetime1">
              <a:rPr lang="en-US" smtClean="0"/>
              <a:t>12/22/23</a:t>
            </a:fld>
            <a:endParaRPr lang="en-TW"/>
          </a:p>
        </p:txBody>
      </p:sp>
      <p:sp>
        <p:nvSpPr>
          <p:cNvPr id="6" name="Footer Placeholder 5"/>
          <p:cNvSpPr>
            <a:spLocks noGrp="1"/>
          </p:cNvSpPr>
          <p:nvPr>
            <p:ph type="ftr" sz="quarter" idx="11"/>
          </p:nvPr>
        </p:nvSpPr>
        <p:spPr/>
        <p:txBody>
          <a:bodyPr/>
          <a:lstStyle/>
          <a:p>
            <a:r>
              <a:rPr lang="en-US"/>
              <a:t>CS5432 Advanced UNIX Programming</a:t>
            </a:r>
            <a:endParaRPr lang="en-TW"/>
          </a:p>
        </p:txBody>
      </p:sp>
      <p:sp>
        <p:nvSpPr>
          <p:cNvPr id="7" name="Slide Number Placeholder 6"/>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68125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63BB0-41DE-194D-BCA1-7AF1528C5C19}" type="datetime1">
              <a:rPr lang="en-US" smtClean="0"/>
              <a:t>12/22/23</a:t>
            </a:fld>
            <a:endParaRPr lang="en-TW"/>
          </a:p>
        </p:txBody>
      </p:sp>
      <p:sp>
        <p:nvSpPr>
          <p:cNvPr id="6" name="Footer Placeholder 5"/>
          <p:cNvSpPr>
            <a:spLocks noGrp="1"/>
          </p:cNvSpPr>
          <p:nvPr>
            <p:ph type="ftr" sz="quarter" idx="11"/>
          </p:nvPr>
        </p:nvSpPr>
        <p:spPr/>
        <p:txBody>
          <a:bodyPr/>
          <a:lstStyle/>
          <a:p>
            <a:r>
              <a:rPr lang="en-US"/>
              <a:t>CS5432 Advanced UNIX Programming</a:t>
            </a:r>
            <a:endParaRPr lang="en-TW"/>
          </a:p>
        </p:txBody>
      </p:sp>
      <p:sp>
        <p:nvSpPr>
          <p:cNvPr id="7" name="Slide Number Placeholder 6"/>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80909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82289-CB19-1946-B5F8-A9E7F4451055}" type="datetime1">
              <a:rPr lang="en-US" smtClean="0"/>
              <a:t>12/22/23</a:t>
            </a:fld>
            <a:endParaRPr lang="en-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CS5432 Advanced UNIX Programming</a:t>
            </a:r>
            <a:endParaRPr lang="en-T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71B33-5963-4B4F-9520-296CF57F5F03}" type="slidenum">
              <a:rPr lang="en-TW" smtClean="0"/>
              <a:t>‹#›</a:t>
            </a:fld>
            <a:endParaRPr lang="en-TW"/>
          </a:p>
        </p:txBody>
      </p:sp>
    </p:spTree>
    <p:extLst>
      <p:ext uri="{BB962C8B-B14F-4D97-AF65-F5344CB8AC3E}">
        <p14:creationId xmlns:p14="http://schemas.microsoft.com/office/powerpoint/2010/main" val="21326644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su@cs.nth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452F-7667-8D5A-CCF2-B45D104C9985}"/>
              </a:ext>
            </a:extLst>
          </p:cNvPr>
          <p:cNvSpPr>
            <a:spLocks noGrp="1"/>
          </p:cNvSpPr>
          <p:nvPr>
            <p:ph type="ctrTitle"/>
          </p:nvPr>
        </p:nvSpPr>
        <p:spPr>
          <a:xfrm>
            <a:off x="0" y="1122362"/>
            <a:ext cx="12192000" cy="2479675"/>
          </a:xfrm>
        </p:spPr>
        <p:txBody>
          <a:bodyPr>
            <a:normAutofit/>
          </a:bodyPr>
          <a:lstStyle/>
          <a:p>
            <a:pPr>
              <a:lnSpc>
                <a:spcPct val="150000"/>
              </a:lnSpc>
            </a:pPr>
            <a:r>
              <a:rPr lang="en-US" sz="3600" dirty="0">
                <a:latin typeface="Silom" pitchFamily="2" charset="-34"/>
                <a:ea typeface="Silom" pitchFamily="2" charset="-34"/>
                <a:cs typeface="Silom" pitchFamily="2" charset="-34"/>
              </a:rPr>
              <a:t>CS5432 Advanced UNIX Programming Exercises</a:t>
            </a:r>
            <a:br>
              <a:rPr lang="en-US" sz="3600" dirty="0"/>
            </a:br>
            <a:r>
              <a:rPr lang="en-US" sz="3600" dirty="0"/>
              <a:t>Files &amp; Directories </a:t>
            </a:r>
            <a:r>
              <a:rPr lang="en-US" sz="3600"/>
              <a:t>and I</a:t>
            </a:r>
            <a:r>
              <a:rPr lang="en-US" sz="3600" dirty="0"/>
              <a:t>/O</a:t>
            </a:r>
            <a:endParaRPr lang="en-TW" sz="3600" dirty="0"/>
          </a:p>
        </p:txBody>
      </p:sp>
      <p:sp>
        <p:nvSpPr>
          <p:cNvPr id="3" name="Subtitle 2">
            <a:extLst>
              <a:ext uri="{FF2B5EF4-FFF2-40B4-BE49-F238E27FC236}">
                <a16:creationId xmlns:a16="http://schemas.microsoft.com/office/drawing/2014/main" id="{BB87ADBC-15EE-1D58-5766-C21E688B1353}"/>
              </a:ext>
            </a:extLst>
          </p:cNvPr>
          <p:cNvSpPr>
            <a:spLocks noGrp="1"/>
          </p:cNvSpPr>
          <p:nvPr>
            <p:ph type="subTitle" idx="1"/>
          </p:nvPr>
        </p:nvSpPr>
        <p:spPr>
          <a:xfrm>
            <a:off x="1524000" y="3602038"/>
            <a:ext cx="9144000" cy="2133600"/>
          </a:xfrm>
        </p:spPr>
        <p:txBody>
          <a:bodyPr>
            <a:normAutofit/>
          </a:bodyPr>
          <a:lstStyle/>
          <a:p>
            <a:endParaRPr lang="en-US" dirty="0"/>
          </a:p>
          <a:p>
            <a:r>
              <a:rPr lang="en-US" sz="2800" b="1" dirty="0">
                <a:solidFill>
                  <a:schemeClr val="accent1"/>
                </a:solidFill>
              </a:rPr>
              <a:t>Cheng-</a:t>
            </a:r>
            <a:r>
              <a:rPr lang="en-US" sz="2800" b="1" dirty="0" err="1">
                <a:solidFill>
                  <a:schemeClr val="accent1"/>
                </a:solidFill>
              </a:rPr>
              <a:t>Hsin</a:t>
            </a:r>
            <a:r>
              <a:rPr lang="en-US" sz="2800" b="1" dirty="0">
                <a:solidFill>
                  <a:schemeClr val="accent1"/>
                </a:solidFill>
              </a:rPr>
              <a:t> Hsu</a:t>
            </a:r>
            <a:r>
              <a:rPr lang="en-US" sz="2800" dirty="0">
                <a:solidFill>
                  <a:schemeClr val="accent1"/>
                </a:solidFill>
              </a:rPr>
              <a:t> </a:t>
            </a:r>
            <a:r>
              <a:rPr lang="en-US" sz="2800" dirty="0"/>
              <a:t>(</a:t>
            </a:r>
            <a:r>
              <a:rPr lang="en-US" sz="2800" dirty="0">
                <a:hlinkClick r:id="rId2"/>
              </a:rPr>
              <a:t>chsu@cs.nthu.edu.tw</a:t>
            </a:r>
            <a:r>
              <a:rPr lang="en-US" sz="2800" dirty="0"/>
              <a:t>)</a:t>
            </a:r>
          </a:p>
          <a:p>
            <a:r>
              <a:rPr lang="en-US" i="1" dirty="0"/>
              <a:t>National Tsing Hua University</a:t>
            </a:r>
          </a:p>
          <a:p>
            <a:r>
              <a:rPr lang="en-US" i="1" dirty="0"/>
              <a:t>Department of Computer Science</a:t>
            </a:r>
            <a:endParaRPr lang="en-TW" i="1" dirty="0"/>
          </a:p>
        </p:txBody>
      </p:sp>
      <p:sp>
        <p:nvSpPr>
          <p:cNvPr id="5" name="Footer Placeholder 4">
            <a:extLst>
              <a:ext uri="{FF2B5EF4-FFF2-40B4-BE49-F238E27FC236}">
                <a16:creationId xmlns:a16="http://schemas.microsoft.com/office/drawing/2014/main" id="{DF28B8DB-BEA4-2C7F-D63A-4FBDE2FF50A2}"/>
              </a:ext>
            </a:extLst>
          </p:cNvPr>
          <p:cNvSpPr>
            <a:spLocks noGrp="1"/>
          </p:cNvSpPr>
          <p:nvPr>
            <p:ph type="ftr" sz="quarter" idx="11"/>
          </p:nvPr>
        </p:nvSpPr>
        <p:spPr/>
        <p:txBody>
          <a:bodyPr/>
          <a:lstStyle/>
          <a:p>
            <a:r>
              <a:rPr lang="en-US"/>
              <a:t>CS5432 Advanced UNIX Programming</a:t>
            </a:r>
            <a:endParaRPr lang="en-TW"/>
          </a:p>
        </p:txBody>
      </p:sp>
      <p:sp>
        <p:nvSpPr>
          <p:cNvPr id="6" name="Slide Number Placeholder 5">
            <a:extLst>
              <a:ext uri="{FF2B5EF4-FFF2-40B4-BE49-F238E27FC236}">
                <a16:creationId xmlns:a16="http://schemas.microsoft.com/office/drawing/2014/main" id="{729AC503-D999-3D69-4048-47D6BF362C1B}"/>
              </a:ext>
            </a:extLst>
          </p:cNvPr>
          <p:cNvSpPr>
            <a:spLocks noGrp="1"/>
          </p:cNvSpPr>
          <p:nvPr>
            <p:ph type="sldNum" sz="quarter" idx="12"/>
          </p:nvPr>
        </p:nvSpPr>
        <p:spPr/>
        <p:txBody>
          <a:bodyPr/>
          <a:lstStyle/>
          <a:p>
            <a:fld id="{15571B33-5963-4B4F-9520-296CF57F5F03}" type="slidenum">
              <a:rPr lang="en-TW" smtClean="0"/>
              <a:t>1</a:t>
            </a:fld>
            <a:endParaRPr lang="en-TW"/>
          </a:p>
        </p:txBody>
      </p:sp>
    </p:spTree>
    <p:extLst>
      <p:ext uri="{BB962C8B-B14F-4D97-AF65-F5344CB8AC3E}">
        <p14:creationId xmlns:p14="http://schemas.microsoft.com/office/powerpoint/2010/main" val="225376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cp(1)</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0515600" cy="4802187"/>
          </a:xfrm>
        </p:spPr>
        <p:txBody>
          <a:bodyPr>
            <a:normAutofit/>
          </a:bodyPr>
          <a:lstStyle/>
          <a:p>
            <a:pPr marL="0" indent="0">
              <a:lnSpc>
                <a:spcPct val="120000"/>
              </a:lnSpc>
              <a:buNone/>
            </a:pPr>
            <a:r>
              <a:rPr lang="en-US" sz="2400" dirty="0"/>
              <a:t>(2)</a:t>
            </a:r>
          </a:p>
          <a:p>
            <a:pPr marL="0" indent="0">
              <a:lnSpc>
                <a:spcPct val="120000"/>
              </a:lnSpc>
              <a:buNone/>
            </a:pPr>
            <a:r>
              <a:rPr lang="en-US" sz="2400" dirty="0">
                <a:cs typeface="Courier New" panose="02070309020205020404" pitchFamily="49" charset="0"/>
              </a:rPr>
              <a:t>To implement the </a:t>
            </a:r>
            <a:r>
              <a:rPr lang="en-US" sz="2400" dirty="0">
                <a:latin typeface="Courier New" panose="02070309020205020404" pitchFamily="49" charset="0"/>
                <a:cs typeface="Courier New" panose="02070309020205020404" pitchFamily="49" charset="0"/>
              </a:rPr>
              <a:t>cp</a:t>
            </a:r>
            <a:r>
              <a:rPr lang="en-US" sz="2400" dirty="0">
                <a:cs typeface="Courier New" panose="02070309020205020404" pitchFamily="49" charset="0"/>
              </a:rPr>
              <a:t> function, you can use a while loop to copy the file. </a:t>
            </a:r>
          </a:p>
          <a:p>
            <a:pPr marL="0" indent="0">
              <a:lnSpc>
                <a:spcPct val="120000"/>
              </a:lnSpc>
              <a:buNone/>
            </a:pPr>
            <a:r>
              <a:rPr lang="en-US" sz="2400" dirty="0">
                <a:cs typeface="Courier New" panose="02070309020205020404" pitchFamily="49" charset="0"/>
              </a:rPr>
              <a:t>In each iteration, the program reads a character from the source file, and then the program writes the same character in the destination file. While the source file cursor points to </a:t>
            </a:r>
            <a:r>
              <a:rPr lang="en-US" sz="2400" dirty="0">
                <a:latin typeface="Courier New" panose="02070309020205020404" pitchFamily="49" charset="0"/>
                <a:cs typeface="Courier New" panose="02070309020205020404" pitchFamily="49" charset="0"/>
              </a:rPr>
              <a:t>EOF</a:t>
            </a:r>
            <a:r>
              <a:rPr lang="en-US" sz="2400" dirty="0">
                <a:cs typeface="Courier New" panose="02070309020205020404" pitchFamily="49" charset="0"/>
              </a:rPr>
              <a:t>, the program jumps out of the loop and closes both files.</a:t>
            </a:r>
          </a:p>
          <a:p>
            <a:pPr marL="0" indent="0">
              <a:lnSpc>
                <a:spcPct val="120000"/>
              </a:lnSpc>
              <a:buNone/>
            </a:pPr>
            <a:endParaRPr lang="en-US" sz="2400"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10</a:t>
            </a:fld>
            <a:endParaRPr lang="en-TW"/>
          </a:p>
        </p:txBody>
      </p:sp>
    </p:spTree>
    <p:extLst>
      <p:ext uri="{BB962C8B-B14F-4D97-AF65-F5344CB8AC3E}">
        <p14:creationId xmlns:p14="http://schemas.microsoft.com/office/powerpoint/2010/main" val="177081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DA79-E324-9D03-70C5-AD87B7E21C1B}"/>
              </a:ext>
            </a:extLst>
          </p:cNvPr>
          <p:cNvSpPr>
            <a:spLocks noGrp="1"/>
          </p:cNvSpPr>
          <p:nvPr>
            <p:ph type="title"/>
          </p:nvPr>
        </p:nvSpPr>
        <p:spPr/>
        <p:txBody>
          <a:bodyPr/>
          <a:lstStyle/>
          <a:p>
            <a:r>
              <a:rPr lang="en-TW" dirty="0"/>
              <a:t>Chapter 5. Standard I/O Library</a:t>
            </a:r>
          </a:p>
        </p:txBody>
      </p:sp>
      <p:sp>
        <p:nvSpPr>
          <p:cNvPr id="4" name="Footer Placeholder 3">
            <a:extLst>
              <a:ext uri="{FF2B5EF4-FFF2-40B4-BE49-F238E27FC236}">
                <a16:creationId xmlns:a16="http://schemas.microsoft.com/office/drawing/2014/main" id="{B16AAEC3-3367-2B9A-38E4-453F1387F935}"/>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0480D33D-569C-1EBE-C961-A9A2A76D97C7}"/>
              </a:ext>
            </a:extLst>
          </p:cNvPr>
          <p:cNvSpPr>
            <a:spLocks noGrp="1"/>
          </p:cNvSpPr>
          <p:nvPr>
            <p:ph type="sldNum" sz="quarter" idx="12"/>
          </p:nvPr>
        </p:nvSpPr>
        <p:spPr/>
        <p:txBody>
          <a:bodyPr/>
          <a:lstStyle/>
          <a:p>
            <a:fld id="{15571B33-5963-4B4F-9520-296CF57F5F03}" type="slidenum">
              <a:rPr lang="en-TW" smtClean="0"/>
              <a:t>11</a:t>
            </a:fld>
            <a:endParaRPr lang="en-TW"/>
          </a:p>
        </p:txBody>
      </p:sp>
    </p:spTree>
    <p:extLst>
      <p:ext uri="{BB962C8B-B14F-4D97-AF65-F5344CB8AC3E}">
        <p14:creationId xmlns:p14="http://schemas.microsoft.com/office/powerpoint/2010/main" val="4481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0945969" cy="4351338"/>
          </a:xfrm>
        </p:spPr>
        <p:txBody>
          <a:bodyPr>
            <a:normAutofit/>
          </a:bodyPr>
          <a:lstStyle/>
          <a:p>
            <a:pPr marL="0" indent="0">
              <a:lnSpc>
                <a:spcPts val="3560"/>
              </a:lnSpc>
              <a:buNone/>
            </a:pPr>
            <a:r>
              <a:rPr lang="en-US" b="1" dirty="0"/>
              <a:t>This question will help you get familiar with the </a:t>
            </a:r>
            <a:r>
              <a:rPr lang="en-US" b="1" dirty="0" err="1">
                <a:latin typeface="Courier New" panose="02070309020205020404" pitchFamily="49" charset="0"/>
                <a:cs typeface="Courier New" panose="02070309020205020404" pitchFamily="49" charset="0"/>
              </a:rPr>
              <a:t>funopen</a:t>
            </a:r>
            <a:r>
              <a:rPr lang="en-US" b="1" dirty="0">
                <a:latin typeface="Calibri" panose="020F0502020204030204" pitchFamily="34" charset="0"/>
                <a:cs typeface="Calibri" panose="020F0502020204030204" pitchFamily="34" charset="0"/>
              </a:rPr>
              <a:t> and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fmemopen</a:t>
            </a:r>
            <a:r>
              <a:rPr lang="en-US" b="1" dirty="0">
                <a:latin typeface="Calibri" panose="020F0502020204030204" pitchFamily="34" charset="0"/>
                <a:cs typeface="Calibri" panose="020F0502020204030204" pitchFamily="34" charset="0"/>
              </a:rPr>
              <a:t> </a:t>
            </a:r>
            <a:r>
              <a:rPr lang="en-US" b="1" dirty="0"/>
              <a:t>commands. </a:t>
            </a:r>
            <a:endParaRPr lang="en-TW" b="1" dirty="0"/>
          </a:p>
          <a:p>
            <a:pPr>
              <a:lnSpc>
                <a:spcPts val="3560"/>
              </a:lnSpc>
            </a:pPr>
            <a:r>
              <a:rPr lang="en-US" sz="2400" dirty="0"/>
              <a:t>BSD-based systems provide a function called </a:t>
            </a:r>
            <a:r>
              <a:rPr lang="en-US" sz="2400" dirty="0" err="1">
                <a:latin typeface="Courier New" panose="02070309020205020404" pitchFamily="49" charset="0"/>
                <a:cs typeface="Courier New" panose="02070309020205020404" pitchFamily="49" charset="0"/>
              </a:rPr>
              <a:t>funopen</a:t>
            </a:r>
            <a:r>
              <a:rPr lang="en-US" sz="2400" dirty="0"/>
              <a:t>, allowing us to intercept </a:t>
            </a:r>
            <a:r>
              <a:rPr lang="en-US" sz="2400" dirty="0">
                <a:latin typeface="Courier New" panose="02070309020205020404" pitchFamily="49" charset="0"/>
                <a:cs typeface="Courier New" panose="02070309020205020404" pitchFamily="49" charset="0"/>
              </a:rPr>
              <a:t>read</a:t>
            </a:r>
            <a:r>
              <a:rPr lang="en-US" sz="2400" dirty="0"/>
              <a:t>, </a:t>
            </a:r>
            <a:r>
              <a:rPr lang="en-US" sz="2400" dirty="0">
                <a:latin typeface="Courier New" panose="02070309020205020404" pitchFamily="49" charset="0"/>
                <a:cs typeface="Courier New" panose="02070309020205020404" pitchFamily="49" charset="0"/>
              </a:rPr>
              <a:t>write</a:t>
            </a:r>
            <a:r>
              <a:rPr lang="en-US" sz="2400" dirty="0"/>
              <a:t>, </a:t>
            </a:r>
            <a:r>
              <a:rPr lang="en-US" sz="2400" dirty="0">
                <a:latin typeface="Courier New" panose="02070309020205020404" pitchFamily="49" charset="0"/>
                <a:cs typeface="Courier New" panose="02070309020205020404" pitchFamily="49" charset="0"/>
              </a:rPr>
              <a:t>seek</a:t>
            </a:r>
            <a:r>
              <a:rPr lang="en-US" sz="2400" dirty="0"/>
              <a:t>, and </a:t>
            </a:r>
            <a:r>
              <a:rPr lang="en-US" sz="2400" dirty="0">
                <a:latin typeface="Courier New" panose="02070309020205020404" pitchFamily="49" charset="0"/>
                <a:cs typeface="Courier New" panose="02070309020205020404" pitchFamily="49" charset="0"/>
              </a:rPr>
              <a:t>close</a:t>
            </a:r>
            <a:r>
              <a:rPr lang="en-US" sz="2400" dirty="0"/>
              <a:t> calls on a stream. Use this function to implement </a:t>
            </a:r>
            <a:r>
              <a:rPr lang="en-US" sz="2400" dirty="0" err="1">
                <a:latin typeface="Courier New" panose="02070309020205020404" pitchFamily="49" charset="0"/>
                <a:cs typeface="Courier New" panose="02070309020205020404" pitchFamily="49" charset="0"/>
              </a:rPr>
              <a:t>fmemopen</a:t>
            </a:r>
            <a:r>
              <a:rPr lang="en-US" sz="2400" dirty="0"/>
              <a:t> for FreeBSD.</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12</a:t>
            </a:fld>
            <a:endParaRPr lang="en-TW"/>
          </a:p>
        </p:txBody>
      </p:sp>
    </p:spTree>
    <p:extLst>
      <p:ext uri="{BB962C8B-B14F-4D97-AF65-F5344CB8AC3E}">
        <p14:creationId xmlns:p14="http://schemas.microsoft.com/office/powerpoint/2010/main" val="291393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0945969" cy="4351338"/>
          </a:xfrm>
        </p:spPr>
        <p:txBody>
          <a:bodyPr>
            <a:normAutofit/>
          </a:bodyPr>
          <a:lstStyle/>
          <a:p>
            <a:pPr>
              <a:lnSpc>
                <a:spcPts val="3560"/>
              </a:lnSpc>
            </a:pPr>
            <a:r>
              <a:rPr lang="en-US" sz="2400" dirty="0"/>
              <a:t>In your </a:t>
            </a:r>
            <a:r>
              <a:rPr lang="en-US" sz="2400" dirty="0" err="1">
                <a:latin typeface="Courier New" panose="02070309020205020404" pitchFamily="49" charset="0"/>
                <a:cs typeface="Courier New" panose="02070309020205020404" pitchFamily="49" charset="0"/>
              </a:rPr>
              <a:t>fmemopen</a:t>
            </a:r>
            <a:r>
              <a:rPr lang="en-US" sz="2400" dirty="0"/>
              <a:t>, you should create a memory structure to initialize a file stream, and use </a:t>
            </a:r>
            <a:r>
              <a:rPr lang="en-US" sz="2400" dirty="0" err="1">
                <a:latin typeface="Courier New" panose="02070309020205020404" pitchFamily="49" charset="0"/>
                <a:cs typeface="Courier New" panose="02070309020205020404" pitchFamily="49" charset="0"/>
              </a:rPr>
              <a:t>funopen</a:t>
            </a:r>
            <a:r>
              <a:rPr lang="en-US" sz="2400" dirty="0"/>
              <a:t> to deal with it with the following functions:</a:t>
            </a:r>
          </a:p>
          <a:p>
            <a:pPr marL="457200" lvl="1" indent="0">
              <a:lnSpc>
                <a:spcPts val="3560"/>
              </a:lnSpc>
              <a:buNone/>
            </a:pPr>
            <a:r>
              <a:rPr lang="en-US" dirty="0"/>
              <a:t>(</a:t>
            </a:r>
            <a:r>
              <a:rPr lang="en-US" dirty="0" err="1"/>
              <a:t>i</a:t>
            </a:r>
            <a:r>
              <a:rPr lang="en-US" dirty="0"/>
              <a:t>) </a:t>
            </a:r>
            <a:r>
              <a:rPr lang="en-US" dirty="0">
                <a:latin typeface="Courier New" panose="02070309020205020404" pitchFamily="49" charset="0"/>
                <a:cs typeface="Courier New" panose="02070309020205020404" pitchFamily="49" charset="0"/>
              </a:rPr>
              <a:t>Read</a:t>
            </a:r>
          </a:p>
          <a:p>
            <a:pPr marL="457200" lvl="1" indent="0">
              <a:lnSpc>
                <a:spcPts val="3560"/>
              </a:lnSpc>
              <a:buNone/>
            </a:pPr>
            <a:r>
              <a:rPr lang="en-US" dirty="0"/>
              <a:t>(ii) </a:t>
            </a:r>
            <a:r>
              <a:rPr lang="en-US" dirty="0">
                <a:latin typeface="Courier New" panose="02070309020205020404" pitchFamily="49" charset="0"/>
                <a:cs typeface="Courier New" panose="02070309020205020404" pitchFamily="49" charset="0"/>
              </a:rPr>
              <a:t>Write</a:t>
            </a:r>
          </a:p>
          <a:p>
            <a:pPr marL="457200" lvl="1" indent="0">
              <a:lnSpc>
                <a:spcPts val="3560"/>
              </a:lnSpc>
              <a:buNone/>
            </a:pPr>
            <a:r>
              <a:rPr lang="en-US" dirty="0"/>
              <a:t>(iii) </a:t>
            </a:r>
            <a:r>
              <a:rPr lang="en-US" dirty="0">
                <a:latin typeface="Courier New" panose="02070309020205020404" pitchFamily="49" charset="0"/>
                <a:cs typeface="Courier New" panose="02070309020205020404" pitchFamily="49" charset="0"/>
              </a:rPr>
              <a:t>Seek</a:t>
            </a:r>
          </a:p>
          <a:p>
            <a:pPr marL="457200" lvl="1" indent="0">
              <a:lnSpc>
                <a:spcPts val="3560"/>
              </a:lnSpc>
              <a:buNone/>
            </a:pPr>
            <a:r>
              <a:rPr lang="en-US" dirty="0"/>
              <a:t>(iv) </a:t>
            </a:r>
            <a:r>
              <a:rPr lang="en-US" dirty="0">
                <a:latin typeface="Courier New" panose="02070309020205020404" pitchFamily="49" charset="0"/>
                <a:cs typeface="Courier New" panose="02070309020205020404" pitchFamily="49" charset="0"/>
              </a:rPr>
              <a:t>Close</a:t>
            </a:r>
            <a:endParaRPr lang="en-US" sz="2000"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13</a:t>
            </a:fld>
            <a:endParaRPr lang="en-TW"/>
          </a:p>
        </p:txBody>
      </p:sp>
    </p:spTree>
    <p:extLst>
      <p:ext uri="{BB962C8B-B14F-4D97-AF65-F5344CB8AC3E}">
        <p14:creationId xmlns:p14="http://schemas.microsoft.com/office/powerpoint/2010/main" val="120517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0945969" cy="4351338"/>
          </a:xfrm>
        </p:spPr>
        <p:txBody>
          <a:bodyPr>
            <a:normAutofit/>
          </a:bodyPr>
          <a:lstStyle/>
          <a:p>
            <a:pPr>
              <a:lnSpc>
                <a:spcPts val="3560"/>
              </a:lnSpc>
            </a:pPr>
            <a:r>
              <a:rPr lang="en-US" sz="2400" dirty="0"/>
              <a:t>In the main function, you should use your </a:t>
            </a:r>
            <a:r>
              <a:rPr lang="en-US" sz="2400" dirty="0" err="1">
                <a:latin typeface="Courier New" panose="02070309020205020404" pitchFamily="49" charset="0"/>
                <a:cs typeface="Courier New" panose="02070309020205020404" pitchFamily="49" charset="0"/>
              </a:rPr>
              <a:t>fmemopen</a:t>
            </a:r>
            <a:r>
              <a:rPr lang="en-US" sz="2400" dirty="0"/>
              <a:t> function to:</a:t>
            </a:r>
          </a:p>
          <a:p>
            <a:pPr marL="0" indent="0">
              <a:lnSpc>
                <a:spcPts val="3560"/>
              </a:lnSpc>
              <a:buNone/>
            </a:pPr>
            <a:r>
              <a:rPr lang="en-US" sz="2400" dirty="0"/>
              <a:t>    (1) Write “</a:t>
            </a:r>
            <a:r>
              <a:rPr lang="en-US" sz="2400" i="1" dirty="0"/>
              <a:t>hello, world</a:t>
            </a:r>
            <a:r>
              <a:rPr lang="en-US" sz="2400" dirty="0"/>
              <a:t>” in the file stream.</a:t>
            </a:r>
          </a:p>
          <a:p>
            <a:pPr marL="0" indent="0">
              <a:lnSpc>
                <a:spcPts val="3560"/>
              </a:lnSpc>
              <a:buNone/>
            </a:pPr>
            <a:r>
              <a:rPr lang="en-US" sz="2400" dirty="0"/>
              <a:t>    (2) Seek the position of “world” in the file stream.</a:t>
            </a:r>
          </a:p>
          <a:p>
            <a:pPr marL="0" indent="0">
              <a:lnSpc>
                <a:spcPts val="3560"/>
              </a:lnSpc>
              <a:buNone/>
            </a:pPr>
            <a:r>
              <a:rPr lang="en-US" sz="2400" dirty="0"/>
              <a:t>    (3) Read the word “world” from the file stream and print it.</a:t>
            </a:r>
          </a:p>
          <a:p>
            <a:pPr marL="0" indent="0">
              <a:lnSpc>
                <a:spcPts val="3560"/>
              </a:lnSpc>
              <a:buNone/>
            </a:pPr>
            <a:r>
              <a:rPr lang="en-US" sz="2400" dirty="0"/>
              <a:t>    (4) Print the whole sentence “</a:t>
            </a:r>
            <a:r>
              <a:rPr lang="en-US" sz="2400" i="1" dirty="0"/>
              <a:t>hello, world</a:t>
            </a:r>
            <a:r>
              <a:rPr lang="en-US" sz="2400" dirty="0"/>
              <a:t>”.</a:t>
            </a:r>
          </a:p>
          <a:p>
            <a:pPr marL="0" indent="0">
              <a:lnSpc>
                <a:spcPts val="3560"/>
              </a:lnSpc>
              <a:buNone/>
            </a:pPr>
            <a:r>
              <a:rPr lang="en-US" sz="2400" dirty="0"/>
              <a:t>    (5) Close the file stream correctly.</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14</a:t>
            </a:fld>
            <a:endParaRPr lang="en-TW"/>
          </a:p>
        </p:txBody>
      </p:sp>
    </p:spTree>
    <p:extLst>
      <p:ext uri="{BB962C8B-B14F-4D97-AF65-F5344CB8AC3E}">
        <p14:creationId xmlns:p14="http://schemas.microsoft.com/office/powerpoint/2010/main" val="406897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440671"/>
            <a:ext cx="11888585" cy="5417329"/>
          </a:xfrm>
        </p:spPr>
        <p:txBody>
          <a:bodyPr>
            <a:normAutofit lnSpcReduction="10000"/>
          </a:bodyPr>
          <a:lstStyle/>
          <a:p>
            <a:pPr marL="0" indent="0">
              <a:lnSpc>
                <a:spcPct val="100000"/>
              </a:lnSpc>
              <a:buNone/>
            </a:pPr>
            <a:r>
              <a:rPr lang="en-US" sz="2400" dirty="0"/>
              <a:t>(1)</a:t>
            </a:r>
          </a:p>
          <a:p>
            <a:pPr marL="0" indent="0">
              <a:lnSpc>
                <a:spcPct val="100000"/>
              </a:lnSpc>
              <a:buNone/>
            </a:pPr>
            <a:r>
              <a:rPr lang="en-US" sz="1000" dirty="0">
                <a:latin typeface="Courier New" panose="02070309020205020404" pitchFamily="49" charset="0"/>
                <a:cs typeface="Courier New" panose="02070309020205020404" pitchFamily="49" charset="0"/>
              </a:rPr>
              <a:t>int </a:t>
            </a:r>
            <a:r>
              <a:rPr lang="en-US" sz="1000" dirty="0" err="1">
                <a:latin typeface="Courier New" panose="02070309020205020404" pitchFamily="49" charset="0"/>
                <a:cs typeface="Courier New" panose="02070309020205020404" pitchFamily="49" charset="0"/>
              </a:rPr>
              <a:t>my_write</a:t>
            </a:r>
            <a:r>
              <a:rPr lang="en-US" sz="1000" dirty="0">
                <a:latin typeface="Courier New" panose="02070309020205020404" pitchFamily="49" charset="0"/>
                <a:cs typeface="Courier New" panose="02070309020205020404" pitchFamily="49" charset="0"/>
              </a:rPr>
              <a:t>(void *cookie, const char *</a:t>
            </a:r>
            <a:r>
              <a:rPr lang="en-US" sz="1000" dirty="0" err="1">
                <a:latin typeface="Courier New" panose="02070309020205020404" pitchFamily="49" charset="0"/>
                <a:cs typeface="Courier New" panose="02070309020205020404" pitchFamily="49" charset="0"/>
              </a:rPr>
              <a:t>buf</a:t>
            </a:r>
            <a:r>
              <a:rPr lang="en-US" sz="1000" dirty="0">
                <a:latin typeface="Courier New" panose="02070309020205020404" pitchFamily="49" charset="0"/>
                <a:cs typeface="Courier New" panose="02070309020205020404" pitchFamily="49" charset="0"/>
              </a:rPr>
              <a:t>, int size) {</a:t>
            </a:r>
          </a:p>
          <a:p>
            <a:pPr marL="0" indent="0">
              <a:lnSpc>
                <a:spcPct val="100000"/>
              </a:lnSpc>
              <a:buNone/>
            </a:pPr>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MyFileStream</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my_file</a:t>
            </a:r>
            <a:r>
              <a:rPr lang="en-US" sz="1000" dirty="0">
                <a:latin typeface="Courier New" panose="02070309020205020404" pitchFamily="49" charset="0"/>
                <a:cs typeface="Courier New" panose="02070309020205020404" pitchFamily="49" charset="0"/>
              </a:rPr>
              <a:t> = (struct </a:t>
            </a:r>
            <a:r>
              <a:rPr lang="en-US" sz="1000" dirty="0" err="1">
                <a:latin typeface="Courier New" panose="02070309020205020404" pitchFamily="49" charset="0"/>
                <a:cs typeface="Courier New" panose="02070309020205020404" pitchFamily="49" charset="0"/>
              </a:rPr>
              <a:t>MyFileStream</a:t>
            </a:r>
            <a:r>
              <a:rPr lang="en-US" sz="1000" dirty="0">
                <a:latin typeface="Courier New" panose="02070309020205020404" pitchFamily="49" charset="0"/>
                <a:cs typeface="Courier New" panose="02070309020205020404" pitchFamily="49" charset="0"/>
              </a:rPr>
              <a:t>*)cookie;</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strncpy</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my_file</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buffer+my_file</a:t>
            </a:r>
            <a:r>
              <a:rPr lang="en-US" sz="1000" dirty="0">
                <a:latin typeface="Courier New" panose="02070309020205020404" pitchFamily="49" charset="0"/>
                <a:cs typeface="Courier New" panose="02070309020205020404" pitchFamily="49" charset="0"/>
              </a:rPr>
              <a:t>-&gt;position*</a:t>
            </a:r>
            <a:r>
              <a:rPr lang="en-US" sz="1000" dirty="0" err="1">
                <a:latin typeface="Courier New" panose="02070309020205020404" pitchFamily="49" charset="0"/>
                <a:cs typeface="Courier New" panose="02070309020205020404" pitchFamily="49" charset="0"/>
              </a:rPr>
              <a:t>sizeof</a:t>
            </a:r>
            <a:r>
              <a:rPr lang="en-US" sz="1000" dirty="0">
                <a:latin typeface="Courier New" panose="02070309020205020404" pitchFamily="49" charset="0"/>
                <a:cs typeface="Courier New" panose="02070309020205020404" pitchFamily="49" charset="0"/>
              </a:rPr>
              <a:t>(char), </a:t>
            </a:r>
            <a:r>
              <a:rPr lang="en-US" sz="1000" dirty="0" err="1">
                <a:latin typeface="Courier New" panose="02070309020205020404" pitchFamily="49" charset="0"/>
                <a:cs typeface="Courier New" panose="02070309020205020404" pitchFamily="49" charset="0"/>
              </a:rPr>
              <a:t>buf</a:t>
            </a:r>
            <a:r>
              <a:rPr lang="en-US" sz="1000" dirty="0">
                <a:latin typeface="Courier New" panose="02070309020205020404" pitchFamily="49" charset="0"/>
                <a:cs typeface="Courier New" panose="02070309020205020404" pitchFamily="49" charset="0"/>
              </a:rPr>
              <a:t>, size);</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my_file</a:t>
            </a:r>
            <a:r>
              <a:rPr lang="en-US" sz="1000" dirty="0">
                <a:latin typeface="Courier New" panose="02070309020205020404" pitchFamily="49" charset="0"/>
                <a:cs typeface="Courier New" panose="02070309020205020404" pitchFamily="49" charset="0"/>
              </a:rPr>
              <a:t>-&gt;size = </a:t>
            </a:r>
            <a:r>
              <a:rPr lang="en-US" sz="1000" dirty="0" err="1">
                <a:latin typeface="Courier New" panose="02070309020205020404" pitchFamily="49" charset="0"/>
                <a:cs typeface="Courier New" panose="02070309020205020404" pitchFamily="49" charset="0"/>
              </a:rPr>
              <a:t>strlen</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my_file</a:t>
            </a:r>
            <a:r>
              <a:rPr lang="en-US" sz="1000" dirty="0">
                <a:latin typeface="Courier New" panose="02070309020205020404" pitchFamily="49" charset="0"/>
                <a:cs typeface="Courier New" panose="02070309020205020404" pitchFamily="49" charset="0"/>
              </a:rPr>
              <a:t>-&gt;buffer);</a:t>
            </a:r>
          </a:p>
          <a:p>
            <a:pPr marL="0" indent="0">
              <a:lnSpc>
                <a:spcPct val="100000"/>
              </a:lnSpc>
              <a:buNone/>
            </a:pPr>
            <a:r>
              <a:rPr lang="en-US" sz="1000" dirty="0">
                <a:latin typeface="Courier New" panose="02070309020205020404" pitchFamily="49" charset="0"/>
                <a:cs typeface="Courier New" panose="02070309020205020404" pitchFamily="49" charset="0"/>
              </a:rPr>
              <a:t>    return size;</a:t>
            </a:r>
          </a:p>
          <a:p>
            <a:pPr marL="0" indent="0">
              <a:lnSpc>
                <a:spcPct val="100000"/>
              </a:lnSpc>
              <a:buNone/>
            </a:pP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FILE *</a:t>
            </a:r>
            <a:r>
              <a:rPr lang="en-US" sz="1000" dirty="0" err="1">
                <a:latin typeface="Courier New" panose="02070309020205020404" pitchFamily="49" charset="0"/>
                <a:cs typeface="Courier New" panose="02070309020205020404" pitchFamily="49" charset="0"/>
              </a:rPr>
              <a:t>my_fmemopen</a:t>
            </a:r>
            <a:r>
              <a:rPr lang="en-US" sz="1000" dirty="0">
                <a:latin typeface="Courier New" panose="02070309020205020404" pitchFamily="49" charset="0"/>
                <a:cs typeface="Courier New" panose="02070309020205020404" pitchFamily="49" charset="0"/>
              </a:rPr>
              <a:t>() {</a:t>
            </a:r>
          </a:p>
          <a:p>
            <a:pPr marL="0" indent="0">
              <a:lnSpc>
                <a:spcPct val="100000"/>
              </a:lnSpc>
              <a:buNone/>
            </a:pPr>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MyFileStream</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myitem</a:t>
            </a:r>
            <a:r>
              <a:rPr lang="en-US" sz="1000" dirty="0">
                <a:latin typeface="Courier New" panose="02070309020205020404" pitchFamily="49" charset="0"/>
                <a:cs typeface="Courier New" panose="02070309020205020404" pitchFamily="49" charset="0"/>
              </a:rPr>
              <a:t> = (struct </a:t>
            </a:r>
            <a:r>
              <a:rPr lang="en-US" sz="1000" dirty="0" err="1">
                <a:latin typeface="Courier New" panose="02070309020205020404" pitchFamily="49" charset="0"/>
                <a:cs typeface="Courier New" panose="02070309020205020404" pitchFamily="49" charset="0"/>
              </a:rPr>
              <a:t>MyFileStream</a:t>
            </a:r>
            <a:r>
              <a:rPr lang="en-US" sz="1000" dirty="0">
                <a:latin typeface="Courier New" panose="02070309020205020404" pitchFamily="49" charset="0"/>
                <a:cs typeface="Courier New" panose="02070309020205020404" pitchFamily="49" charset="0"/>
              </a:rPr>
              <a:t>*)malloc(</a:t>
            </a:r>
            <a:r>
              <a:rPr lang="en-US" sz="1000" dirty="0" err="1">
                <a:latin typeface="Courier New" panose="02070309020205020404" pitchFamily="49" charset="0"/>
                <a:cs typeface="Courier New" panose="02070309020205020404" pitchFamily="49" charset="0"/>
              </a:rPr>
              <a:t>sizeof</a:t>
            </a:r>
            <a:r>
              <a:rPr lang="en-US" sz="1000" dirty="0">
                <a:latin typeface="Courier New" panose="02070309020205020404" pitchFamily="49" charset="0"/>
                <a:cs typeface="Courier New" panose="02070309020205020404" pitchFamily="49" charset="0"/>
              </a:rPr>
              <a:t>(struct </a:t>
            </a:r>
            <a:r>
              <a:rPr lang="en-US" sz="1000" dirty="0" err="1">
                <a:latin typeface="Courier New" panose="02070309020205020404" pitchFamily="49" charset="0"/>
                <a:cs typeface="Courier New" panose="02070309020205020404" pitchFamily="49" charset="0"/>
              </a:rPr>
              <a:t>MyFileStream</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memset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myitem</a:t>
            </a:r>
            <a:r>
              <a:rPr lang="en-US" sz="1000" dirty="0">
                <a:latin typeface="Courier New" panose="02070309020205020404" pitchFamily="49" charset="0"/>
                <a:cs typeface="Courier New" panose="02070309020205020404" pitchFamily="49" charset="0"/>
              </a:rPr>
              <a:t> -&gt; buffer, '\0', BUFFER_SIZE);</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myitem</a:t>
            </a:r>
            <a:r>
              <a:rPr lang="en-US" sz="1000" dirty="0">
                <a:latin typeface="Courier New" panose="02070309020205020404" pitchFamily="49" charset="0"/>
                <a:cs typeface="Courier New" panose="02070309020205020404" pitchFamily="49" charset="0"/>
              </a:rPr>
              <a:t>-&gt;size = 0;</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myitem</a:t>
            </a:r>
            <a:r>
              <a:rPr lang="en-US" sz="1000" dirty="0">
                <a:latin typeface="Courier New" panose="02070309020205020404" pitchFamily="49" charset="0"/>
                <a:cs typeface="Courier New" panose="02070309020205020404" pitchFamily="49" charset="0"/>
              </a:rPr>
              <a:t>-&gt;position = 0;</a:t>
            </a:r>
          </a:p>
          <a:p>
            <a:pPr marL="0" indent="0">
              <a:lnSpc>
                <a:spcPct val="100000"/>
              </a:lnSpc>
              <a:buNone/>
            </a:pPr>
            <a:r>
              <a:rPr lang="en-US" sz="1000" dirty="0">
                <a:latin typeface="Courier New" panose="02070309020205020404" pitchFamily="49" charset="0"/>
                <a:cs typeface="Courier New" panose="02070309020205020404" pitchFamily="49" charset="0"/>
              </a:rPr>
              <a:t>    return </a:t>
            </a:r>
            <a:r>
              <a:rPr lang="en-US" sz="1000" dirty="0" err="1">
                <a:latin typeface="Courier New" panose="02070309020205020404" pitchFamily="49" charset="0"/>
                <a:cs typeface="Courier New" panose="02070309020205020404" pitchFamily="49" charset="0"/>
              </a:rPr>
              <a:t>funopen</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myitem</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my_read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my_write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my_seek</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my_close</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char </a:t>
            </a:r>
            <a:r>
              <a:rPr lang="en-US" sz="1000" dirty="0" err="1">
                <a:latin typeface="Courier New" panose="02070309020205020404" pitchFamily="49" charset="0"/>
                <a:cs typeface="Courier New" panose="02070309020205020404" pitchFamily="49" charset="0"/>
              </a:rPr>
              <a:t>buf</a:t>
            </a:r>
            <a:r>
              <a:rPr lang="en-US" sz="1000" dirty="0">
                <a:latin typeface="Courier New" panose="02070309020205020404" pitchFamily="49" charset="0"/>
                <a:cs typeface="Courier New" panose="02070309020205020404" pitchFamily="49" charset="0"/>
              </a:rPr>
              <a:t>[BUFFER_SIZE];</a:t>
            </a:r>
          </a:p>
          <a:p>
            <a:pPr marL="0" indent="0">
              <a:lnSpc>
                <a:spcPct val="100000"/>
              </a:lnSpc>
              <a:buNone/>
            </a:pPr>
            <a:r>
              <a:rPr lang="en-US" sz="1000" dirty="0">
                <a:latin typeface="Courier New" panose="02070309020205020404" pitchFamily="49" charset="0"/>
                <a:cs typeface="Courier New" panose="02070309020205020404" pitchFamily="49" charset="0"/>
              </a:rPr>
              <a:t>char str[] = "hello, world!";</a:t>
            </a:r>
          </a:p>
          <a:p>
            <a:pPr marL="0" indent="0">
              <a:lnSpc>
                <a:spcPct val="100000"/>
              </a:lnSpc>
              <a:buNone/>
            </a:pPr>
            <a:r>
              <a:rPr lang="en-US" sz="1000" dirty="0">
                <a:latin typeface="Courier New" panose="02070309020205020404" pitchFamily="49" charset="0"/>
                <a:cs typeface="Courier New" panose="02070309020205020404" pitchFamily="49" charset="0"/>
              </a:rPr>
              <a:t>FILE *</a:t>
            </a:r>
            <a:r>
              <a:rPr lang="en-US" sz="1000" dirty="0" err="1">
                <a:latin typeface="Courier New" panose="02070309020205020404" pitchFamily="49" charset="0"/>
                <a:cs typeface="Courier New" panose="02070309020205020404" pitchFamily="49" charset="0"/>
              </a:rPr>
              <a:t>file_ptr</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my_fmemopen</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err="1">
                <a:latin typeface="Courier New" panose="02070309020205020404" pitchFamily="49" charset="0"/>
                <a:cs typeface="Courier New" panose="02070309020205020404" pitchFamily="49" charset="0"/>
              </a:rPr>
              <a:t>fwrite</a:t>
            </a:r>
            <a:r>
              <a:rPr lang="en-US" sz="1000" dirty="0">
                <a:latin typeface="Courier New" panose="02070309020205020404" pitchFamily="49" charset="0"/>
                <a:cs typeface="Courier New" panose="02070309020205020404" pitchFamily="49" charset="0"/>
              </a:rPr>
              <a:t>(str, </a:t>
            </a:r>
            <a:r>
              <a:rPr lang="en-US" sz="1000" dirty="0" err="1">
                <a:latin typeface="Courier New" panose="02070309020205020404" pitchFamily="49" charset="0"/>
                <a:cs typeface="Courier New" panose="02070309020205020404" pitchFamily="49" charset="0"/>
              </a:rPr>
              <a:t>sizeof</a:t>
            </a:r>
            <a:r>
              <a:rPr lang="en-US" sz="1000" dirty="0">
                <a:latin typeface="Courier New" panose="02070309020205020404" pitchFamily="49" charset="0"/>
                <a:cs typeface="Courier New" panose="02070309020205020404" pitchFamily="49" charset="0"/>
              </a:rPr>
              <a:t>(char), </a:t>
            </a:r>
            <a:r>
              <a:rPr lang="en-US" sz="1000" dirty="0" err="1">
                <a:latin typeface="Courier New" panose="02070309020205020404" pitchFamily="49" charset="0"/>
                <a:cs typeface="Courier New" panose="02070309020205020404" pitchFamily="49" charset="0"/>
              </a:rPr>
              <a:t>strlen</a:t>
            </a:r>
            <a:r>
              <a:rPr lang="en-US" sz="1000" dirty="0">
                <a:latin typeface="Courier New" panose="02070309020205020404" pitchFamily="49" charset="0"/>
                <a:cs typeface="Courier New" panose="02070309020205020404" pitchFamily="49" charset="0"/>
              </a:rPr>
              <a:t>(str), </a:t>
            </a:r>
            <a:r>
              <a:rPr lang="en-US" sz="1000" dirty="0" err="1">
                <a:latin typeface="Courier New" panose="02070309020205020404" pitchFamily="49" charset="0"/>
                <a:cs typeface="Courier New" panose="02070309020205020404" pitchFamily="49" charset="0"/>
              </a:rPr>
              <a:t>file_ptr</a:t>
            </a:r>
            <a:r>
              <a:rPr lang="en-US" sz="1000" dirty="0">
                <a:latin typeface="Courier New" panose="02070309020205020404" pitchFamily="49" charset="0"/>
                <a:cs typeface="Courier New" panose="02070309020205020404" pitchFamily="49" charset="0"/>
              </a:rPr>
              <a:t>);</a:t>
            </a:r>
          </a:p>
          <a:p>
            <a:pPr marL="0" indent="0">
              <a:lnSpc>
                <a:spcPct val="100000"/>
              </a:lnSpc>
              <a:buNone/>
            </a:pPr>
            <a:br>
              <a:rPr lang="en-US" sz="1000" dirty="0"/>
            </a:br>
            <a:endParaRPr lang="en-US" sz="1000" dirty="0"/>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15</a:t>
            </a:fld>
            <a:endParaRPr lang="en-TW"/>
          </a:p>
        </p:txBody>
      </p:sp>
    </p:spTree>
    <p:extLst>
      <p:ext uri="{BB962C8B-B14F-4D97-AF65-F5344CB8AC3E}">
        <p14:creationId xmlns:p14="http://schemas.microsoft.com/office/powerpoint/2010/main" val="221689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312776"/>
            <a:ext cx="11689079" cy="5545224"/>
          </a:xfrm>
        </p:spPr>
        <p:txBody>
          <a:bodyPr>
            <a:normAutofit fontScale="92500" lnSpcReduction="20000"/>
          </a:bodyPr>
          <a:lstStyle/>
          <a:p>
            <a:pPr marL="0" indent="0">
              <a:lnSpc>
                <a:spcPct val="110000"/>
              </a:lnSpc>
              <a:buNone/>
            </a:pPr>
            <a:r>
              <a:rPr lang="en-US" sz="2600" dirty="0"/>
              <a:t>(2)</a:t>
            </a:r>
          </a:p>
          <a:p>
            <a:pPr marL="0" indent="0">
              <a:lnSpc>
                <a:spcPct val="110000"/>
              </a:lnSpc>
              <a:buNone/>
            </a:pPr>
            <a:r>
              <a:rPr lang="en-US" sz="1100" dirty="0" err="1">
                <a:latin typeface="Courier New" panose="02070309020205020404" pitchFamily="49" charset="0"/>
                <a:cs typeface="Courier New" panose="02070309020205020404" pitchFamily="49" charset="0"/>
              </a:rPr>
              <a:t>fpos_t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my_seek</a:t>
            </a:r>
            <a:r>
              <a:rPr lang="en-US" sz="1100" dirty="0">
                <a:latin typeface="Courier New" panose="02070309020205020404" pitchFamily="49" charset="0"/>
                <a:cs typeface="Courier New" panose="02070309020205020404" pitchFamily="49" charset="0"/>
              </a:rPr>
              <a:t>(void *cookie, </a:t>
            </a:r>
            <a:r>
              <a:rPr lang="en-US" sz="1100" dirty="0" err="1">
                <a:latin typeface="Courier New" panose="02070309020205020404" pitchFamily="49" charset="0"/>
                <a:cs typeface="Courier New" panose="02070309020205020404" pitchFamily="49" charset="0"/>
              </a:rPr>
              <a:t>fpos_t</a:t>
            </a:r>
            <a:r>
              <a:rPr lang="en-US" sz="1100" dirty="0">
                <a:latin typeface="Courier New" panose="02070309020205020404" pitchFamily="49" charset="0"/>
                <a:cs typeface="Courier New" panose="02070309020205020404" pitchFamily="49" charset="0"/>
              </a:rPr>
              <a:t> offset, int whence) {</a:t>
            </a:r>
          </a:p>
          <a:p>
            <a:pPr marL="0" indent="0">
              <a:lnSpc>
                <a:spcPct val="110000"/>
              </a:lnSpc>
              <a:buNone/>
            </a:pPr>
            <a:r>
              <a:rPr lang="en-US" sz="1100" dirty="0">
                <a:latin typeface="Courier New" panose="02070309020205020404" pitchFamily="49" charset="0"/>
                <a:cs typeface="Courier New" panose="02070309020205020404" pitchFamily="49" charset="0"/>
              </a:rPr>
              <a:t>    struct </a:t>
            </a:r>
            <a:r>
              <a:rPr lang="en-US" sz="1100" dirty="0" err="1">
                <a:latin typeface="Courier New" panose="02070309020205020404" pitchFamily="49" charset="0"/>
                <a:cs typeface="Courier New" panose="02070309020205020404" pitchFamily="49" charset="0"/>
              </a:rPr>
              <a:t>MyFileStream</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 = (struct </a:t>
            </a:r>
            <a:r>
              <a:rPr lang="en-US" sz="1100" dirty="0" err="1">
                <a:latin typeface="Courier New" panose="02070309020205020404" pitchFamily="49" charset="0"/>
                <a:cs typeface="Courier New" panose="02070309020205020404" pitchFamily="49" charset="0"/>
              </a:rPr>
              <a:t>MyFileStream</a:t>
            </a:r>
            <a:r>
              <a:rPr lang="en-US" sz="1100" dirty="0">
                <a:latin typeface="Courier New" panose="02070309020205020404" pitchFamily="49" charset="0"/>
                <a:cs typeface="Courier New" panose="02070309020205020404" pitchFamily="49" charset="0"/>
              </a:rPr>
              <a:t>*)cookie;</a:t>
            </a:r>
          </a:p>
          <a:p>
            <a:pPr marL="0" indent="0">
              <a:lnSpc>
                <a:spcPct val="110000"/>
              </a:lnSpc>
              <a:buNone/>
            </a:pPr>
            <a:r>
              <a:rPr lang="en-US" sz="1100" dirty="0">
                <a:latin typeface="Courier New" panose="02070309020205020404" pitchFamily="49" charset="0"/>
                <a:cs typeface="Courier New" panose="02070309020205020404" pitchFamily="49" charset="0"/>
              </a:rPr>
              <a:t>    switch (whence)</a:t>
            </a:r>
          </a:p>
          <a:p>
            <a:pPr marL="0" indent="0">
              <a:lnSpc>
                <a:spcPct val="110000"/>
              </a:lnSpc>
              <a:buNone/>
            </a:pPr>
            <a:r>
              <a:rPr lang="en-US" sz="1100" dirty="0">
                <a:latin typeface="Courier New" panose="02070309020205020404" pitchFamily="49" charset="0"/>
                <a:cs typeface="Courier New" panose="02070309020205020404" pitchFamily="49" charset="0"/>
              </a:rPr>
              <a:t>    {</a:t>
            </a:r>
          </a:p>
          <a:p>
            <a:pPr marL="0" indent="0">
              <a:lnSpc>
                <a:spcPct val="110000"/>
              </a:lnSpc>
              <a:buNone/>
            </a:pPr>
            <a:r>
              <a:rPr lang="en-US" sz="1100" dirty="0">
                <a:latin typeface="Courier New" panose="02070309020205020404" pitchFamily="49" charset="0"/>
                <a:cs typeface="Courier New" panose="02070309020205020404" pitchFamily="49" charset="0"/>
              </a:rPr>
              <a:t>    case SEEK_SET:</a:t>
            </a:r>
          </a:p>
          <a:p>
            <a:pPr marL="0" indent="0">
              <a:lnSpc>
                <a:spcPct val="110000"/>
              </a:lnSpc>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-&gt;position = offset;</a:t>
            </a:r>
          </a:p>
          <a:p>
            <a:pPr marL="0" indent="0">
              <a:lnSpc>
                <a:spcPct val="110000"/>
              </a:lnSpc>
              <a:buNone/>
            </a:pPr>
            <a:r>
              <a:rPr lang="en-US" sz="1100" dirty="0">
                <a:latin typeface="Courier New" panose="02070309020205020404" pitchFamily="49" charset="0"/>
                <a:cs typeface="Courier New" panose="02070309020205020404" pitchFamily="49" charset="0"/>
              </a:rPr>
              <a:t>        break;</a:t>
            </a:r>
          </a:p>
          <a:p>
            <a:pPr marL="0" indent="0">
              <a:lnSpc>
                <a:spcPct val="110000"/>
              </a:lnSpc>
              <a:buNone/>
            </a:pPr>
            <a:r>
              <a:rPr lang="en-US" sz="1100" dirty="0">
                <a:latin typeface="Courier New" panose="02070309020205020404" pitchFamily="49" charset="0"/>
                <a:cs typeface="Courier New" panose="02070309020205020404" pitchFamily="49" charset="0"/>
              </a:rPr>
              <a:t>    case SEEK_CUR:</a:t>
            </a:r>
          </a:p>
          <a:p>
            <a:pPr marL="0" indent="0">
              <a:lnSpc>
                <a:spcPct val="110000"/>
              </a:lnSpc>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-&gt;position =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-&gt;</a:t>
            </a:r>
            <a:r>
              <a:rPr lang="en-US" sz="1100" dirty="0" err="1">
                <a:latin typeface="Courier New" panose="02070309020205020404" pitchFamily="49" charset="0"/>
                <a:cs typeface="Courier New" panose="02070309020205020404" pitchFamily="49" charset="0"/>
              </a:rPr>
              <a:t>position+offset</a:t>
            </a:r>
            <a:r>
              <a:rPr lang="en-US" sz="1100" dirty="0">
                <a:latin typeface="Courier New" panose="02070309020205020404" pitchFamily="49" charset="0"/>
                <a:cs typeface="Courier New" panose="02070309020205020404" pitchFamily="49" charset="0"/>
              </a:rPr>
              <a:t>;</a:t>
            </a:r>
          </a:p>
          <a:p>
            <a:pPr marL="0" indent="0">
              <a:lnSpc>
                <a:spcPct val="110000"/>
              </a:lnSpc>
              <a:buNone/>
            </a:pPr>
            <a:r>
              <a:rPr lang="en-US" sz="1100" dirty="0">
                <a:latin typeface="Courier New" panose="02070309020205020404" pitchFamily="49" charset="0"/>
                <a:cs typeface="Courier New" panose="02070309020205020404" pitchFamily="49" charset="0"/>
              </a:rPr>
              <a:t>        break;</a:t>
            </a:r>
          </a:p>
          <a:p>
            <a:pPr marL="0" indent="0">
              <a:lnSpc>
                <a:spcPct val="110000"/>
              </a:lnSpc>
              <a:buNone/>
            </a:pPr>
            <a:r>
              <a:rPr lang="en-US" sz="1100" dirty="0">
                <a:latin typeface="Courier New" panose="02070309020205020404" pitchFamily="49" charset="0"/>
                <a:cs typeface="Courier New" panose="02070309020205020404" pitchFamily="49" charset="0"/>
              </a:rPr>
              <a:t>    case SEEK_END:</a:t>
            </a:r>
          </a:p>
          <a:p>
            <a:pPr marL="0" indent="0">
              <a:lnSpc>
                <a:spcPct val="110000"/>
              </a:lnSpc>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-&gt;position =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-&gt;size;</a:t>
            </a:r>
          </a:p>
          <a:p>
            <a:pPr marL="0" indent="0">
              <a:lnSpc>
                <a:spcPct val="110000"/>
              </a:lnSpc>
              <a:buNone/>
            </a:pPr>
            <a:r>
              <a:rPr lang="en-US" sz="1100" dirty="0">
                <a:latin typeface="Courier New" panose="02070309020205020404" pitchFamily="49" charset="0"/>
                <a:cs typeface="Courier New" panose="02070309020205020404" pitchFamily="49" charset="0"/>
              </a:rPr>
              <a:t>        break;</a:t>
            </a:r>
          </a:p>
          <a:p>
            <a:pPr marL="0" indent="0">
              <a:lnSpc>
                <a:spcPct val="110000"/>
              </a:lnSpc>
              <a:buNone/>
            </a:pPr>
            <a:r>
              <a:rPr lang="en-US" sz="1100" dirty="0">
                <a:latin typeface="Courier New" panose="02070309020205020404" pitchFamily="49" charset="0"/>
                <a:cs typeface="Courier New" panose="02070309020205020404" pitchFamily="49" charset="0"/>
              </a:rPr>
              <a:t>    default:</a:t>
            </a:r>
          </a:p>
          <a:p>
            <a:pPr marL="0" indent="0">
              <a:lnSpc>
                <a:spcPct val="110000"/>
              </a:lnSpc>
              <a:buNone/>
            </a:pPr>
            <a:r>
              <a:rPr lang="en-US" sz="1100" dirty="0">
                <a:latin typeface="Courier New" panose="02070309020205020404" pitchFamily="49" charset="0"/>
                <a:cs typeface="Courier New" panose="02070309020205020404" pitchFamily="49" charset="0"/>
              </a:rPr>
              <a:t>        break;</a:t>
            </a:r>
          </a:p>
          <a:p>
            <a:pPr marL="0" indent="0">
              <a:lnSpc>
                <a:spcPct val="110000"/>
              </a:lnSpc>
              <a:buNone/>
            </a:pPr>
            <a:r>
              <a:rPr lang="en-US" sz="1100" dirty="0">
                <a:latin typeface="Courier New" panose="02070309020205020404" pitchFamily="49" charset="0"/>
                <a:cs typeface="Courier New" panose="02070309020205020404" pitchFamily="49" charset="0"/>
              </a:rPr>
              <a:t>    }</a:t>
            </a:r>
          </a:p>
          <a:p>
            <a:pPr marL="0" indent="0">
              <a:lnSpc>
                <a:spcPct val="110000"/>
              </a:lnSpc>
              <a:buNone/>
            </a:pPr>
            <a:r>
              <a:rPr lang="en-US" sz="1100" dirty="0">
                <a:latin typeface="Courier New" panose="02070309020205020404" pitchFamily="49" charset="0"/>
                <a:cs typeface="Courier New" panose="02070309020205020404" pitchFamily="49" charset="0"/>
              </a:rPr>
              <a:t>    return </a:t>
            </a:r>
            <a:r>
              <a:rPr lang="en-US" sz="1100" dirty="0" err="1">
                <a:latin typeface="Courier New" panose="02070309020205020404" pitchFamily="49" charset="0"/>
                <a:cs typeface="Courier New" panose="02070309020205020404" pitchFamily="49" charset="0"/>
              </a:rPr>
              <a:t>my_file</a:t>
            </a:r>
            <a:r>
              <a:rPr lang="en-US" sz="1100" dirty="0">
                <a:latin typeface="Courier New" panose="02070309020205020404" pitchFamily="49" charset="0"/>
                <a:cs typeface="Courier New" panose="02070309020205020404" pitchFamily="49" charset="0"/>
              </a:rPr>
              <a:t>-&gt;position;</a:t>
            </a:r>
          </a:p>
          <a:p>
            <a:pPr marL="0" indent="0">
              <a:lnSpc>
                <a:spcPct val="110000"/>
              </a:lnSpc>
              <a:buNone/>
            </a:pPr>
            <a:r>
              <a:rPr lang="en-US" sz="1100" dirty="0">
                <a:latin typeface="Courier New" panose="02070309020205020404" pitchFamily="49" charset="0"/>
                <a:cs typeface="Courier New" panose="02070309020205020404" pitchFamily="49" charset="0"/>
              </a:rPr>
              <a:t>}</a:t>
            </a:r>
          </a:p>
          <a:p>
            <a:pPr marL="0" indent="0">
              <a:lnSpc>
                <a:spcPct val="110000"/>
              </a:lnSpc>
              <a:buNone/>
            </a:pPr>
            <a:r>
              <a:rPr lang="en-US" sz="1100" dirty="0" err="1">
                <a:latin typeface="Courier New" panose="02070309020205020404" pitchFamily="49" charset="0"/>
                <a:cs typeface="Courier New" panose="02070309020205020404" pitchFamily="49" charset="0"/>
              </a:rPr>
              <a:t>fseek</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file_ptr</a:t>
            </a:r>
            <a:r>
              <a:rPr lang="en-US" sz="1100" dirty="0">
                <a:latin typeface="Courier New" panose="02070309020205020404" pitchFamily="49" charset="0"/>
                <a:cs typeface="Courier New" panose="02070309020205020404" pitchFamily="49" charset="0"/>
              </a:rPr>
              <a:t>, 7, SEEK_SET);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16</a:t>
            </a:fld>
            <a:endParaRPr lang="en-TW"/>
          </a:p>
        </p:txBody>
      </p:sp>
    </p:spTree>
    <p:extLst>
      <p:ext uri="{BB962C8B-B14F-4D97-AF65-F5344CB8AC3E}">
        <p14:creationId xmlns:p14="http://schemas.microsoft.com/office/powerpoint/2010/main" val="2376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689079" cy="5545224"/>
          </a:xfrm>
        </p:spPr>
        <p:txBody>
          <a:bodyPr>
            <a:normAutofit/>
          </a:bodyPr>
          <a:lstStyle/>
          <a:p>
            <a:pPr marL="0" indent="0">
              <a:lnSpc>
                <a:spcPct val="100000"/>
              </a:lnSpc>
              <a:buNone/>
            </a:pPr>
            <a:r>
              <a:rPr lang="en-US" sz="2400" dirty="0"/>
              <a:t>(3)</a:t>
            </a:r>
          </a:p>
          <a:p>
            <a:pPr marL="0" indent="0">
              <a:lnSpc>
                <a:spcPct val="100000"/>
              </a:lnSpc>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my_read</a:t>
            </a:r>
            <a:r>
              <a:rPr lang="en-US" sz="1600" dirty="0">
                <a:latin typeface="Courier New" panose="02070309020205020404" pitchFamily="49" charset="0"/>
                <a:cs typeface="Courier New" panose="02070309020205020404" pitchFamily="49" charset="0"/>
              </a:rPr>
              <a:t>(void *cookie, char *</a:t>
            </a:r>
            <a:r>
              <a:rPr lang="en-US" sz="1600" dirty="0" err="1">
                <a:latin typeface="Courier New" panose="02070309020205020404" pitchFamily="49" charset="0"/>
                <a:cs typeface="Courier New" panose="02070309020205020404" pitchFamily="49" charset="0"/>
              </a:rPr>
              <a:t>buf</a:t>
            </a:r>
            <a:r>
              <a:rPr lang="en-US" sz="1600" dirty="0">
                <a:latin typeface="Courier New" panose="02070309020205020404" pitchFamily="49" charset="0"/>
                <a:cs typeface="Courier New" panose="02070309020205020404" pitchFamily="49" charset="0"/>
              </a:rPr>
              <a:t>, int size) {</a:t>
            </a:r>
          </a:p>
          <a:p>
            <a:pPr marL="0" indent="0">
              <a:lnSpc>
                <a:spcPct val="100000"/>
              </a:lnSpc>
              <a:buNone/>
            </a:pPr>
            <a:r>
              <a:rPr lang="en-US" sz="1600" dirty="0">
                <a:latin typeface="Courier New" panose="02070309020205020404" pitchFamily="49" charset="0"/>
                <a:cs typeface="Courier New" panose="02070309020205020404" pitchFamily="49" charset="0"/>
              </a:rPr>
              <a:t>    struct </a:t>
            </a:r>
            <a:r>
              <a:rPr lang="en-US" sz="1600" dirty="0" err="1">
                <a:latin typeface="Courier New" panose="02070309020205020404" pitchFamily="49" charset="0"/>
                <a:cs typeface="Courier New" panose="02070309020205020404" pitchFamily="49" charset="0"/>
              </a:rPr>
              <a:t>MyFileStream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 = (struct </a:t>
            </a:r>
            <a:r>
              <a:rPr lang="en-US" sz="1600" dirty="0" err="1">
                <a:latin typeface="Courier New" panose="02070309020205020404" pitchFamily="49" charset="0"/>
                <a:cs typeface="Courier New" panose="02070309020205020404" pitchFamily="49" charset="0"/>
              </a:rPr>
              <a:t>MyFileStream</a:t>
            </a:r>
            <a:r>
              <a:rPr lang="en-US" sz="1600" dirty="0">
                <a:latin typeface="Courier New" panose="02070309020205020404" pitchFamily="49" charset="0"/>
                <a:cs typeface="Courier New" panose="02070309020205020404" pitchFamily="49" charset="0"/>
              </a:rPr>
              <a:t>*) cookie;</a:t>
            </a:r>
          </a:p>
          <a:p>
            <a:pPr marL="0" indent="0">
              <a:lnSpc>
                <a:spcPct val="10000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strncpy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-&gt;buffer + </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-&gt;position, size);</a:t>
            </a:r>
          </a:p>
          <a:p>
            <a:pPr marL="0" indent="0">
              <a:lnSpc>
                <a:spcPct val="10000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-&gt;position = </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-&gt;position + size;</a:t>
            </a:r>
          </a:p>
          <a:p>
            <a:pPr marL="0" indent="0">
              <a:lnSpc>
                <a:spcPct val="100000"/>
              </a:lnSpc>
              <a:buNone/>
            </a:pPr>
            <a:r>
              <a:rPr lang="en-US" sz="1600" dirty="0">
                <a:latin typeface="Courier New" panose="02070309020205020404" pitchFamily="49" charset="0"/>
                <a:cs typeface="Courier New" panose="02070309020205020404" pitchFamily="49" charset="0"/>
              </a:rPr>
              <a:t>    return size;</a:t>
            </a:r>
          </a:p>
          <a:p>
            <a:pPr marL="0" indent="0">
              <a:lnSpc>
                <a:spcPct val="100000"/>
              </a:lnSpc>
              <a:buNone/>
            </a:pPr>
            <a:r>
              <a:rPr lang="en-US" sz="1600" dirty="0">
                <a:latin typeface="Courier New" panose="02070309020205020404" pitchFamily="49" charset="0"/>
                <a:cs typeface="Courier New" panose="02070309020205020404" pitchFamily="49" charset="0"/>
              </a:rPr>
              <a:t>}</a:t>
            </a:r>
          </a:p>
          <a:p>
            <a:pPr marL="0" indent="0">
              <a:lnSpc>
                <a:spcPct val="100000"/>
              </a:lnSpc>
              <a:buNone/>
            </a:pPr>
            <a:r>
              <a:rPr lang="en-US" sz="1600" dirty="0" err="1">
                <a:latin typeface="Courier New" panose="02070309020205020404" pitchFamily="49" charset="0"/>
                <a:cs typeface="Courier New" panose="02070309020205020404" pitchFamily="49" charset="0"/>
              </a:rPr>
              <a:t>fread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buf</a:t>
            </a:r>
            <a:r>
              <a:rPr lang="en-US" sz="1600" dirty="0">
                <a:latin typeface="Courier New" panose="02070309020205020404" pitchFamily="49" charset="0"/>
                <a:cs typeface="Courier New" panose="02070309020205020404" pitchFamily="49" charset="0"/>
              </a:rPr>
              <a:t>, BUFFER_SIZE,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file_ptr</a:t>
            </a:r>
            <a:r>
              <a:rPr lang="en-US" sz="1600" dirty="0">
                <a:latin typeface="Courier New" panose="02070309020205020404" pitchFamily="49" charset="0"/>
                <a:cs typeface="Courier New" panose="02070309020205020404" pitchFamily="49" charset="0"/>
              </a:rPr>
              <a:t>);</a:t>
            </a:r>
          </a:p>
          <a:p>
            <a:pPr marL="0" indent="0">
              <a:lnSpc>
                <a:spcPct val="100000"/>
              </a:lnSpc>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("%s\n", </a:t>
            </a:r>
            <a:r>
              <a:rPr lang="en-US" sz="1600" dirty="0" err="1">
                <a:latin typeface="Courier New" panose="02070309020205020404" pitchFamily="49" charset="0"/>
                <a:cs typeface="Courier New" panose="02070309020205020404" pitchFamily="49" charset="0"/>
              </a:rPr>
              <a:t>buf</a:t>
            </a:r>
            <a:r>
              <a:rPr lang="en-US" sz="16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17</a:t>
            </a:fld>
            <a:endParaRPr lang="en-TW"/>
          </a:p>
        </p:txBody>
      </p:sp>
    </p:spTree>
    <p:extLst>
      <p:ext uri="{BB962C8B-B14F-4D97-AF65-F5344CB8AC3E}">
        <p14:creationId xmlns:p14="http://schemas.microsoft.com/office/powerpoint/2010/main" val="4711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689079" cy="5545224"/>
          </a:xfrm>
        </p:spPr>
        <p:txBody>
          <a:bodyPr>
            <a:normAutofit/>
          </a:bodyPr>
          <a:lstStyle/>
          <a:p>
            <a:pPr marL="0" indent="0">
              <a:lnSpc>
                <a:spcPct val="100000"/>
              </a:lnSpc>
              <a:buNone/>
            </a:pPr>
            <a:r>
              <a:rPr lang="en-US" sz="2400" dirty="0"/>
              <a:t>(4)</a:t>
            </a:r>
          </a:p>
          <a:p>
            <a:pPr marL="0" indent="0">
              <a:lnSpc>
                <a:spcPct val="100000"/>
              </a:lnSpc>
              <a:buNone/>
            </a:pPr>
            <a:r>
              <a:rPr lang="en-US" sz="1600" dirty="0" err="1">
                <a:latin typeface="Courier New" panose="02070309020205020404" pitchFamily="49" charset="0"/>
                <a:cs typeface="Courier New" panose="02070309020205020404" pitchFamily="49" charset="0"/>
              </a:rPr>
              <a:t>fseek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file_ptr</a:t>
            </a:r>
            <a:r>
              <a:rPr lang="en-US" sz="1600" dirty="0">
                <a:latin typeface="Courier New" panose="02070309020205020404" pitchFamily="49" charset="0"/>
                <a:cs typeface="Courier New" panose="02070309020205020404" pitchFamily="49" charset="0"/>
              </a:rPr>
              <a:t>, 0, SEEK_SET);</a:t>
            </a:r>
          </a:p>
          <a:p>
            <a:pPr marL="0" indent="0">
              <a:lnSpc>
                <a:spcPct val="100000"/>
              </a:lnSpc>
              <a:buNone/>
            </a:pPr>
            <a:r>
              <a:rPr lang="en-US" sz="1600" dirty="0" err="1">
                <a:latin typeface="Courier New" panose="02070309020205020404" pitchFamily="49" charset="0"/>
                <a:cs typeface="Courier New" panose="02070309020205020404" pitchFamily="49" charset="0"/>
              </a:rPr>
              <a:t>fread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buf</a:t>
            </a:r>
            <a:r>
              <a:rPr lang="en-US" sz="1600" dirty="0">
                <a:latin typeface="Courier New" panose="02070309020205020404" pitchFamily="49" charset="0"/>
                <a:cs typeface="Courier New" panose="02070309020205020404" pitchFamily="49" charset="0"/>
              </a:rPr>
              <a:t>, BUFFER_SIZE,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file_ptr</a:t>
            </a:r>
            <a:r>
              <a:rPr lang="en-US" sz="1600" dirty="0">
                <a:latin typeface="Courier New" panose="02070309020205020404" pitchFamily="49" charset="0"/>
                <a:cs typeface="Courier New" panose="02070309020205020404" pitchFamily="49" charset="0"/>
              </a:rPr>
              <a:t>);</a:t>
            </a:r>
          </a:p>
          <a:p>
            <a:pPr marL="0" indent="0">
              <a:lnSpc>
                <a:spcPct val="100000"/>
              </a:lnSpc>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("%s\n", </a:t>
            </a:r>
            <a:r>
              <a:rPr lang="en-US" sz="1600" dirty="0" err="1">
                <a:latin typeface="Courier New" panose="02070309020205020404" pitchFamily="49" charset="0"/>
                <a:cs typeface="Courier New" panose="02070309020205020404" pitchFamily="49" charset="0"/>
              </a:rPr>
              <a:t>buf</a:t>
            </a:r>
            <a:r>
              <a:rPr lang="en-US" sz="16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18</a:t>
            </a:fld>
            <a:endParaRPr lang="en-TW"/>
          </a:p>
        </p:txBody>
      </p:sp>
    </p:spTree>
    <p:extLst>
      <p:ext uri="{BB962C8B-B14F-4D97-AF65-F5344CB8AC3E}">
        <p14:creationId xmlns:p14="http://schemas.microsoft.com/office/powerpoint/2010/main" val="2623010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funopen</a:t>
            </a:r>
            <a:r>
              <a:rPr lang="en-TW" dirty="0">
                <a:latin typeface="Calibri" panose="020F0502020204030204" pitchFamily="34" charset="0"/>
                <a:cs typeface="Calibri" panose="020F0502020204030204" pitchFamily="34" charset="0"/>
              </a:rPr>
              <a:t> &amp; </a:t>
            </a:r>
            <a:r>
              <a:rPr lang="en-TW" dirty="0">
                <a:latin typeface="Courier New" panose="02070309020205020404" pitchFamily="49" charset="0"/>
                <a:cs typeface="Courier New" panose="02070309020205020404" pitchFamily="49" charset="0"/>
              </a:rPr>
              <a:t>fmemopen</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689079" cy="5545224"/>
          </a:xfrm>
        </p:spPr>
        <p:txBody>
          <a:bodyPr>
            <a:normAutofit/>
          </a:bodyPr>
          <a:lstStyle/>
          <a:p>
            <a:pPr marL="0" indent="0">
              <a:lnSpc>
                <a:spcPct val="100000"/>
              </a:lnSpc>
              <a:buNone/>
            </a:pPr>
            <a:r>
              <a:rPr lang="en-US" sz="2400" dirty="0"/>
              <a:t>(5)</a:t>
            </a:r>
          </a:p>
          <a:p>
            <a:pPr marL="0" indent="0">
              <a:lnSpc>
                <a:spcPct val="100000"/>
              </a:lnSpc>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my_close</a:t>
            </a:r>
            <a:r>
              <a:rPr lang="en-US" sz="1600" dirty="0">
                <a:latin typeface="Courier New" panose="02070309020205020404" pitchFamily="49" charset="0"/>
                <a:cs typeface="Courier New" panose="02070309020205020404" pitchFamily="49" charset="0"/>
              </a:rPr>
              <a:t>(void *cookie) {</a:t>
            </a:r>
          </a:p>
          <a:p>
            <a:pPr marL="0" indent="0">
              <a:lnSpc>
                <a:spcPct val="100000"/>
              </a:lnSpc>
              <a:buNone/>
            </a:pPr>
            <a:r>
              <a:rPr lang="en-US" sz="1600" dirty="0">
                <a:latin typeface="Courier New" panose="02070309020205020404" pitchFamily="49" charset="0"/>
                <a:cs typeface="Courier New" panose="02070309020205020404" pitchFamily="49" charset="0"/>
              </a:rPr>
              <a:t>    struct </a:t>
            </a:r>
            <a:r>
              <a:rPr lang="en-US" sz="1600" dirty="0" err="1">
                <a:latin typeface="Courier New" panose="02070309020205020404" pitchFamily="49" charset="0"/>
                <a:cs typeface="Courier New" panose="02070309020205020404" pitchFamily="49" charset="0"/>
              </a:rPr>
              <a:t>MyFileStream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 = (struct </a:t>
            </a:r>
            <a:r>
              <a:rPr lang="en-US" sz="1600" dirty="0" err="1">
                <a:latin typeface="Courier New" panose="02070309020205020404" pitchFamily="49" charset="0"/>
                <a:cs typeface="Courier New" panose="02070309020205020404" pitchFamily="49" charset="0"/>
              </a:rPr>
              <a:t>MyFileStream</a:t>
            </a:r>
            <a:r>
              <a:rPr lang="en-US" sz="1600" dirty="0">
                <a:latin typeface="Courier New" panose="02070309020205020404" pitchFamily="49" charset="0"/>
                <a:cs typeface="Courier New" panose="02070309020205020404" pitchFamily="49" charset="0"/>
              </a:rPr>
              <a:t>*)cookie;</a:t>
            </a:r>
          </a:p>
          <a:p>
            <a:pPr marL="0" indent="0">
              <a:lnSpc>
                <a:spcPct val="100000"/>
              </a:lnSpc>
              <a:buNone/>
            </a:pPr>
            <a:r>
              <a:rPr lang="en-US" sz="1600" dirty="0">
                <a:latin typeface="Courier New" panose="02070309020205020404" pitchFamily="49" charset="0"/>
                <a:cs typeface="Courier New" panose="02070309020205020404" pitchFamily="49" charset="0"/>
              </a:rPr>
              <a:t>    free(</a:t>
            </a:r>
            <a:r>
              <a:rPr lang="en-US" sz="1600" dirty="0" err="1">
                <a:latin typeface="Courier New" panose="02070309020205020404" pitchFamily="49" charset="0"/>
                <a:cs typeface="Courier New" panose="02070309020205020404" pitchFamily="49" charset="0"/>
              </a:rPr>
              <a:t>my_file</a:t>
            </a:r>
            <a:r>
              <a:rPr lang="en-US" sz="1600" dirty="0">
                <a:latin typeface="Courier New" panose="02070309020205020404" pitchFamily="49" charset="0"/>
                <a:cs typeface="Courier New" panose="02070309020205020404" pitchFamily="49" charset="0"/>
              </a:rPr>
              <a:t>);</a:t>
            </a:r>
          </a:p>
          <a:p>
            <a:pPr marL="0" indent="0">
              <a:lnSpc>
                <a:spcPct val="100000"/>
              </a:lnSpc>
              <a:buNone/>
            </a:pPr>
            <a:r>
              <a:rPr lang="en-US" sz="1600" dirty="0">
                <a:latin typeface="Courier New" panose="02070309020205020404" pitchFamily="49" charset="0"/>
                <a:cs typeface="Courier New" panose="02070309020205020404" pitchFamily="49" charset="0"/>
              </a:rPr>
              <a:t>    return 0;</a:t>
            </a:r>
          </a:p>
          <a:p>
            <a:pPr marL="0" indent="0">
              <a:lnSpc>
                <a:spcPct val="100000"/>
              </a:lnSpc>
              <a:buNone/>
            </a:pPr>
            <a:r>
              <a:rPr lang="en-US" sz="1600" dirty="0">
                <a:latin typeface="Courier New" panose="02070309020205020404" pitchFamily="49" charset="0"/>
                <a:cs typeface="Courier New" panose="02070309020205020404" pitchFamily="49" charset="0"/>
              </a:rPr>
              <a:t>}</a:t>
            </a:r>
          </a:p>
          <a:p>
            <a:pPr marL="0" indent="0">
              <a:lnSpc>
                <a:spcPct val="100000"/>
              </a:lnSpc>
              <a:buNone/>
            </a:pPr>
            <a:r>
              <a:rPr lang="en-US" sz="1600" dirty="0" err="1">
                <a:latin typeface="Courier New" panose="02070309020205020404" pitchFamily="49" charset="0"/>
                <a:cs typeface="Courier New" panose="02070309020205020404" pitchFamily="49" charset="0"/>
              </a:rPr>
              <a:t>fclose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file_ptr</a:t>
            </a:r>
            <a:r>
              <a:rPr lang="en-US" sz="16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19</a:t>
            </a:fld>
            <a:endParaRPr lang="en-TW"/>
          </a:p>
        </p:txBody>
      </p:sp>
    </p:spTree>
    <p:extLst>
      <p:ext uri="{BB962C8B-B14F-4D97-AF65-F5344CB8AC3E}">
        <p14:creationId xmlns:p14="http://schemas.microsoft.com/office/powerpoint/2010/main" val="93063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DA79-E324-9D03-70C5-AD87B7E21C1B}"/>
              </a:ext>
            </a:extLst>
          </p:cNvPr>
          <p:cNvSpPr>
            <a:spLocks noGrp="1"/>
          </p:cNvSpPr>
          <p:nvPr>
            <p:ph type="title"/>
          </p:nvPr>
        </p:nvSpPr>
        <p:spPr/>
        <p:txBody>
          <a:bodyPr/>
          <a:lstStyle/>
          <a:p>
            <a:r>
              <a:rPr lang="en-TW" dirty="0"/>
              <a:t>Chapter 3. File I/O</a:t>
            </a:r>
          </a:p>
        </p:txBody>
      </p:sp>
      <p:sp>
        <p:nvSpPr>
          <p:cNvPr id="4" name="Footer Placeholder 3">
            <a:extLst>
              <a:ext uri="{FF2B5EF4-FFF2-40B4-BE49-F238E27FC236}">
                <a16:creationId xmlns:a16="http://schemas.microsoft.com/office/drawing/2014/main" id="{B16AAEC3-3367-2B9A-38E4-453F1387F935}"/>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0480D33D-569C-1EBE-C961-A9A2A76D97C7}"/>
              </a:ext>
            </a:extLst>
          </p:cNvPr>
          <p:cNvSpPr>
            <a:spLocks noGrp="1"/>
          </p:cNvSpPr>
          <p:nvPr>
            <p:ph type="sldNum" sz="quarter" idx="12"/>
          </p:nvPr>
        </p:nvSpPr>
        <p:spPr/>
        <p:txBody>
          <a:bodyPr/>
          <a:lstStyle/>
          <a:p>
            <a:fld id="{15571B33-5963-4B4F-9520-296CF57F5F03}" type="slidenum">
              <a:rPr lang="en-TW" smtClean="0"/>
              <a:t>2</a:t>
            </a:fld>
            <a:endParaRPr lang="en-TW"/>
          </a:p>
        </p:txBody>
      </p:sp>
    </p:spTree>
    <p:extLst>
      <p:ext uri="{BB962C8B-B14F-4D97-AF65-F5344CB8AC3E}">
        <p14:creationId xmlns:p14="http://schemas.microsoft.com/office/powerpoint/2010/main" val="115771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DA79-E324-9D03-70C5-AD87B7E21C1B}"/>
              </a:ext>
            </a:extLst>
          </p:cNvPr>
          <p:cNvSpPr>
            <a:spLocks noGrp="1"/>
          </p:cNvSpPr>
          <p:nvPr>
            <p:ph type="title"/>
          </p:nvPr>
        </p:nvSpPr>
        <p:spPr/>
        <p:txBody>
          <a:bodyPr/>
          <a:lstStyle/>
          <a:p>
            <a:r>
              <a:rPr lang="en-TW" dirty="0"/>
              <a:t>Chapter 14. Advanced I/O</a:t>
            </a:r>
          </a:p>
        </p:txBody>
      </p:sp>
      <p:sp>
        <p:nvSpPr>
          <p:cNvPr id="4" name="Footer Placeholder 3">
            <a:extLst>
              <a:ext uri="{FF2B5EF4-FFF2-40B4-BE49-F238E27FC236}">
                <a16:creationId xmlns:a16="http://schemas.microsoft.com/office/drawing/2014/main" id="{B16AAEC3-3367-2B9A-38E4-453F1387F935}"/>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0480D33D-569C-1EBE-C961-A9A2A76D97C7}"/>
              </a:ext>
            </a:extLst>
          </p:cNvPr>
          <p:cNvSpPr>
            <a:spLocks noGrp="1"/>
          </p:cNvSpPr>
          <p:nvPr>
            <p:ph type="sldNum" sz="quarter" idx="12"/>
          </p:nvPr>
        </p:nvSpPr>
        <p:spPr/>
        <p:txBody>
          <a:bodyPr/>
          <a:lstStyle/>
          <a:p>
            <a:fld id="{15571B33-5963-4B4F-9520-296CF57F5F03}" type="slidenum">
              <a:rPr lang="en-TW" smtClean="0"/>
              <a:t>20</a:t>
            </a:fld>
            <a:endParaRPr lang="en-TW"/>
          </a:p>
        </p:txBody>
      </p:sp>
    </p:spTree>
    <p:extLst>
      <p:ext uri="{BB962C8B-B14F-4D97-AF65-F5344CB8AC3E}">
        <p14:creationId xmlns:p14="http://schemas.microsoft.com/office/powerpoint/2010/main" val="268506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latin typeface="Calibri" panose="020F0502020204030204" pitchFamily="34" charset="0"/>
                <a:cs typeface="Calibri" panose="020F0502020204030204" pitchFamily="34" charset="0"/>
              </a:rPr>
              <a:t>Q: </a:t>
            </a:r>
            <a:r>
              <a:rPr lang="en-US" b="1" dirty="0">
                <a:latin typeface="Calibri" panose="020F0502020204030204" pitchFamily="34" charset="0"/>
                <a:cs typeface="Calibri" panose="020F0502020204030204" pitchFamily="34" charset="0"/>
              </a:rPr>
              <a:t>Memory-mapped I/O</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4"/>
            <a:ext cx="10945969" cy="5032375"/>
          </a:xfrm>
        </p:spPr>
        <p:txBody>
          <a:bodyPr>
            <a:normAutofit/>
          </a:bodyPr>
          <a:lstStyle/>
          <a:p>
            <a:pPr marL="0" indent="0">
              <a:lnSpc>
                <a:spcPts val="3560"/>
              </a:lnSpc>
              <a:buNone/>
            </a:pPr>
            <a:r>
              <a:rPr lang="en-US" b="1" dirty="0"/>
              <a:t>This question will help you get familiar with memory-mapped I/O. </a:t>
            </a:r>
            <a:endParaRPr lang="en-TW" b="1" dirty="0"/>
          </a:p>
          <a:p>
            <a:pPr>
              <a:lnSpc>
                <a:spcPts val="3560"/>
              </a:lnSpc>
            </a:pPr>
            <a:r>
              <a:rPr lang="en-US" sz="2400" dirty="0"/>
              <a:t>Memory-mapped I/O is a technique to map a file on disk into a buffer in memory so that, when we fetch or store data in the buffer, the corresponding data of the file are read or written.</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21</a:t>
            </a:fld>
            <a:endParaRPr lang="en-TW"/>
          </a:p>
        </p:txBody>
      </p:sp>
    </p:spTree>
    <p:extLst>
      <p:ext uri="{BB962C8B-B14F-4D97-AF65-F5344CB8AC3E}">
        <p14:creationId xmlns:p14="http://schemas.microsoft.com/office/powerpoint/2010/main" val="383698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latin typeface="Calibri" panose="020F0502020204030204" pitchFamily="34" charset="0"/>
                <a:cs typeface="Calibri" panose="020F0502020204030204" pitchFamily="34" charset="0"/>
              </a:rPr>
              <a:t>Q: </a:t>
            </a:r>
            <a:r>
              <a:rPr lang="en-US" b="1" dirty="0">
                <a:latin typeface="Calibri" panose="020F0502020204030204" pitchFamily="34" charset="0"/>
                <a:cs typeface="Calibri" panose="020F0502020204030204" pitchFamily="34" charset="0"/>
              </a:rPr>
              <a:t>Memory-mapped I/O</a:t>
            </a:r>
            <a:endParaRPr lang="en-TW"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825624"/>
            <a:ext cx="11353800" cy="5032376"/>
          </a:xfrm>
        </p:spPr>
        <p:txBody>
          <a:bodyPr>
            <a:normAutofit/>
          </a:bodyPr>
          <a:lstStyle/>
          <a:p>
            <a:pPr>
              <a:lnSpc>
                <a:spcPts val="3560"/>
              </a:lnSpc>
            </a:pPr>
            <a:r>
              <a:rPr lang="en-US" sz="2400" dirty="0"/>
              <a:t>In your implementation, you should:</a:t>
            </a:r>
          </a:p>
          <a:p>
            <a:pPr marL="0" indent="0">
              <a:lnSpc>
                <a:spcPts val="3560"/>
              </a:lnSpc>
              <a:buNone/>
            </a:pPr>
            <a:r>
              <a:rPr lang="en-US" sz="2400" dirty="0"/>
              <a:t>    (1) Complete the code in </a:t>
            </a:r>
            <a:r>
              <a:rPr lang="en-US" sz="2400" dirty="0" err="1">
                <a:latin typeface="Courier New" panose="02070309020205020404" pitchFamily="49" charset="0"/>
                <a:cs typeface="Courier New" panose="02070309020205020404" pitchFamily="49" charset="0"/>
              </a:rPr>
              <a:t>template.c</a:t>
            </a:r>
            <a:r>
              <a:rPr lang="en-US" sz="2400" dirty="0"/>
              <a:t> to copy the file like in </a:t>
            </a:r>
            <a:r>
              <a:rPr lang="en-US" sz="2400" b="1" dirty="0"/>
              <a:t>Q2</a:t>
            </a:r>
            <a:r>
              <a:rPr lang="en-US" sz="2400" dirty="0"/>
              <a:t>, but with memory-</a:t>
            </a:r>
          </a:p>
          <a:p>
            <a:pPr marL="0" indent="0">
              <a:lnSpc>
                <a:spcPts val="3560"/>
              </a:lnSpc>
              <a:buNone/>
            </a:pPr>
            <a:r>
              <a:rPr lang="en-US" sz="2400" dirty="0"/>
              <a:t>          mapped I/O (you can use </a:t>
            </a:r>
            <a:r>
              <a:rPr lang="en-US" sz="2400" dirty="0" err="1">
                <a:latin typeface="Courier New" panose="02070309020205020404" pitchFamily="49" charset="0"/>
                <a:cs typeface="Courier New" panose="02070309020205020404" pitchFamily="49" charset="0"/>
              </a:rPr>
              <a:t>mmap</a:t>
            </a:r>
            <a:r>
              <a:rPr lang="en-US" sz="2400" dirty="0"/>
              <a:t>). Use </a:t>
            </a:r>
            <a:r>
              <a:rPr lang="en-US" sz="2400" dirty="0" err="1">
                <a:latin typeface="Courier New" panose="02070309020205020404" pitchFamily="49" charset="0"/>
                <a:cs typeface="Courier New" panose="02070309020205020404" pitchFamily="49" charset="0"/>
              </a:rPr>
              <a:t>source.txt</a:t>
            </a:r>
            <a:r>
              <a:rPr lang="en-US" sz="2400" dirty="0">
                <a:latin typeface="Courier New" panose="02070309020205020404" pitchFamily="49" charset="0"/>
                <a:cs typeface="Courier New" panose="02070309020205020404" pitchFamily="49" charset="0"/>
              </a:rPr>
              <a:t> </a:t>
            </a:r>
            <a:r>
              <a:rPr lang="en-US" sz="2400" dirty="0"/>
              <a:t>to test the results.</a:t>
            </a:r>
          </a:p>
          <a:p>
            <a:pPr marL="0" indent="0">
              <a:lnSpc>
                <a:spcPts val="3560"/>
              </a:lnSpc>
              <a:buNone/>
            </a:pPr>
            <a:r>
              <a:rPr lang="en-US" sz="2400" dirty="0"/>
              <a:t>    (2) Try to close the input file after calling </a:t>
            </a:r>
            <a:r>
              <a:rPr lang="en-US" sz="2400" dirty="0" err="1">
                <a:latin typeface="Courier New" panose="02070309020205020404" pitchFamily="49" charset="0"/>
                <a:cs typeface="Courier New" panose="02070309020205020404" pitchFamily="49" charset="0"/>
              </a:rPr>
              <a:t>mmap</a:t>
            </a:r>
            <a:r>
              <a:rPr lang="en-US" sz="2400" dirty="0"/>
              <a:t> and answer the following question in </a:t>
            </a:r>
          </a:p>
          <a:p>
            <a:pPr marL="0" indent="0">
              <a:lnSpc>
                <a:spcPts val="3560"/>
              </a:lnSpc>
              <a:buNone/>
            </a:pPr>
            <a:r>
              <a:rPr lang="en-US" sz="2400" dirty="0"/>
              <a:t>          the report: Will closing the file descriptor invalidate the memory-mapped I/O?</a:t>
            </a:r>
          </a:p>
          <a:p>
            <a:pPr marL="0" indent="0">
              <a:lnSpc>
                <a:spcPts val="3560"/>
              </a:lnSpc>
              <a:buNone/>
            </a:pPr>
            <a:r>
              <a:rPr lang="en-US" sz="2400" dirty="0"/>
              <a:t>    (3) Describe your implementation in the report.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22</a:t>
            </a:fld>
            <a:endParaRPr lang="en-TW"/>
          </a:p>
        </p:txBody>
      </p:sp>
    </p:spTree>
    <p:extLst>
      <p:ext uri="{BB962C8B-B14F-4D97-AF65-F5344CB8AC3E}">
        <p14:creationId xmlns:p14="http://schemas.microsoft.com/office/powerpoint/2010/main" val="1249702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Memory-mapped I/O</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353800" cy="4802187"/>
          </a:xfrm>
        </p:spPr>
        <p:txBody>
          <a:bodyPr>
            <a:normAutofit/>
          </a:bodyPr>
          <a:lstStyle/>
          <a:p>
            <a:pPr marL="0" indent="0">
              <a:lnSpc>
                <a:spcPct val="100000"/>
              </a:lnSpc>
              <a:buNone/>
            </a:pPr>
            <a:r>
              <a:rPr lang="en-US" altLang="zh-TW" sz="2400" dirty="0"/>
              <a:t>(1)</a:t>
            </a:r>
          </a:p>
          <a:p>
            <a:pPr marL="0" indent="0">
              <a:lnSpc>
                <a:spcPct val="100000"/>
              </a:lnSpc>
              <a:buNone/>
            </a:pPr>
            <a:r>
              <a:rPr lang="en-US" sz="1300" dirty="0">
                <a:latin typeface="Courier New" panose="02070309020205020404" pitchFamily="49" charset="0"/>
                <a:cs typeface="Courier New" panose="02070309020205020404" pitchFamily="49" charset="0"/>
              </a:rPr>
              <a:t>if ((</a:t>
            </a:r>
            <a:r>
              <a:rPr lang="en-US" sz="1300" dirty="0" err="1">
                <a:latin typeface="Courier New" panose="02070309020205020404" pitchFamily="49" charset="0"/>
                <a:cs typeface="Courier New" panose="02070309020205020404" pitchFamily="49" charset="0"/>
              </a:rPr>
              <a:t>src</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mmap</a:t>
            </a:r>
            <a:r>
              <a:rPr lang="en-US" sz="1300" dirty="0">
                <a:latin typeface="Courier New" panose="02070309020205020404" pitchFamily="49" charset="0"/>
                <a:cs typeface="Courier New" panose="02070309020205020404" pitchFamily="49" charset="0"/>
              </a:rPr>
              <a:t>(0, </a:t>
            </a:r>
            <a:r>
              <a:rPr lang="en-US" sz="1300" dirty="0" err="1">
                <a:latin typeface="Courier New" panose="02070309020205020404" pitchFamily="49" charset="0"/>
                <a:cs typeface="Courier New" panose="02070309020205020404" pitchFamily="49" charset="0"/>
              </a:rPr>
              <a:t>copysz</a:t>
            </a:r>
            <a:r>
              <a:rPr lang="en-US" sz="1300" dirty="0">
                <a:latin typeface="Courier New" panose="02070309020205020404" pitchFamily="49" charset="0"/>
                <a:cs typeface="Courier New" panose="02070309020205020404" pitchFamily="49" charset="0"/>
              </a:rPr>
              <a:t>, PROT_READ, MAP_SHARED,</a:t>
            </a:r>
            <a:r>
              <a:rPr lang="zh-TW" alt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fdin</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fsz</a:t>
            </a:r>
            <a:r>
              <a:rPr lang="en-US" sz="1300" dirty="0">
                <a:latin typeface="Courier New" panose="02070309020205020404" pitchFamily="49" charset="0"/>
                <a:cs typeface="Courier New" panose="02070309020205020404" pitchFamily="49" charset="0"/>
              </a:rPr>
              <a:t>)) == MAP_FAILED)</a:t>
            </a:r>
          </a:p>
          <a:p>
            <a:pPr marL="0" indent="0">
              <a:lnSpc>
                <a:spcPct val="100000"/>
              </a:lnSpc>
              <a:buNone/>
            </a:pPr>
            <a:r>
              <a:rPr lang="zh-TW" alt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err_sys</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mmap</a:t>
            </a:r>
            <a:r>
              <a:rPr lang="en-US" sz="1300" dirty="0">
                <a:latin typeface="Courier New" panose="02070309020205020404" pitchFamily="49" charset="0"/>
                <a:cs typeface="Courier New" panose="02070309020205020404" pitchFamily="49" charset="0"/>
              </a:rPr>
              <a:t> error for input");</a:t>
            </a:r>
          </a:p>
          <a:p>
            <a:pPr marL="0" indent="0">
              <a:lnSpc>
                <a:spcPct val="100000"/>
              </a:lnSpc>
              <a:buNone/>
            </a:pPr>
            <a:r>
              <a:rPr lang="en-US" sz="1300" dirty="0">
                <a:latin typeface="Courier New" panose="02070309020205020404" pitchFamily="49" charset="0"/>
                <a:cs typeface="Courier New" panose="02070309020205020404" pitchFamily="49" charset="0"/>
              </a:rPr>
              <a:t>close(</a:t>
            </a:r>
            <a:r>
              <a:rPr lang="en-US" sz="1300" dirty="0" err="1">
                <a:latin typeface="Courier New" panose="02070309020205020404" pitchFamily="49" charset="0"/>
                <a:cs typeface="Courier New" panose="02070309020205020404" pitchFamily="49" charset="0"/>
              </a:rPr>
              <a:t>fdin</a:t>
            </a:r>
            <a:r>
              <a:rPr lang="en-US" sz="1300" dirty="0">
                <a:latin typeface="Courier New" panose="02070309020205020404" pitchFamily="49" charset="0"/>
                <a:cs typeface="Courier New" panose="02070309020205020404" pitchFamily="49" charset="0"/>
              </a:rPr>
              <a:t>); </a:t>
            </a:r>
          </a:p>
          <a:p>
            <a:pPr marL="0" indent="0">
              <a:lnSpc>
                <a:spcPct val="100000"/>
              </a:lnSpc>
              <a:buNone/>
            </a:pPr>
            <a:r>
              <a:rPr lang="en-US" sz="1300" dirty="0" err="1">
                <a:latin typeface="Courier New" panose="02070309020205020404" pitchFamily="49" charset="0"/>
                <a:cs typeface="Courier New" panose="02070309020205020404" pitchFamily="49" charset="0"/>
              </a:rPr>
              <a:t>fdin</a:t>
            </a:r>
            <a:r>
              <a:rPr lang="en-US" sz="1300" dirty="0">
                <a:latin typeface="Courier New" panose="02070309020205020404" pitchFamily="49" charset="0"/>
                <a:cs typeface="Courier New" panose="02070309020205020404" pitchFamily="49" charset="0"/>
              </a:rPr>
              <a:t> = -1;</a:t>
            </a:r>
          </a:p>
          <a:p>
            <a:pPr marL="0" indent="0">
              <a:lnSpc>
                <a:spcPct val="100000"/>
              </a:lnSpc>
              <a:buNone/>
            </a:pPr>
            <a:r>
              <a:rPr lang="en-US" sz="1300" dirty="0">
                <a:latin typeface="Courier New" panose="02070309020205020404" pitchFamily="49" charset="0"/>
                <a:cs typeface="Courier New" panose="02070309020205020404" pitchFamily="49" charset="0"/>
              </a:rPr>
              <a:t>if ((</a:t>
            </a:r>
            <a:r>
              <a:rPr lang="en-US" sz="1300" dirty="0" err="1">
                <a:latin typeface="Courier New" panose="02070309020205020404" pitchFamily="49" charset="0"/>
                <a:cs typeface="Courier New" panose="02070309020205020404" pitchFamily="49" charset="0"/>
              </a:rPr>
              <a:t>dst</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mmap</a:t>
            </a:r>
            <a:r>
              <a:rPr lang="en-US" sz="1300" dirty="0">
                <a:latin typeface="Courier New" panose="02070309020205020404" pitchFamily="49" charset="0"/>
                <a:cs typeface="Courier New" panose="02070309020205020404" pitchFamily="49" charset="0"/>
              </a:rPr>
              <a:t>(0, </a:t>
            </a:r>
            <a:r>
              <a:rPr lang="en-US" sz="1300" dirty="0" err="1">
                <a:latin typeface="Courier New" panose="02070309020205020404" pitchFamily="49" charset="0"/>
                <a:cs typeface="Courier New" panose="02070309020205020404" pitchFamily="49" charset="0"/>
              </a:rPr>
              <a:t>copysz</a:t>
            </a:r>
            <a:r>
              <a:rPr lang="en-US" sz="1300" dirty="0">
                <a:latin typeface="Courier New" panose="02070309020205020404" pitchFamily="49" charset="0"/>
                <a:cs typeface="Courier New" panose="02070309020205020404" pitchFamily="49" charset="0"/>
              </a:rPr>
              <a:t>, PROT_READ | PROT_WRITE,</a:t>
            </a:r>
            <a:r>
              <a:rPr lang="zh-TW" alt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MAP_SHARED, </a:t>
            </a:r>
            <a:r>
              <a:rPr lang="en-US" sz="1300" dirty="0" err="1">
                <a:latin typeface="Courier New" panose="02070309020205020404" pitchFamily="49" charset="0"/>
                <a:cs typeface="Courier New" panose="02070309020205020404" pitchFamily="49" charset="0"/>
              </a:rPr>
              <a:t>fdout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fsz</a:t>
            </a:r>
            <a:r>
              <a:rPr lang="en-US" sz="1300" dirty="0">
                <a:latin typeface="Courier New" panose="02070309020205020404" pitchFamily="49" charset="0"/>
                <a:cs typeface="Courier New" panose="02070309020205020404" pitchFamily="49" charset="0"/>
              </a:rPr>
              <a:t>)) == MAP_FAILED)</a:t>
            </a:r>
          </a:p>
          <a:p>
            <a:pPr marL="0" indent="0">
              <a:lnSpc>
                <a:spcPct val="100000"/>
              </a:lnSpc>
              <a:buNone/>
            </a:pPr>
            <a:r>
              <a:rPr lang="zh-TW" alt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err_sys</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mmap</a:t>
            </a:r>
            <a:r>
              <a:rPr lang="en-US" sz="1300" dirty="0">
                <a:latin typeface="Courier New" panose="02070309020205020404" pitchFamily="49" charset="0"/>
                <a:cs typeface="Courier New" panose="02070309020205020404" pitchFamily="49" charset="0"/>
              </a:rPr>
              <a:t> error for output");</a:t>
            </a:r>
          </a:p>
          <a:p>
            <a:pPr marL="0" indent="0">
              <a:lnSpc>
                <a:spcPct val="100000"/>
              </a:lnSpc>
              <a:buNone/>
            </a:pPr>
            <a:r>
              <a:rPr lang="en-US" sz="1300" dirty="0">
                <a:latin typeface="Courier New" panose="02070309020205020404" pitchFamily="49" charset="0"/>
                <a:cs typeface="Courier New" panose="02070309020205020404" pitchFamily="49" charset="0"/>
              </a:rPr>
              <a:t>close(</a:t>
            </a:r>
            <a:r>
              <a:rPr lang="en-US" sz="1300" dirty="0" err="1">
                <a:latin typeface="Courier New" panose="02070309020205020404" pitchFamily="49" charset="0"/>
                <a:cs typeface="Courier New" panose="02070309020205020404" pitchFamily="49" charset="0"/>
              </a:rPr>
              <a:t>fdout</a:t>
            </a:r>
            <a:r>
              <a:rPr lang="en-US" sz="1300" dirty="0">
                <a:latin typeface="Courier New" panose="02070309020205020404" pitchFamily="49" charset="0"/>
                <a:cs typeface="Courier New" panose="02070309020205020404" pitchFamily="49" charset="0"/>
              </a:rPr>
              <a:t>); </a:t>
            </a:r>
          </a:p>
          <a:p>
            <a:pPr marL="0" indent="0">
              <a:lnSpc>
                <a:spcPct val="100000"/>
              </a:lnSpc>
              <a:buNone/>
            </a:pPr>
            <a:r>
              <a:rPr lang="en-US" sz="1300" dirty="0" err="1">
                <a:latin typeface="Courier New" panose="02070309020205020404" pitchFamily="49" charset="0"/>
                <a:cs typeface="Courier New" panose="02070309020205020404" pitchFamily="49" charset="0"/>
              </a:rPr>
              <a:t>fdout</a:t>
            </a:r>
            <a:r>
              <a:rPr lang="en-US" sz="1300" dirty="0">
                <a:latin typeface="Courier New" panose="02070309020205020404" pitchFamily="49" charset="0"/>
                <a:cs typeface="Courier New" panose="02070309020205020404" pitchFamily="49" charset="0"/>
              </a:rPr>
              <a:t> = -1;</a:t>
            </a:r>
          </a:p>
          <a:p>
            <a:pPr marL="0" indent="0">
              <a:lnSpc>
                <a:spcPct val="100000"/>
              </a:lnSpc>
              <a:buNone/>
            </a:pPr>
            <a:r>
              <a:rPr lang="en-US" sz="1300" dirty="0" err="1">
                <a:latin typeface="Courier New" panose="02070309020205020404" pitchFamily="49" charset="0"/>
                <a:cs typeface="Courier New" panose="02070309020205020404" pitchFamily="49" charset="0"/>
              </a:rPr>
              <a:t>memcpy</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dst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src</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copysz</a:t>
            </a:r>
            <a:r>
              <a:rPr lang="en-US" sz="1300" dirty="0">
                <a:latin typeface="Courier New" panose="02070309020205020404" pitchFamily="49" charset="0"/>
                <a:cs typeface="Courier New" panose="02070309020205020404" pitchFamily="49" charset="0"/>
              </a:rPr>
              <a:t>); </a:t>
            </a:r>
          </a:p>
          <a:p>
            <a:pPr marL="0" indent="0">
              <a:lnSpc>
                <a:spcPct val="100000"/>
              </a:lnSpc>
              <a:buNone/>
            </a:pPr>
            <a:r>
              <a:rPr lang="en-US" sz="1300" dirty="0" err="1">
                <a:latin typeface="Courier New" panose="02070309020205020404" pitchFamily="49" charset="0"/>
                <a:cs typeface="Courier New" panose="02070309020205020404" pitchFamily="49" charset="0"/>
              </a:rPr>
              <a:t>munmap</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src</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copysz</a:t>
            </a:r>
            <a:r>
              <a:rPr lang="en-US" sz="1300" dirty="0">
                <a:latin typeface="Courier New" panose="02070309020205020404" pitchFamily="49" charset="0"/>
                <a:cs typeface="Courier New" panose="02070309020205020404" pitchFamily="49" charset="0"/>
              </a:rPr>
              <a:t>);</a:t>
            </a:r>
          </a:p>
          <a:p>
            <a:pPr marL="0" indent="0">
              <a:lnSpc>
                <a:spcPct val="100000"/>
              </a:lnSpc>
              <a:buNone/>
            </a:pPr>
            <a:r>
              <a:rPr lang="en-US" sz="1300" dirty="0" err="1">
                <a:latin typeface="Courier New" panose="02070309020205020404" pitchFamily="49" charset="0"/>
                <a:cs typeface="Courier New" panose="02070309020205020404" pitchFamily="49" charset="0"/>
              </a:rPr>
              <a:t>munmap</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dst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copysz</a:t>
            </a:r>
            <a:r>
              <a:rPr lang="en-US" sz="1300" dirty="0">
                <a:latin typeface="Courier New" panose="02070309020205020404" pitchFamily="49" charset="0"/>
                <a:cs typeface="Courier New" panose="02070309020205020404" pitchFamily="49" charset="0"/>
              </a:rPr>
              <a:t>);</a:t>
            </a:r>
          </a:p>
          <a:p>
            <a:pPr marL="0" indent="0">
              <a:lnSpc>
                <a:spcPct val="100000"/>
              </a:lnSpc>
              <a:buNone/>
            </a:pPr>
            <a:r>
              <a:rPr lang="en-US" sz="1300" dirty="0" err="1">
                <a:latin typeface="Courier New" panose="02070309020205020404" pitchFamily="49" charset="0"/>
                <a:cs typeface="Courier New" panose="02070309020205020404" pitchFamily="49" charset="0"/>
              </a:rPr>
              <a:t>fsz</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copysz</a:t>
            </a:r>
            <a:r>
              <a:rPr lang="en-US" sz="13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23</a:t>
            </a:fld>
            <a:endParaRPr lang="en-TW"/>
          </a:p>
        </p:txBody>
      </p:sp>
    </p:spTree>
    <p:extLst>
      <p:ext uri="{BB962C8B-B14F-4D97-AF65-F5344CB8AC3E}">
        <p14:creationId xmlns:p14="http://schemas.microsoft.com/office/powerpoint/2010/main" val="160449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Memory-mapped I/O</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353800" cy="4802187"/>
          </a:xfrm>
        </p:spPr>
        <p:txBody>
          <a:bodyPr>
            <a:normAutofit/>
          </a:bodyPr>
          <a:lstStyle/>
          <a:p>
            <a:pPr marL="0" indent="0">
              <a:lnSpc>
                <a:spcPct val="100000"/>
              </a:lnSpc>
              <a:buNone/>
            </a:pPr>
            <a:r>
              <a:rPr lang="en-US" altLang="zh-TW" sz="2400" dirty="0"/>
              <a:t>(2)</a:t>
            </a:r>
          </a:p>
          <a:p>
            <a:pPr marL="0" indent="0">
              <a:lnSpc>
                <a:spcPct val="100000"/>
              </a:lnSpc>
              <a:buNone/>
            </a:pPr>
            <a:r>
              <a:rPr lang="en-US" altLang="zh-TW" sz="2400" dirty="0"/>
              <a:t>Closing the file does not invalidate the memory-mapped I/O.</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24</a:t>
            </a:fld>
            <a:endParaRPr lang="en-TW"/>
          </a:p>
        </p:txBody>
      </p:sp>
    </p:spTree>
    <p:extLst>
      <p:ext uri="{BB962C8B-B14F-4D97-AF65-F5344CB8AC3E}">
        <p14:creationId xmlns:p14="http://schemas.microsoft.com/office/powerpoint/2010/main" val="95506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Memory-mapped I/O</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371600"/>
            <a:ext cx="11353800" cy="5486400"/>
          </a:xfrm>
        </p:spPr>
        <p:txBody>
          <a:bodyPr>
            <a:normAutofit fontScale="55000" lnSpcReduction="20000"/>
          </a:bodyPr>
          <a:lstStyle/>
          <a:p>
            <a:pPr marL="0" indent="0">
              <a:lnSpc>
                <a:spcPct val="120000"/>
              </a:lnSpc>
              <a:buNone/>
            </a:pPr>
            <a:r>
              <a:rPr lang="en-US" altLang="zh-TW" sz="4400" dirty="0"/>
              <a:t>(3)</a:t>
            </a:r>
          </a:p>
          <a:p>
            <a:pPr marL="0" indent="0">
              <a:lnSpc>
                <a:spcPct val="120000"/>
              </a:lnSpc>
              <a:buNone/>
            </a:pPr>
            <a:r>
              <a:rPr lang="en-US" altLang="zh-TW" sz="2900" dirty="0"/>
              <a:t>After opening the input and output file, fetching the file size of input data, and setting the output file size, what you need to do is to copy the content from the file to the memory.</a:t>
            </a:r>
          </a:p>
          <a:p>
            <a:pPr marL="0" indent="0" algn="ctr">
              <a:lnSpc>
                <a:spcPct val="120000"/>
              </a:lnSpc>
              <a:buNone/>
            </a:pPr>
            <a:r>
              <a:rPr lang="en-US" altLang="zh-TW" sz="2900" dirty="0" err="1">
                <a:latin typeface="Courier New" panose="02070309020205020404" pitchFamily="49" charset="0"/>
                <a:cs typeface="Courier New" panose="02070309020205020404" pitchFamily="49" charset="0"/>
              </a:rPr>
              <a:t>src</a:t>
            </a:r>
            <a:r>
              <a:rPr lang="en-US" altLang="zh-TW" sz="2900" dirty="0">
                <a:latin typeface="Courier New" panose="02070309020205020404" pitchFamily="49" charset="0"/>
                <a:cs typeface="Courier New" panose="02070309020205020404" pitchFamily="49" charset="0"/>
              </a:rPr>
              <a:t> = </a:t>
            </a:r>
            <a:r>
              <a:rPr lang="en-US" altLang="zh-TW" sz="2900" dirty="0" err="1">
                <a:latin typeface="Courier New" panose="02070309020205020404" pitchFamily="49" charset="0"/>
                <a:cs typeface="Courier New" panose="02070309020205020404" pitchFamily="49" charset="0"/>
              </a:rPr>
              <a:t>mmap</a:t>
            </a:r>
            <a:r>
              <a:rPr lang="en-US" altLang="zh-TW" sz="2900" dirty="0">
                <a:latin typeface="Courier New" panose="02070309020205020404" pitchFamily="49" charset="0"/>
                <a:cs typeface="Courier New" panose="02070309020205020404" pitchFamily="49" charset="0"/>
              </a:rPr>
              <a:t>(0, </a:t>
            </a:r>
            <a:r>
              <a:rPr lang="en-US" altLang="zh-TW" sz="2900" dirty="0" err="1">
                <a:latin typeface="Courier New" panose="02070309020205020404" pitchFamily="49" charset="0"/>
                <a:cs typeface="Courier New" panose="02070309020205020404" pitchFamily="49" charset="0"/>
              </a:rPr>
              <a:t>copysz</a:t>
            </a:r>
            <a:r>
              <a:rPr lang="en-US" altLang="zh-TW" sz="2900" dirty="0">
                <a:latin typeface="Courier New" panose="02070309020205020404" pitchFamily="49" charset="0"/>
                <a:cs typeface="Courier New" panose="02070309020205020404" pitchFamily="49" charset="0"/>
              </a:rPr>
              <a:t>, PROT_READ, MAP_SHARED, </a:t>
            </a:r>
            <a:r>
              <a:rPr lang="en-US" altLang="zh-TW" sz="2900" dirty="0" err="1">
                <a:latin typeface="Courier New" panose="02070309020205020404" pitchFamily="49" charset="0"/>
                <a:cs typeface="Courier New" panose="02070309020205020404" pitchFamily="49" charset="0"/>
              </a:rPr>
              <a:t>fdin</a:t>
            </a:r>
            <a:r>
              <a:rPr lang="en-US" altLang="zh-TW" sz="2900" dirty="0">
                <a:latin typeface="Courier New" panose="02070309020205020404" pitchFamily="49" charset="0"/>
                <a:cs typeface="Courier New" panose="02070309020205020404" pitchFamily="49" charset="0"/>
              </a:rPr>
              <a:t>, </a:t>
            </a:r>
            <a:r>
              <a:rPr lang="en-US" altLang="zh-TW" sz="2900" dirty="0" err="1">
                <a:latin typeface="Courier New" panose="02070309020205020404" pitchFamily="49" charset="0"/>
                <a:cs typeface="Courier New" panose="02070309020205020404" pitchFamily="49" charset="0"/>
              </a:rPr>
              <a:t>fsz</a:t>
            </a:r>
            <a:r>
              <a:rPr lang="en-US" altLang="zh-TW" sz="2900" dirty="0">
                <a:latin typeface="Courier New" panose="02070309020205020404" pitchFamily="49" charset="0"/>
                <a:cs typeface="Courier New" panose="02070309020205020404" pitchFamily="49" charset="0"/>
              </a:rPr>
              <a:t>)</a:t>
            </a:r>
          </a:p>
          <a:p>
            <a:pPr marL="0" indent="0">
              <a:lnSpc>
                <a:spcPct val="120000"/>
              </a:lnSpc>
              <a:buNone/>
            </a:pPr>
            <a:r>
              <a:rPr lang="en-US" altLang="zh-TW" sz="2900" dirty="0"/>
              <a:t>This leads to letting the kernel choose where to put the memory space and copy with the size of the input file. </a:t>
            </a:r>
            <a:r>
              <a:rPr lang="en-US" altLang="zh-TW" sz="2900" dirty="0">
                <a:latin typeface="Courier New" panose="02070309020205020404" pitchFamily="49" charset="0"/>
                <a:cs typeface="Courier New" panose="02070309020205020404" pitchFamily="49" charset="0"/>
              </a:rPr>
              <a:t>PROT_READ </a:t>
            </a:r>
            <a:r>
              <a:rPr lang="en-US" altLang="zh-TW" sz="2900" dirty="0"/>
              <a:t>indicates the pages may be read, </a:t>
            </a:r>
            <a:r>
              <a:rPr lang="en-US" altLang="zh-TW" sz="2900" dirty="0" err="1">
                <a:latin typeface="Courier New" panose="02070309020205020404" pitchFamily="49" charset="0"/>
                <a:cs typeface="Courier New" panose="02070309020205020404" pitchFamily="49" charset="0"/>
              </a:rPr>
              <a:t>fdin</a:t>
            </a:r>
            <a:r>
              <a:rPr lang="en-US" altLang="zh-TW" sz="2900" dirty="0"/>
              <a:t> is the file indicator, and </a:t>
            </a:r>
            <a:r>
              <a:rPr lang="en-US" altLang="zh-TW" sz="2900" dirty="0" err="1">
                <a:latin typeface="Courier New" panose="02070309020205020404" pitchFamily="49" charset="0"/>
                <a:cs typeface="Courier New" panose="02070309020205020404" pitchFamily="49" charset="0"/>
              </a:rPr>
              <a:t>fsz</a:t>
            </a:r>
            <a:r>
              <a:rPr lang="en-US" altLang="zh-TW" sz="2900" dirty="0"/>
              <a:t> is the current copied size for the offset.</a:t>
            </a:r>
          </a:p>
          <a:p>
            <a:pPr marL="0" indent="0" algn="ctr">
              <a:lnSpc>
                <a:spcPct val="120000"/>
              </a:lnSpc>
              <a:buNone/>
            </a:pPr>
            <a:r>
              <a:rPr lang="en-US" altLang="zh-TW" sz="2900" dirty="0" err="1">
                <a:latin typeface="Courier New" panose="02070309020205020404" pitchFamily="49" charset="0"/>
                <a:cs typeface="Courier New" panose="02070309020205020404" pitchFamily="49" charset="0"/>
              </a:rPr>
              <a:t>dst</a:t>
            </a:r>
            <a:r>
              <a:rPr lang="en-US" altLang="zh-TW" sz="2900" dirty="0">
                <a:latin typeface="Courier New" panose="02070309020205020404" pitchFamily="49" charset="0"/>
                <a:cs typeface="Courier New" panose="02070309020205020404" pitchFamily="49" charset="0"/>
              </a:rPr>
              <a:t> = </a:t>
            </a:r>
            <a:r>
              <a:rPr lang="en-US" altLang="zh-TW" sz="2900" dirty="0" err="1">
                <a:latin typeface="Courier New" panose="02070309020205020404" pitchFamily="49" charset="0"/>
                <a:cs typeface="Courier New" panose="02070309020205020404" pitchFamily="49" charset="0"/>
              </a:rPr>
              <a:t>mmap</a:t>
            </a:r>
            <a:r>
              <a:rPr lang="en-US" altLang="zh-TW" sz="2900" dirty="0">
                <a:latin typeface="Courier New" panose="02070309020205020404" pitchFamily="49" charset="0"/>
                <a:cs typeface="Courier New" panose="02070309020205020404" pitchFamily="49" charset="0"/>
              </a:rPr>
              <a:t>(0, </a:t>
            </a:r>
            <a:r>
              <a:rPr lang="en-US" altLang="zh-TW" sz="2900" dirty="0" err="1">
                <a:latin typeface="Courier New" panose="02070309020205020404" pitchFamily="49" charset="0"/>
                <a:cs typeface="Courier New" panose="02070309020205020404" pitchFamily="49" charset="0"/>
              </a:rPr>
              <a:t>copysz</a:t>
            </a:r>
            <a:r>
              <a:rPr lang="en-US" altLang="zh-TW" sz="2900" dirty="0">
                <a:latin typeface="Courier New" panose="02070309020205020404" pitchFamily="49" charset="0"/>
                <a:cs typeface="Courier New" panose="02070309020205020404" pitchFamily="49" charset="0"/>
              </a:rPr>
              <a:t>, PROT_READ | PROT_WRITE, MAP_SHARED, </a:t>
            </a:r>
            <a:r>
              <a:rPr lang="en-US" altLang="zh-TW" sz="2900" dirty="0" err="1">
                <a:latin typeface="Courier New" panose="02070309020205020404" pitchFamily="49" charset="0"/>
                <a:cs typeface="Courier New" panose="02070309020205020404" pitchFamily="49" charset="0"/>
              </a:rPr>
              <a:t>fdout</a:t>
            </a:r>
            <a:r>
              <a:rPr lang="en-US" altLang="zh-TW" sz="2900" dirty="0">
                <a:latin typeface="Courier New" panose="02070309020205020404" pitchFamily="49" charset="0"/>
                <a:cs typeface="Courier New" panose="02070309020205020404" pitchFamily="49" charset="0"/>
              </a:rPr>
              <a:t>, </a:t>
            </a:r>
            <a:r>
              <a:rPr lang="en-US" altLang="zh-TW" sz="2900" dirty="0" err="1">
                <a:latin typeface="Courier New" panose="02070309020205020404" pitchFamily="49" charset="0"/>
                <a:cs typeface="Courier New" panose="02070309020205020404" pitchFamily="49" charset="0"/>
              </a:rPr>
              <a:t>fsz</a:t>
            </a:r>
            <a:r>
              <a:rPr lang="en-US" altLang="zh-TW" sz="2900" dirty="0">
                <a:latin typeface="Courier New" panose="02070309020205020404" pitchFamily="49" charset="0"/>
                <a:cs typeface="Courier New" panose="02070309020205020404" pitchFamily="49" charset="0"/>
              </a:rPr>
              <a:t>)</a:t>
            </a:r>
          </a:p>
          <a:p>
            <a:pPr marL="0" indent="0">
              <a:lnSpc>
                <a:spcPct val="120000"/>
              </a:lnSpc>
              <a:buNone/>
            </a:pPr>
            <a:r>
              <a:rPr lang="en-US" altLang="zh-TW" sz="2900" dirty="0"/>
              <a:t>The parameters of </a:t>
            </a:r>
            <a:r>
              <a:rPr lang="en-US" altLang="zh-TW" sz="2900" dirty="0" err="1">
                <a:latin typeface="Courier New" panose="02070309020205020404" pitchFamily="49" charset="0"/>
                <a:cs typeface="Courier New" panose="02070309020205020404" pitchFamily="49" charset="0"/>
              </a:rPr>
              <a:t>dst</a:t>
            </a:r>
            <a:r>
              <a:rPr lang="en-US" altLang="zh-TW" sz="2900" dirty="0"/>
              <a:t> are similar as shown above, but it adds other flags: </a:t>
            </a:r>
            <a:r>
              <a:rPr lang="en-US" altLang="zh-TW" sz="2900" dirty="0">
                <a:latin typeface="Courier New" panose="02070309020205020404" pitchFamily="49" charset="0"/>
                <a:cs typeface="Courier New" panose="02070309020205020404" pitchFamily="49" charset="0"/>
              </a:rPr>
              <a:t>PROT_WRITE</a:t>
            </a:r>
            <a:r>
              <a:rPr lang="en-US" altLang="zh-TW" sz="2900" dirty="0"/>
              <a:t> to write and </a:t>
            </a:r>
            <a:r>
              <a:rPr lang="en-US" altLang="zh-TW" sz="2900" dirty="0" err="1">
                <a:latin typeface="Courier New" panose="02070309020205020404" pitchFamily="49" charset="0"/>
                <a:cs typeface="Courier New" panose="02070309020205020404" pitchFamily="49" charset="0"/>
              </a:rPr>
              <a:t>fdout</a:t>
            </a:r>
            <a:r>
              <a:rPr lang="en-US" altLang="zh-TW" sz="2900" dirty="0"/>
              <a:t> to indicate the output file descriptor.</a:t>
            </a:r>
          </a:p>
          <a:p>
            <a:pPr marL="0" indent="0" algn="ctr">
              <a:lnSpc>
                <a:spcPct val="120000"/>
              </a:lnSpc>
              <a:buNone/>
            </a:pPr>
            <a:r>
              <a:rPr lang="en-US" altLang="zh-TW" sz="2900" dirty="0" err="1">
                <a:latin typeface="Courier New" panose="02070309020205020404" pitchFamily="49" charset="0"/>
                <a:cs typeface="Courier New" panose="02070309020205020404" pitchFamily="49" charset="0"/>
              </a:rPr>
              <a:t>memcpy</a:t>
            </a:r>
            <a:r>
              <a:rPr lang="en-US" altLang="zh-TW" sz="2900" dirty="0">
                <a:latin typeface="Courier New" panose="02070309020205020404" pitchFamily="49" charset="0"/>
                <a:cs typeface="Courier New" panose="02070309020205020404" pitchFamily="49" charset="0"/>
              </a:rPr>
              <a:t>(</a:t>
            </a:r>
            <a:r>
              <a:rPr lang="en-US" altLang="zh-TW" sz="2900" dirty="0" err="1">
                <a:latin typeface="Courier New" panose="02070309020205020404" pitchFamily="49" charset="0"/>
                <a:cs typeface="Courier New" panose="02070309020205020404" pitchFamily="49" charset="0"/>
              </a:rPr>
              <a:t>dst</a:t>
            </a:r>
            <a:r>
              <a:rPr lang="en-US" altLang="zh-TW" sz="2900" dirty="0">
                <a:latin typeface="Courier New" panose="02070309020205020404" pitchFamily="49" charset="0"/>
                <a:cs typeface="Courier New" panose="02070309020205020404" pitchFamily="49" charset="0"/>
              </a:rPr>
              <a:t>, </a:t>
            </a:r>
            <a:r>
              <a:rPr lang="en-US" altLang="zh-TW" sz="2900" dirty="0" err="1">
                <a:latin typeface="Courier New" panose="02070309020205020404" pitchFamily="49" charset="0"/>
                <a:cs typeface="Courier New" panose="02070309020205020404" pitchFamily="49" charset="0"/>
              </a:rPr>
              <a:t>src</a:t>
            </a:r>
            <a:r>
              <a:rPr lang="en-US" altLang="zh-TW" sz="2900" dirty="0">
                <a:latin typeface="Courier New" panose="02070309020205020404" pitchFamily="49" charset="0"/>
                <a:cs typeface="Courier New" panose="02070309020205020404" pitchFamily="49" charset="0"/>
              </a:rPr>
              <a:t>, </a:t>
            </a:r>
            <a:r>
              <a:rPr lang="en-US" altLang="zh-TW" sz="2900" dirty="0" err="1">
                <a:latin typeface="Courier New" panose="02070309020205020404" pitchFamily="49" charset="0"/>
                <a:cs typeface="Courier New" panose="02070309020205020404" pitchFamily="49" charset="0"/>
              </a:rPr>
              <a:t>copysz</a:t>
            </a:r>
            <a:r>
              <a:rPr lang="en-US" altLang="zh-TW" sz="2900" dirty="0">
                <a:latin typeface="Courier New" panose="02070309020205020404" pitchFamily="49" charset="0"/>
                <a:cs typeface="Courier New" panose="02070309020205020404" pitchFamily="49" charset="0"/>
              </a:rPr>
              <a:t>);</a:t>
            </a:r>
          </a:p>
          <a:p>
            <a:pPr marL="0" indent="0" algn="ctr">
              <a:lnSpc>
                <a:spcPct val="120000"/>
              </a:lnSpc>
              <a:buNone/>
            </a:pPr>
            <a:r>
              <a:rPr lang="en-US" altLang="zh-TW" sz="2900" dirty="0" err="1">
                <a:latin typeface="Courier New" panose="02070309020205020404" pitchFamily="49" charset="0"/>
                <a:cs typeface="Courier New" panose="02070309020205020404" pitchFamily="49" charset="0"/>
              </a:rPr>
              <a:t>munmap</a:t>
            </a:r>
            <a:r>
              <a:rPr lang="en-US" altLang="zh-TW" sz="2900" dirty="0">
                <a:latin typeface="Courier New" panose="02070309020205020404" pitchFamily="49" charset="0"/>
                <a:cs typeface="Courier New" panose="02070309020205020404" pitchFamily="49" charset="0"/>
              </a:rPr>
              <a:t>(</a:t>
            </a:r>
            <a:r>
              <a:rPr lang="en-US" altLang="zh-TW" sz="2900" dirty="0" err="1">
                <a:latin typeface="Courier New" panose="02070309020205020404" pitchFamily="49" charset="0"/>
                <a:cs typeface="Courier New" panose="02070309020205020404" pitchFamily="49" charset="0"/>
              </a:rPr>
              <a:t>src</a:t>
            </a:r>
            <a:r>
              <a:rPr lang="en-US" altLang="zh-TW" sz="2900" dirty="0">
                <a:latin typeface="Courier New" panose="02070309020205020404" pitchFamily="49" charset="0"/>
                <a:cs typeface="Courier New" panose="02070309020205020404" pitchFamily="49" charset="0"/>
              </a:rPr>
              <a:t>, </a:t>
            </a:r>
            <a:r>
              <a:rPr lang="en-US" altLang="zh-TW" sz="2900" dirty="0" err="1">
                <a:latin typeface="Courier New" panose="02070309020205020404" pitchFamily="49" charset="0"/>
                <a:cs typeface="Courier New" panose="02070309020205020404" pitchFamily="49" charset="0"/>
              </a:rPr>
              <a:t>copysz</a:t>
            </a:r>
            <a:r>
              <a:rPr lang="en-US" altLang="zh-TW" sz="2900" dirty="0">
                <a:latin typeface="Courier New" panose="02070309020205020404" pitchFamily="49" charset="0"/>
                <a:cs typeface="Courier New" panose="02070309020205020404" pitchFamily="49" charset="0"/>
              </a:rPr>
              <a:t>);</a:t>
            </a:r>
          </a:p>
          <a:p>
            <a:pPr marL="0" indent="0" algn="ctr">
              <a:lnSpc>
                <a:spcPct val="120000"/>
              </a:lnSpc>
              <a:buNone/>
            </a:pPr>
            <a:r>
              <a:rPr lang="en-US" altLang="zh-TW" sz="2900" dirty="0" err="1">
                <a:latin typeface="Courier New" panose="02070309020205020404" pitchFamily="49" charset="0"/>
                <a:cs typeface="Courier New" panose="02070309020205020404" pitchFamily="49" charset="0"/>
              </a:rPr>
              <a:t>munmap</a:t>
            </a:r>
            <a:r>
              <a:rPr lang="en-US" altLang="zh-TW" sz="2900" dirty="0">
                <a:latin typeface="Courier New" panose="02070309020205020404" pitchFamily="49" charset="0"/>
                <a:cs typeface="Courier New" panose="02070309020205020404" pitchFamily="49" charset="0"/>
              </a:rPr>
              <a:t>(</a:t>
            </a:r>
            <a:r>
              <a:rPr lang="en-US" altLang="zh-TW" sz="2900" dirty="0" err="1">
                <a:latin typeface="Courier New" panose="02070309020205020404" pitchFamily="49" charset="0"/>
                <a:cs typeface="Courier New" panose="02070309020205020404" pitchFamily="49" charset="0"/>
              </a:rPr>
              <a:t>dst</a:t>
            </a:r>
            <a:r>
              <a:rPr lang="en-US" altLang="zh-TW" sz="2900" dirty="0">
                <a:latin typeface="Courier New" panose="02070309020205020404" pitchFamily="49" charset="0"/>
                <a:cs typeface="Courier New" panose="02070309020205020404" pitchFamily="49" charset="0"/>
              </a:rPr>
              <a:t>, </a:t>
            </a:r>
            <a:r>
              <a:rPr lang="en-US" altLang="zh-TW" sz="2900" dirty="0" err="1">
                <a:latin typeface="Courier New" panose="02070309020205020404" pitchFamily="49" charset="0"/>
                <a:cs typeface="Courier New" panose="02070309020205020404" pitchFamily="49" charset="0"/>
              </a:rPr>
              <a:t>copysz</a:t>
            </a:r>
            <a:r>
              <a:rPr lang="en-US" altLang="zh-TW" sz="2900" dirty="0">
                <a:latin typeface="Courier New" panose="02070309020205020404" pitchFamily="49" charset="0"/>
                <a:cs typeface="Courier New" panose="02070309020205020404" pitchFamily="49" charset="0"/>
              </a:rPr>
              <a:t>);</a:t>
            </a:r>
          </a:p>
          <a:p>
            <a:pPr marL="0" indent="0" algn="ctr">
              <a:lnSpc>
                <a:spcPct val="120000"/>
              </a:lnSpc>
              <a:buNone/>
            </a:pPr>
            <a:r>
              <a:rPr lang="en-US" altLang="zh-TW" sz="2900" dirty="0" err="1">
                <a:latin typeface="Courier New" panose="02070309020205020404" pitchFamily="49" charset="0"/>
                <a:cs typeface="Courier New" panose="02070309020205020404" pitchFamily="49" charset="0"/>
              </a:rPr>
              <a:t>fsz</a:t>
            </a:r>
            <a:r>
              <a:rPr lang="en-US" altLang="zh-TW" sz="2900" dirty="0">
                <a:latin typeface="Courier New" panose="02070309020205020404" pitchFamily="49" charset="0"/>
                <a:cs typeface="Courier New" panose="02070309020205020404" pitchFamily="49" charset="0"/>
              </a:rPr>
              <a:t> += </a:t>
            </a:r>
            <a:r>
              <a:rPr lang="en-US" altLang="zh-TW" sz="2900" dirty="0" err="1">
                <a:latin typeface="Courier New" panose="02070309020205020404" pitchFamily="49" charset="0"/>
                <a:cs typeface="Courier New" panose="02070309020205020404" pitchFamily="49" charset="0"/>
              </a:rPr>
              <a:t>copysz</a:t>
            </a:r>
            <a:r>
              <a:rPr lang="en-US" altLang="zh-TW" sz="2900" dirty="0">
                <a:latin typeface="Courier New" panose="02070309020205020404" pitchFamily="49" charset="0"/>
                <a:cs typeface="Courier New" panose="02070309020205020404" pitchFamily="49" charset="0"/>
              </a:rPr>
              <a:t>;</a:t>
            </a:r>
          </a:p>
          <a:p>
            <a:pPr marL="0" indent="0">
              <a:lnSpc>
                <a:spcPct val="120000"/>
              </a:lnSpc>
              <a:buNone/>
            </a:pPr>
            <a:r>
              <a:rPr lang="en-US" altLang="zh-TW" sz="2900" dirty="0"/>
              <a:t>Last, copy the content starting from the memory space from </a:t>
            </a:r>
            <a:r>
              <a:rPr lang="en-US" altLang="zh-TW" sz="2900" dirty="0" err="1">
                <a:latin typeface="Courier New" panose="02070309020205020404" pitchFamily="49" charset="0"/>
                <a:cs typeface="Courier New" panose="02070309020205020404" pitchFamily="49" charset="0"/>
              </a:rPr>
              <a:t>src</a:t>
            </a:r>
            <a:r>
              <a:rPr lang="en-US" altLang="zh-TW" sz="2900" dirty="0"/>
              <a:t> to </a:t>
            </a:r>
            <a:r>
              <a:rPr lang="en-US" altLang="zh-TW" sz="2900" dirty="0" err="1">
                <a:latin typeface="Courier New" panose="02070309020205020404" pitchFamily="49" charset="0"/>
                <a:cs typeface="Courier New" panose="02070309020205020404" pitchFamily="49" charset="0"/>
              </a:rPr>
              <a:t>dst</a:t>
            </a:r>
            <a:r>
              <a:rPr lang="en-US" altLang="zh-TW" sz="2900" dirty="0"/>
              <a:t> with the size of </a:t>
            </a:r>
            <a:r>
              <a:rPr lang="en-US" altLang="zh-TW" sz="2900" dirty="0" err="1">
                <a:latin typeface="Courier New" panose="02070309020205020404" pitchFamily="49" charset="0"/>
                <a:cs typeface="Courier New" panose="02070309020205020404" pitchFamily="49" charset="0"/>
              </a:rPr>
              <a:t>copysz</a:t>
            </a:r>
            <a:r>
              <a:rPr lang="en-US" altLang="zh-TW" sz="2900" dirty="0"/>
              <a:t>, </a:t>
            </a:r>
            <a:r>
              <a:rPr lang="en-US" altLang="zh-TW" sz="2900" dirty="0" err="1">
                <a:latin typeface="Courier New" panose="02070309020205020404" pitchFamily="49" charset="0"/>
                <a:cs typeface="Courier New" panose="02070309020205020404" pitchFamily="49" charset="0"/>
              </a:rPr>
              <a:t>unmap</a:t>
            </a:r>
            <a:r>
              <a:rPr lang="en-US" altLang="zh-TW" sz="2900" dirty="0"/>
              <a:t> the memory space with </a:t>
            </a:r>
            <a:r>
              <a:rPr lang="en-US" altLang="zh-TW" sz="2900" dirty="0" err="1">
                <a:latin typeface="Courier New" panose="02070309020205020404" pitchFamily="49" charset="0"/>
                <a:cs typeface="Courier New" panose="02070309020205020404" pitchFamily="49" charset="0"/>
              </a:rPr>
              <a:t>munmap</a:t>
            </a:r>
            <a:r>
              <a:rPr lang="en-US" altLang="zh-TW" sz="2900" dirty="0"/>
              <a:t>, and update the written file size.</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25</a:t>
            </a:fld>
            <a:endParaRPr lang="en-TW"/>
          </a:p>
        </p:txBody>
      </p:sp>
    </p:spTree>
    <p:extLst>
      <p:ext uri="{BB962C8B-B14F-4D97-AF65-F5344CB8AC3E}">
        <p14:creationId xmlns:p14="http://schemas.microsoft.com/office/powerpoint/2010/main" val="126469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lseek</a:t>
            </a:r>
            <a:r>
              <a:rPr lang="en-TW" dirty="0"/>
              <a:t>, </a:t>
            </a:r>
            <a:r>
              <a:rPr lang="en-TW" dirty="0">
                <a:latin typeface="Courier New" panose="02070309020205020404" pitchFamily="49" charset="0"/>
                <a:cs typeface="Courier New" panose="02070309020205020404" pitchFamily="49" charset="0"/>
              </a:rPr>
              <a:t>read</a:t>
            </a:r>
            <a:r>
              <a:rPr lang="en-TW" dirty="0"/>
              <a:t>, and </a:t>
            </a:r>
            <a:r>
              <a:rPr lang="en-TW" dirty="0">
                <a:latin typeface="Courier New" panose="02070309020205020404" pitchFamily="49" charset="0"/>
                <a:cs typeface="Courier New" panose="02070309020205020404" pitchFamily="49" charset="0"/>
              </a:rPr>
              <a:t>write</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1353800" cy="4351338"/>
          </a:xfrm>
        </p:spPr>
        <p:txBody>
          <a:bodyPr>
            <a:normAutofit/>
          </a:bodyPr>
          <a:lstStyle/>
          <a:p>
            <a:pPr marL="0" indent="0">
              <a:lnSpc>
                <a:spcPts val="3560"/>
              </a:lnSpc>
              <a:buNone/>
            </a:pPr>
            <a:r>
              <a:rPr lang="en-US" b="1" dirty="0"/>
              <a:t>This question will help you get familiar with </a:t>
            </a:r>
            <a:r>
              <a:rPr lang="en-US" b="1" dirty="0" err="1">
                <a:latin typeface="Courier New" panose="02070309020205020404" pitchFamily="49" charset="0"/>
                <a:cs typeface="Courier New" panose="02070309020205020404" pitchFamily="49" charset="0"/>
              </a:rPr>
              <a:t>lseek</a:t>
            </a:r>
            <a:r>
              <a:rPr lang="en-US" b="1" dirty="0"/>
              <a:t>, </a:t>
            </a:r>
            <a:r>
              <a:rPr lang="en-US" b="1" dirty="0">
                <a:latin typeface="Courier New" panose="02070309020205020404" pitchFamily="49" charset="0"/>
                <a:cs typeface="Courier New" panose="02070309020205020404" pitchFamily="49" charset="0"/>
              </a:rPr>
              <a:t>read</a:t>
            </a:r>
            <a:r>
              <a:rPr lang="en-US" b="1" dirty="0"/>
              <a:t>, and </a:t>
            </a:r>
            <a:r>
              <a:rPr lang="en-US" b="1" dirty="0">
                <a:latin typeface="Courier New" panose="02070309020205020404" pitchFamily="49" charset="0"/>
                <a:cs typeface="Courier New" panose="02070309020205020404" pitchFamily="49" charset="0"/>
              </a:rPr>
              <a:t>write</a:t>
            </a:r>
            <a:r>
              <a:rPr lang="en-US" b="1" dirty="0"/>
              <a:t> operations.</a:t>
            </a:r>
          </a:p>
          <a:p>
            <a:pPr>
              <a:lnSpc>
                <a:spcPts val="3560"/>
              </a:lnSpc>
            </a:pPr>
            <a:r>
              <a:rPr lang="en-US" sz="2400" dirty="0"/>
              <a:t>Write a program to verify if you can open a file with the </a:t>
            </a:r>
            <a:r>
              <a:rPr lang="en-US" sz="2400" b="1" dirty="0">
                <a:solidFill>
                  <a:srgbClr val="FF0000"/>
                </a:solidFill>
              </a:rPr>
              <a:t>append flag</a:t>
            </a:r>
            <a:r>
              <a:rPr lang="en-US" sz="2400" dirty="0"/>
              <a:t> to: </a:t>
            </a:r>
          </a:p>
          <a:p>
            <a:pPr marL="0" indent="0">
              <a:lnSpc>
                <a:spcPts val="3560"/>
              </a:lnSpc>
              <a:buNone/>
            </a:pPr>
            <a:r>
              <a:rPr lang="en-US" sz="2400" dirty="0"/>
              <a:t>    (1) Read from the specific place in the file using </a:t>
            </a:r>
            <a:r>
              <a:rPr lang="en-US" sz="2400" dirty="0" err="1">
                <a:latin typeface="Courier New" panose="02070309020205020404" pitchFamily="49" charset="0"/>
                <a:cs typeface="Courier New" panose="02070309020205020404" pitchFamily="49" charset="0"/>
              </a:rPr>
              <a:t>lseek</a:t>
            </a:r>
            <a:r>
              <a:rPr lang="en-US" sz="2400" dirty="0"/>
              <a:t>.</a:t>
            </a:r>
          </a:p>
          <a:p>
            <a:pPr marL="0" indent="0">
              <a:lnSpc>
                <a:spcPts val="3560"/>
              </a:lnSpc>
              <a:buNone/>
            </a:pPr>
            <a:r>
              <a:rPr lang="en-US" sz="2400" dirty="0"/>
              <a:t>    (2) Write data at the specific place in the file using </a:t>
            </a:r>
            <a:r>
              <a:rPr lang="en-US" sz="2400" dirty="0" err="1">
                <a:latin typeface="Courier New" panose="02070309020205020404" pitchFamily="49" charset="0"/>
                <a:cs typeface="Courier New" panose="02070309020205020404" pitchFamily="49" charset="0"/>
              </a:rPr>
              <a:t>lseek</a:t>
            </a:r>
            <a:r>
              <a:rPr lang="en-US" sz="2400" dirty="0"/>
              <a:t>.</a:t>
            </a:r>
          </a:p>
          <a:p>
            <a:pPr>
              <a:lnSpc>
                <a:spcPts val="3560"/>
              </a:lnSpc>
            </a:pPr>
            <a:r>
              <a:rPr lang="en-US" sz="2400" dirty="0"/>
              <a:t>We provide a </a:t>
            </a:r>
            <a:r>
              <a:rPr lang="en-US" sz="2400" dirty="0" err="1">
                <a:latin typeface="Courier New" panose="02070309020205020404" pitchFamily="49" charset="0"/>
                <a:cs typeface="Courier New" panose="02070309020205020404" pitchFamily="49" charset="0"/>
              </a:rPr>
              <a:t>sample.txt</a:t>
            </a:r>
            <a:r>
              <a:rPr lang="en-US" sz="2400" dirty="0">
                <a:latin typeface="Courier New" panose="02070309020205020404" pitchFamily="49" charset="0"/>
                <a:cs typeface="Courier New" panose="02070309020205020404" pitchFamily="49" charset="0"/>
              </a:rPr>
              <a:t> </a:t>
            </a:r>
            <a:r>
              <a:rPr lang="en-US" sz="2400" dirty="0"/>
              <a:t>which includes the sentence below:</a:t>
            </a:r>
          </a:p>
          <a:p>
            <a:pPr marL="0" indent="0">
              <a:lnSpc>
                <a:spcPts val="3560"/>
              </a:lnSpc>
              <a:buNone/>
            </a:pPr>
            <a:r>
              <a:rPr lang="en-US" sz="2400" dirty="0"/>
              <a:t>	</a:t>
            </a:r>
            <a:r>
              <a:rPr lang="en-US" sz="2400" i="1" dirty="0"/>
              <a:t>Hello, I am a student.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3</a:t>
            </a:fld>
            <a:endParaRPr lang="en-TW"/>
          </a:p>
        </p:txBody>
      </p:sp>
    </p:spTree>
    <p:extLst>
      <p:ext uri="{BB962C8B-B14F-4D97-AF65-F5344CB8AC3E}">
        <p14:creationId xmlns:p14="http://schemas.microsoft.com/office/powerpoint/2010/main" val="353641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lseek</a:t>
            </a:r>
            <a:r>
              <a:rPr lang="en-TW" dirty="0"/>
              <a:t>, </a:t>
            </a:r>
            <a:r>
              <a:rPr lang="en-TW" dirty="0">
                <a:latin typeface="Courier New" panose="02070309020205020404" pitchFamily="49" charset="0"/>
                <a:cs typeface="Courier New" panose="02070309020205020404" pitchFamily="49" charset="0"/>
              </a:rPr>
              <a:t>read</a:t>
            </a:r>
            <a:r>
              <a:rPr lang="en-TW" dirty="0"/>
              <a:t>, and </a:t>
            </a:r>
            <a:r>
              <a:rPr lang="en-TW" dirty="0">
                <a:latin typeface="Courier New" panose="02070309020205020404" pitchFamily="49" charset="0"/>
                <a:cs typeface="Courier New" panose="02070309020205020404" pitchFamily="49" charset="0"/>
              </a:rPr>
              <a:t>write</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353800" cy="4802187"/>
          </a:xfrm>
        </p:spPr>
        <p:txBody>
          <a:bodyPr>
            <a:normAutofit/>
          </a:bodyPr>
          <a:lstStyle/>
          <a:p>
            <a:pPr>
              <a:lnSpc>
                <a:spcPts val="3560"/>
              </a:lnSpc>
            </a:pPr>
            <a:r>
              <a:rPr lang="en-US" sz="2400" dirty="0"/>
              <a:t>In your implementation, you should:</a:t>
            </a:r>
          </a:p>
          <a:p>
            <a:pPr marL="0" indent="0">
              <a:lnSpc>
                <a:spcPts val="3560"/>
              </a:lnSpc>
              <a:buNone/>
            </a:pPr>
            <a:r>
              <a:rPr lang="en-US" sz="2400" dirty="0"/>
              <a:t>    (1) Use </a:t>
            </a:r>
            <a:r>
              <a:rPr lang="en-US" sz="2400" dirty="0" err="1">
                <a:latin typeface="Courier New" panose="02070309020205020404" pitchFamily="49" charset="0"/>
                <a:cs typeface="Courier New" panose="02070309020205020404" pitchFamily="49" charset="0"/>
              </a:rPr>
              <a:t>lseek</a:t>
            </a:r>
            <a:r>
              <a:rPr lang="en-US" sz="2400" dirty="0"/>
              <a:t> and read to print “student.” in the command line.</a:t>
            </a:r>
          </a:p>
          <a:p>
            <a:pPr marL="0" indent="0">
              <a:lnSpc>
                <a:spcPts val="3560"/>
              </a:lnSpc>
              <a:buNone/>
            </a:pPr>
            <a:r>
              <a:rPr lang="en-US" sz="2400" dirty="0"/>
              <a:t>    (2) Use </a:t>
            </a:r>
            <a:r>
              <a:rPr lang="en-US" sz="2400" dirty="0" err="1">
                <a:latin typeface="Courier New" panose="02070309020205020404" pitchFamily="49" charset="0"/>
                <a:cs typeface="Courier New" panose="02070309020205020404" pitchFamily="49" charset="0"/>
              </a:rPr>
              <a:t>lseek</a:t>
            </a:r>
            <a:r>
              <a:rPr lang="en-US" sz="2400" dirty="0"/>
              <a:t> and write to replace “</a:t>
            </a:r>
            <a:r>
              <a:rPr lang="en-US" sz="2400" i="1" dirty="0"/>
              <a:t>student.</a:t>
            </a:r>
            <a:r>
              <a:rPr lang="en-US" sz="2400" dirty="0"/>
              <a:t>” with “</a:t>
            </a:r>
            <a:r>
              <a:rPr lang="en-US" sz="2400" i="1" dirty="0"/>
              <a:t>NTHU student.</a:t>
            </a:r>
            <a:r>
              <a:rPr lang="en-US" sz="2400" dirty="0"/>
              <a:t>”</a:t>
            </a:r>
            <a:r>
              <a:rPr lang="en-US" sz="2400" i="1" dirty="0"/>
              <a:t> </a:t>
            </a:r>
            <a:r>
              <a:rPr lang="en-US" sz="2400" dirty="0"/>
              <a:t>and print the </a:t>
            </a:r>
          </a:p>
          <a:p>
            <a:pPr marL="0" indent="0">
              <a:lnSpc>
                <a:spcPts val="3560"/>
              </a:lnSpc>
              <a:buNone/>
            </a:pPr>
            <a:r>
              <a:rPr lang="en-US" sz="2400" dirty="0"/>
              <a:t>          whole sentence in the file in the command line.</a:t>
            </a:r>
          </a:p>
          <a:p>
            <a:pPr marL="0" indent="0">
              <a:lnSpc>
                <a:spcPts val="3560"/>
              </a:lnSpc>
              <a:buNone/>
            </a:pPr>
            <a:r>
              <a:rPr lang="en-US" sz="2400" dirty="0"/>
              <a:t>    (3) If the </a:t>
            </a:r>
            <a:r>
              <a:rPr lang="en-US" sz="2400" b="1" dirty="0">
                <a:solidFill>
                  <a:srgbClr val="FF0000"/>
                </a:solidFill>
              </a:rPr>
              <a:t>append flag </a:t>
            </a:r>
            <a:r>
              <a:rPr lang="en-US" sz="2400" dirty="0"/>
              <a:t>cannot support you to do so, please replace it with the right one </a:t>
            </a:r>
          </a:p>
          <a:p>
            <a:pPr marL="0" indent="0">
              <a:lnSpc>
                <a:spcPts val="3560"/>
              </a:lnSpc>
              <a:buNone/>
            </a:pPr>
            <a:r>
              <a:rPr lang="en-US" sz="2400" dirty="0"/>
              <a:t>          and explain your implementation in your report.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4</a:t>
            </a:fld>
            <a:endParaRPr lang="en-TW"/>
          </a:p>
        </p:txBody>
      </p:sp>
    </p:spTree>
    <p:extLst>
      <p:ext uri="{BB962C8B-B14F-4D97-AF65-F5344CB8AC3E}">
        <p14:creationId xmlns:p14="http://schemas.microsoft.com/office/powerpoint/2010/main" val="296673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lseek</a:t>
            </a:r>
            <a:r>
              <a:rPr lang="en-TW" dirty="0"/>
              <a:t>, </a:t>
            </a:r>
            <a:r>
              <a:rPr lang="en-TW" dirty="0">
                <a:latin typeface="Courier New" panose="02070309020205020404" pitchFamily="49" charset="0"/>
                <a:cs typeface="Courier New" panose="02070309020205020404" pitchFamily="49" charset="0"/>
              </a:rPr>
              <a:t>read</a:t>
            </a:r>
            <a:r>
              <a:rPr lang="en-TW" dirty="0"/>
              <a:t>, and </a:t>
            </a:r>
            <a:r>
              <a:rPr lang="en-TW" dirty="0">
                <a:latin typeface="Courier New" panose="02070309020205020404" pitchFamily="49" charset="0"/>
                <a:cs typeface="Courier New" panose="02070309020205020404" pitchFamily="49" charset="0"/>
              </a:rPr>
              <a:t>write</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28583" y="1415480"/>
            <a:ext cx="11353800" cy="5442520"/>
          </a:xfrm>
        </p:spPr>
        <p:txBody>
          <a:bodyPr>
            <a:normAutofit/>
          </a:bodyPr>
          <a:lstStyle/>
          <a:p>
            <a:pPr marL="0" indent="0">
              <a:lnSpc>
                <a:spcPct val="100000"/>
              </a:lnSpc>
              <a:buNone/>
            </a:pPr>
            <a:r>
              <a:rPr lang="en-US" altLang="zh-TW" sz="2400" dirty="0"/>
              <a:t>(1)</a:t>
            </a:r>
          </a:p>
          <a:p>
            <a:pPr marL="0" indent="0">
              <a:lnSpc>
                <a:spcPct val="100000"/>
              </a:lnSpc>
              <a:buNone/>
            </a:pPr>
            <a:r>
              <a:rPr lang="en-US" altLang="zh-TW" sz="1100" dirty="0">
                <a:latin typeface="Courier New" panose="02070309020205020404" pitchFamily="49" charset="0"/>
                <a:cs typeface="Courier New" panose="02070309020205020404" pitchFamily="49" charset="0"/>
              </a:rPr>
              <a:t>int </a:t>
            </a:r>
            <a:r>
              <a:rPr lang="en-US" altLang="zh-TW" sz="1100" dirty="0" err="1">
                <a:latin typeface="Courier New" panose="02070309020205020404" pitchFamily="49" charset="0"/>
                <a:cs typeface="Courier New" panose="02070309020205020404" pitchFamily="49" charset="0"/>
              </a:rPr>
              <a:t>fd</a:t>
            </a:r>
            <a:r>
              <a:rPr lang="en-US" altLang="zh-TW" sz="1100" dirty="0">
                <a:latin typeface="Courier New" panose="02070309020205020404" pitchFamily="49" charset="0"/>
                <a:cs typeface="Courier New" panose="02070309020205020404" pitchFamily="49" charset="0"/>
              </a:rPr>
              <a:t> = open("sample.txt", </a:t>
            </a:r>
            <a:r>
              <a:rPr lang="en-US" altLang="zh-TW" sz="1100" dirty="0">
                <a:solidFill>
                  <a:srgbClr val="FF0000"/>
                </a:solidFill>
                <a:latin typeface="Courier New" panose="02070309020205020404" pitchFamily="49" charset="0"/>
                <a:cs typeface="Courier New" panose="02070309020205020404" pitchFamily="49" charset="0"/>
              </a:rPr>
              <a:t>O_RDWR</a:t>
            </a:r>
            <a:r>
              <a:rPr lang="en-US" altLang="zh-TW" sz="1100" dirty="0">
                <a:latin typeface="Courier New" panose="02070309020205020404" pitchFamily="49" charset="0"/>
                <a:cs typeface="Courier New" panose="02070309020205020404" pitchFamily="49" charset="0"/>
              </a:rPr>
              <a:t>); </a:t>
            </a:r>
          </a:p>
          <a:p>
            <a:pPr marL="0" indent="0">
              <a:lnSpc>
                <a:spcPct val="100000"/>
              </a:lnSpc>
              <a:buNone/>
            </a:pPr>
            <a:r>
              <a:rPr lang="en-US" altLang="zh-TW" sz="1100" dirty="0" err="1">
                <a:latin typeface="Courier New" panose="02070309020205020404" pitchFamily="49" charset="0"/>
                <a:cs typeface="Courier New" panose="02070309020205020404" pitchFamily="49" charset="0"/>
              </a:rPr>
              <a:t>lseek</a:t>
            </a:r>
            <a:r>
              <a:rPr lang="en-US" altLang="zh-TW" sz="1100" dirty="0">
                <a:latin typeface="Courier New" panose="02070309020205020404" pitchFamily="49" charset="0"/>
                <a:cs typeface="Courier New" panose="02070309020205020404" pitchFamily="49" charset="0"/>
              </a:rPr>
              <a:t>(</a:t>
            </a:r>
            <a:r>
              <a:rPr lang="en-US" altLang="zh-TW" sz="1100" dirty="0" err="1">
                <a:latin typeface="Courier New" panose="02070309020205020404" pitchFamily="49" charset="0"/>
                <a:cs typeface="Courier New" panose="02070309020205020404" pitchFamily="49" charset="0"/>
              </a:rPr>
              <a:t>fd</a:t>
            </a:r>
            <a:r>
              <a:rPr lang="en-US" altLang="zh-TW" sz="1100" dirty="0">
                <a:latin typeface="Courier New" panose="02070309020205020404" pitchFamily="49" charset="0"/>
                <a:cs typeface="Courier New" panose="02070309020205020404" pitchFamily="49" charset="0"/>
              </a:rPr>
              <a:t>, 14, SEEK_SET);</a:t>
            </a:r>
          </a:p>
          <a:p>
            <a:pPr marL="0" indent="0">
              <a:lnSpc>
                <a:spcPct val="100000"/>
              </a:lnSpc>
              <a:buNone/>
            </a:pPr>
            <a:r>
              <a:rPr lang="en-US" altLang="zh-TW" sz="1100" dirty="0">
                <a:latin typeface="Courier New" panose="02070309020205020404" pitchFamily="49" charset="0"/>
                <a:cs typeface="Courier New" panose="02070309020205020404" pitchFamily="49" charset="0"/>
              </a:rPr>
              <a:t>for(int </a:t>
            </a:r>
            <a:r>
              <a:rPr lang="en-US" altLang="zh-TW" sz="1100" dirty="0" err="1">
                <a:latin typeface="Courier New" panose="02070309020205020404" pitchFamily="49" charset="0"/>
                <a:cs typeface="Courier New" panose="02070309020205020404" pitchFamily="49" charset="0"/>
              </a:rPr>
              <a:t>i</a:t>
            </a:r>
            <a:r>
              <a:rPr lang="en-US" altLang="zh-TW" sz="1100" dirty="0">
                <a:latin typeface="Courier New" panose="02070309020205020404" pitchFamily="49" charset="0"/>
                <a:cs typeface="Courier New" panose="02070309020205020404" pitchFamily="49" charset="0"/>
              </a:rPr>
              <a:t> = 0; </a:t>
            </a:r>
            <a:r>
              <a:rPr lang="en-US" altLang="zh-TW" sz="1100" dirty="0" err="1">
                <a:latin typeface="Courier New" panose="02070309020205020404" pitchFamily="49" charset="0"/>
                <a:cs typeface="Courier New" panose="02070309020205020404" pitchFamily="49" charset="0"/>
              </a:rPr>
              <a:t>i</a:t>
            </a:r>
            <a:r>
              <a:rPr lang="en-US" altLang="zh-TW" sz="1100" dirty="0">
                <a:latin typeface="Courier New" panose="02070309020205020404" pitchFamily="49" charset="0"/>
                <a:cs typeface="Courier New" panose="02070309020205020404" pitchFamily="49" charset="0"/>
              </a:rPr>
              <a:t> &lt; 8; </a:t>
            </a:r>
            <a:r>
              <a:rPr lang="en-US" altLang="zh-TW" sz="1100" dirty="0" err="1">
                <a:latin typeface="Courier New" panose="02070309020205020404" pitchFamily="49" charset="0"/>
                <a:cs typeface="Courier New" panose="02070309020205020404" pitchFamily="49" charset="0"/>
              </a:rPr>
              <a:t>i</a:t>
            </a:r>
            <a:r>
              <a:rPr lang="en-US" altLang="zh-TW" sz="1100" dirty="0">
                <a:latin typeface="Courier New" panose="02070309020205020404" pitchFamily="49" charset="0"/>
                <a:cs typeface="Courier New" panose="02070309020205020404" pitchFamily="49" charset="0"/>
              </a:rPr>
              <a:t>++){ </a:t>
            </a:r>
          </a:p>
          <a:p>
            <a:pPr marL="0" indent="0">
              <a:lnSpc>
                <a:spcPct val="100000"/>
              </a:lnSpc>
              <a:buNone/>
            </a:pPr>
            <a:r>
              <a:rPr lang="en-US" altLang="zh-TW" sz="1100" dirty="0">
                <a:latin typeface="Courier New" panose="02070309020205020404" pitchFamily="49" charset="0"/>
                <a:cs typeface="Courier New" panose="02070309020205020404" pitchFamily="49" charset="0"/>
              </a:rPr>
              <a:t>    </a:t>
            </a:r>
            <a:r>
              <a:rPr lang="en-US" altLang="zh-TW" sz="1100" dirty="0" err="1">
                <a:latin typeface="Courier New" panose="02070309020205020404" pitchFamily="49" charset="0"/>
                <a:cs typeface="Courier New" panose="02070309020205020404" pitchFamily="49" charset="0"/>
              </a:rPr>
              <a:t>read_sit</a:t>
            </a:r>
            <a:r>
              <a:rPr lang="en-US" altLang="zh-TW" sz="1100" dirty="0">
                <a:latin typeface="Courier New" panose="02070309020205020404" pitchFamily="49" charset="0"/>
                <a:cs typeface="Courier New" panose="02070309020205020404" pitchFamily="49" charset="0"/>
              </a:rPr>
              <a:t> = read(</a:t>
            </a:r>
            <a:r>
              <a:rPr lang="en-US" altLang="zh-TW" sz="1100" dirty="0" err="1">
                <a:latin typeface="Courier New" panose="02070309020205020404" pitchFamily="49" charset="0"/>
                <a:cs typeface="Courier New" panose="02070309020205020404" pitchFamily="49" charset="0"/>
              </a:rPr>
              <a:t>fd</a:t>
            </a:r>
            <a:r>
              <a:rPr lang="en-US" altLang="zh-TW" sz="1100" dirty="0">
                <a:latin typeface="Courier New" panose="02070309020205020404" pitchFamily="49" charset="0"/>
                <a:cs typeface="Courier New" panose="02070309020205020404" pitchFamily="49" charset="0"/>
              </a:rPr>
              <a:t>, &amp;c, 1); </a:t>
            </a:r>
          </a:p>
          <a:p>
            <a:pPr marL="0" indent="0">
              <a:lnSpc>
                <a:spcPct val="100000"/>
              </a:lnSpc>
              <a:buNone/>
            </a:pPr>
            <a:r>
              <a:rPr lang="en-US" altLang="zh-TW" sz="1100" dirty="0">
                <a:latin typeface="Courier New" panose="02070309020205020404" pitchFamily="49" charset="0"/>
                <a:cs typeface="Courier New" panose="02070309020205020404" pitchFamily="49" charset="0"/>
              </a:rPr>
              <a:t>    </a:t>
            </a:r>
            <a:r>
              <a:rPr lang="en-US" altLang="zh-TW" sz="1100" dirty="0" err="1">
                <a:latin typeface="Courier New" panose="02070309020205020404" pitchFamily="49" charset="0"/>
                <a:cs typeface="Courier New" panose="02070309020205020404" pitchFamily="49" charset="0"/>
              </a:rPr>
              <a:t>printf</a:t>
            </a:r>
            <a:r>
              <a:rPr lang="en-US" altLang="zh-TW" sz="1100" dirty="0">
                <a:latin typeface="Courier New" panose="02070309020205020404" pitchFamily="49" charset="0"/>
                <a:cs typeface="Courier New" panose="02070309020205020404" pitchFamily="49" charset="0"/>
              </a:rPr>
              <a:t>("%c", c);</a:t>
            </a:r>
          </a:p>
          <a:p>
            <a:pPr marL="0" indent="0">
              <a:lnSpc>
                <a:spcPct val="100000"/>
              </a:lnSpc>
              <a:buNone/>
            </a:pPr>
            <a:r>
              <a:rPr lang="en-US" altLang="zh-TW" sz="1100" dirty="0">
                <a:latin typeface="Courier New" panose="02070309020205020404" pitchFamily="49" charset="0"/>
                <a:cs typeface="Courier New" panose="02070309020205020404" pitchFamily="49" charset="0"/>
              </a:rPr>
              <a:t>}  </a:t>
            </a:r>
          </a:p>
          <a:p>
            <a:pPr marL="0" indent="0">
              <a:lnSpc>
                <a:spcPct val="100000"/>
              </a:lnSpc>
              <a:buNone/>
            </a:pPr>
            <a:r>
              <a:rPr lang="en-US" sz="2400" dirty="0"/>
              <a:t>(2) </a:t>
            </a:r>
            <a:endParaRPr lang="en-US" sz="2400" dirty="0">
              <a:latin typeface="Courier New" panose="02070309020205020404" pitchFamily="49" charset="0"/>
              <a:cs typeface="Courier New" panose="02070309020205020404" pitchFamily="49" charset="0"/>
            </a:endParaRPr>
          </a:p>
          <a:p>
            <a:pPr marL="0" indent="0">
              <a:lnSpc>
                <a:spcPct val="100000"/>
              </a:lnSpc>
              <a:buNone/>
            </a:pPr>
            <a:r>
              <a:rPr lang="en-US" sz="1000" dirty="0" err="1">
                <a:latin typeface="Courier New" panose="02070309020205020404" pitchFamily="49" charset="0"/>
                <a:cs typeface="Courier New" panose="02070309020205020404" pitchFamily="49" charset="0"/>
              </a:rPr>
              <a:t>lseek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fd</a:t>
            </a:r>
            <a:r>
              <a:rPr lang="en-US" sz="1000" dirty="0">
                <a:latin typeface="Courier New" panose="02070309020205020404" pitchFamily="49" charset="0"/>
                <a:cs typeface="Courier New" panose="02070309020205020404" pitchFamily="49" charset="0"/>
              </a:rPr>
              <a:t>, 14, SEEK_SET);</a:t>
            </a:r>
          </a:p>
          <a:p>
            <a:pPr marL="0" indent="0">
              <a:lnSpc>
                <a:spcPct val="100000"/>
              </a:lnSpc>
              <a:buNone/>
            </a:pPr>
            <a:r>
              <a:rPr lang="en-US" sz="1000" dirty="0">
                <a:latin typeface="Courier New" panose="02070309020205020404" pitchFamily="49" charset="0"/>
                <a:cs typeface="Courier New" panose="02070309020205020404" pitchFamily="49" charset="0"/>
              </a:rPr>
              <a:t>write(</a:t>
            </a:r>
            <a:r>
              <a:rPr lang="en-US" sz="1000" dirty="0" err="1">
                <a:latin typeface="Courier New" panose="02070309020205020404" pitchFamily="49" charset="0"/>
                <a:cs typeface="Courier New" panose="02070309020205020404" pitchFamily="49" charset="0"/>
              </a:rPr>
              <a:t>fd</a:t>
            </a:r>
            <a:r>
              <a:rPr lang="en-US" sz="1000" dirty="0">
                <a:latin typeface="Courier New" panose="02070309020205020404" pitchFamily="49" charset="0"/>
                <a:cs typeface="Courier New" panose="02070309020205020404" pitchFamily="49" charset="0"/>
              </a:rPr>
              <a:t>, "NTHU student.\n" </a:t>
            </a:r>
            <a:r>
              <a:rPr lang="en-US" sz="1000" dirty="0" err="1">
                <a:latin typeface="Courier New" panose="02070309020205020404" pitchFamily="49" charset="0"/>
                <a:cs typeface="Courier New" panose="02070309020205020404" pitchFamily="49" charset="0"/>
              </a:rPr>
              <a:t>strlen</a:t>
            </a:r>
            <a:r>
              <a:rPr lang="en-US" sz="1000" dirty="0">
                <a:latin typeface="Courier New" panose="02070309020205020404" pitchFamily="49" charset="0"/>
                <a:cs typeface="Courier New" panose="02070309020205020404" pitchFamily="49" charset="0"/>
              </a:rPr>
              <a:t>("NTHU student.\n"));</a:t>
            </a:r>
          </a:p>
          <a:p>
            <a:pPr marL="0" indent="0">
              <a:lnSpc>
                <a:spcPct val="100000"/>
              </a:lnSpc>
              <a:buNone/>
            </a:pPr>
            <a:r>
              <a:rPr lang="en-US" sz="1000" dirty="0" err="1">
                <a:latin typeface="Courier New" panose="02070309020205020404" pitchFamily="49" charset="0"/>
                <a:cs typeface="Courier New" panose="02070309020205020404" pitchFamily="49" charset="0"/>
              </a:rPr>
              <a:t>lseek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fd</a:t>
            </a:r>
            <a:r>
              <a:rPr lang="en-US" sz="1000" dirty="0">
                <a:latin typeface="Courier New" panose="02070309020205020404" pitchFamily="49" charset="0"/>
                <a:cs typeface="Courier New" panose="02070309020205020404" pitchFamily="49" charset="0"/>
              </a:rPr>
              <a:t>, 0, SEEK_SET);</a:t>
            </a:r>
          </a:p>
          <a:p>
            <a:pPr marL="0" indent="0">
              <a:lnSpc>
                <a:spcPct val="100000"/>
              </a:lnSpc>
              <a:buNone/>
            </a:pPr>
            <a:r>
              <a:rPr lang="en-US" sz="1000" dirty="0">
                <a:latin typeface="Courier New" panose="02070309020205020404" pitchFamily="49" charset="0"/>
                <a:cs typeface="Courier New" panose="02070309020205020404" pitchFamily="49" charset="0"/>
              </a:rPr>
              <a:t>do{</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read_sit</a:t>
            </a:r>
            <a:r>
              <a:rPr lang="en-US" sz="1000" dirty="0">
                <a:latin typeface="Courier New" panose="02070309020205020404" pitchFamily="49" charset="0"/>
                <a:cs typeface="Courier New" panose="02070309020205020404" pitchFamily="49" charset="0"/>
              </a:rPr>
              <a:t> = read(</a:t>
            </a:r>
            <a:r>
              <a:rPr lang="en-US" sz="1000" dirty="0" err="1">
                <a:latin typeface="Courier New" panose="02070309020205020404" pitchFamily="49" charset="0"/>
                <a:cs typeface="Courier New" panose="02070309020205020404" pitchFamily="49" charset="0"/>
              </a:rPr>
              <a:t>fd</a:t>
            </a:r>
            <a:r>
              <a:rPr lang="en-US" sz="1000" dirty="0">
                <a:latin typeface="Courier New" panose="02070309020205020404" pitchFamily="49" charset="0"/>
                <a:cs typeface="Courier New" panose="02070309020205020404" pitchFamily="49" charset="0"/>
              </a:rPr>
              <a:t>, &amp;c, 1);</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("%c", c);</a:t>
            </a:r>
          </a:p>
          <a:p>
            <a:pPr marL="0" indent="0">
              <a:lnSpc>
                <a:spcPct val="100000"/>
              </a:lnSpc>
              <a:buNone/>
            </a:pPr>
            <a:r>
              <a:rPr lang="en-US" sz="1000" dirty="0">
                <a:latin typeface="Courier New" panose="02070309020205020404" pitchFamily="49" charset="0"/>
                <a:cs typeface="Courier New" panose="02070309020205020404" pitchFamily="49" charset="0"/>
              </a:rPr>
              <a:t>}while(</a:t>
            </a:r>
            <a:r>
              <a:rPr lang="en-US" sz="1000" dirty="0" err="1">
                <a:latin typeface="Courier New" panose="02070309020205020404" pitchFamily="49" charset="0"/>
                <a:cs typeface="Courier New" panose="02070309020205020404" pitchFamily="49" charset="0"/>
              </a:rPr>
              <a:t>read_sit</a:t>
            </a:r>
            <a:r>
              <a:rPr lang="en-US" sz="1000" dirty="0">
                <a:latin typeface="Courier New" panose="02070309020205020404" pitchFamily="49" charset="0"/>
                <a:cs typeface="Courier New" panose="02070309020205020404" pitchFamily="49" charset="0"/>
              </a:rPr>
              <a:t>!=0);</a:t>
            </a:r>
          </a:p>
          <a:p>
            <a:pPr marL="0" indent="0">
              <a:lnSpc>
                <a:spcPct val="100000"/>
              </a:lnSpc>
              <a:buNone/>
            </a:pPr>
            <a:r>
              <a:rPr lang="en-US" sz="2400" dirty="0"/>
              <a:t>(3) </a:t>
            </a:r>
            <a:r>
              <a:rPr lang="en-US" sz="2000" dirty="0"/>
              <a:t>Use </a:t>
            </a:r>
            <a:r>
              <a:rPr lang="en-US" sz="2000" dirty="0">
                <a:solidFill>
                  <a:srgbClr val="FF0000"/>
                </a:solidFill>
              </a:rPr>
              <a:t>O_RDWR </a:t>
            </a:r>
            <a:r>
              <a:rPr lang="en-US" sz="2000" dirty="0"/>
              <a:t>flag, which supports the reading and writing permission.</a:t>
            </a:r>
          </a:p>
          <a:p>
            <a:pPr marL="0" indent="0">
              <a:lnSpc>
                <a:spcPct val="100000"/>
              </a:lnSpc>
              <a:buNone/>
            </a:pPr>
            <a:endParaRPr lang="en-US" sz="2400" dirty="0"/>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dirty="0"/>
              <a:t>CS5432 Advanced UNIX Programming</a:t>
            </a:r>
            <a:endParaRPr lang="en-TW" dirty="0"/>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5</a:t>
            </a:fld>
            <a:endParaRPr lang="en-TW"/>
          </a:p>
        </p:txBody>
      </p:sp>
    </p:spTree>
    <p:extLst>
      <p:ext uri="{BB962C8B-B14F-4D97-AF65-F5344CB8AC3E}">
        <p14:creationId xmlns:p14="http://schemas.microsoft.com/office/powerpoint/2010/main" val="421315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DA79-E324-9D03-70C5-AD87B7E21C1B}"/>
              </a:ext>
            </a:extLst>
          </p:cNvPr>
          <p:cNvSpPr>
            <a:spLocks noGrp="1"/>
          </p:cNvSpPr>
          <p:nvPr>
            <p:ph type="title"/>
          </p:nvPr>
        </p:nvSpPr>
        <p:spPr/>
        <p:txBody>
          <a:bodyPr/>
          <a:lstStyle/>
          <a:p>
            <a:r>
              <a:rPr lang="en-TW" dirty="0"/>
              <a:t>Chapter 4. Files and Directories</a:t>
            </a:r>
          </a:p>
        </p:txBody>
      </p:sp>
      <p:sp>
        <p:nvSpPr>
          <p:cNvPr id="4" name="Footer Placeholder 3">
            <a:extLst>
              <a:ext uri="{FF2B5EF4-FFF2-40B4-BE49-F238E27FC236}">
                <a16:creationId xmlns:a16="http://schemas.microsoft.com/office/drawing/2014/main" id="{B16AAEC3-3367-2B9A-38E4-453F1387F935}"/>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0480D33D-569C-1EBE-C961-A9A2A76D97C7}"/>
              </a:ext>
            </a:extLst>
          </p:cNvPr>
          <p:cNvSpPr>
            <a:spLocks noGrp="1"/>
          </p:cNvSpPr>
          <p:nvPr>
            <p:ph type="sldNum" sz="quarter" idx="12"/>
          </p:nvPr>
        </p:nvSpPr>
        <p:spPr/>
        <p:txBody>
          <a:bodyPr/>
          <a:lstStyle/>
          <a:p>
            <a:fld id="{15571B33-5963-4B4F-9520-296CF57F5F03}" type="slidenum">
              <a:rPr lang="en-TW" smtClean="0"/>
              <a:t>6</a:t>
            </a:fld>
            <a:endParaRPr lang="en-TW"/>
          </a:p>
        </p:txBody>
      </p:sp>
    </p:spTree>
    <p:extLst>
      <p:ext uri="{BB962C8B-B14F-4D97-AF65-F5344CB8AC3E}">
        <p14:creationId xmlns:p14="http://schemas.microsoft.com/office/powerpoint/2010/main" val="216283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cp(1)</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0945969" cy="4351338"/>
          </a:xfrm>
        </p:spPr>
        <p:txBody>
          <a:bodyPr>
            <a:normAutofit/>
          </a:bodyPr>
          <a:lstStyle/>
          <a:p>
            <a:pPr marL="0" indent="0">
              <a:lnSpc>
                <a:spcPts val="3560"/>
              </a:lnSpc>
              <a:buNone/>
            </a:pPr>
            <a:r>
              <a:rPr lang="en-US" b="1" dirty="0"/>
              <a:t>This question will help you get familiar with the </a:t>
            </a:r>
            <a:r>
              <a:rPr lang="en-US" b="1" dirty="0">
                <a:latin typeface="Courier New" panose="02070309020205020404" pitchFamily="49" charset="0"/>
                <a:cs typeface="Courier New" panose="02070309020205020404" pitchFamily="49" charset="0"/>
              </a:rPr>
              <a:t>cp(1)</a:t>
            </a:r>
            <a:r>
              <a:rPr lang="en-US" b="1" dirty="0"/>
              <a:t> command. </a:t>
            </a:r>
            <a:endParaRPr lang="en-TW" b="1" dirty="0"/>
          </a:p>
          <a:p>
            <a:pPr>
              <a:lnSpc>
                <a:spcPts val="3560"/>
              </a:lnSpc>
            </a:pPr>
            <a:r>
              <a:rPr lang="en-US" sz="2400" dirty="0"/>
              <a:t>Write a program function like </a:t>
            </a:r>
            <a:r>
              <a:rPr lang="en-US" sz="2400" dirty="0">
                <a:latin typeface="Courier New" panose="02070309020205020404" pitchFamily="49" charset="0"/>
                <a:cs typeface="Courier New" panose="02070309020205020404" pitchFamily="49" charset="0"/>
              </a:rPr>
              <a:t>cp(1)</a:t>
            </a:r>
            <a:r>
              <a:rPr lang="en-US" sz="2400" dirty="0"/>
              <a:t> which copies the file. If the file contains holes, you should copy the file without writing the bytes of 0 to the output file. A “hole” in a file refers to a region within the file that is marked as empty or unallocated. Two files with and without holes are provided for you to test your program. In your implementation, you should implement your own </a:t>
            </a:r>
            <a:r>
              <a:rPr lang="en-US" sz="2400" dirty="0">
                <a:latin typeface="Courier New" panose="02070309020205020404" pitchFamily="49" charset="0"/>
                <a:cs typeface="Courier New" panose="02070309020205020404" pitchFamily="49" charset="0"/>
              </a:rPr>
              <a:t>cp(1)</a:t>
            </a:r>
            <a:r>
              <a:rPr lang="en-US" sz="2400" dirty="0"/>
              <a:t> function without directly using the </a:t>
            </a:r>
            <a:r>
              <a:rPr lang="en-US" sz="2400" dirty="0">
                <a:latin typeface="Courier New" panose="02070309020205020404" pitchFamily="49" charset="0"/>
                <a:cs typeface="Courier New" panose="02070309020205020404" pitchFamily="49" charset="0"/>
              </a:rPr>
              <a:t>cp(1)</a:t>
            </a:r>
            <a:r>
              <a:rPr lang="en-US" sz="2400" dirty="0"/>
              <a:t> or any other similar command.</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7</a:t>
            </a:fld>
            <a:endParaRPr lang="en-TW"/>
          </a:p>
        </p:txBody>
      </p:sp>
    </p:spTree>
    <p:extLst>
      <p:ext uri="{BB962C8B-B14F-4D97-AF65-F5344CB8AC3E}">
        <p14:creationId xmlns:p14="http://schemas.microsoft.com/office/powerpoint/2010/main" val="402213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3688-BBEF-A4AA-164B-F4403EED1419}"/>
              </a:ext>
            </a:extLst>
          </p:cNvPr>
          <p:cNvSpPr>
            <a:spLocks noGrp="1"/>
          </p:cNvSpPr>
          <p:nvPr>
            <p:ph type="title"/>
          </p:nvPr>
        </p:nvSpPr>
        <p:spPr/>
        <p:txBody>
          <a:bodyPr/>
          <a:lstStyle/>
          <a:p>
            <a:r>
              <a:rPr lang="en-TW" dirty="0"/>
              <a:t>Q: </a:t>
            </a:r>
            <a:r>
              <a:rPr lang="en-TW" dirty="0">
                <a:latin typeface="Courier New" panose="02070309020205020404" pitchFamily="49" charset="0"/>
                <a:cs typeface="Courier New" panose="02070309020205020404" pitchFamily="49" charset="0"/>
              </a:rPr>
              <a:t>cp(1)</a:t>
            </a:r>
            <a:endParaRPr lang="en-TW" dirty="0"/>
          </a:p>
        </p:txBody>
      </p:sp>
      <p:sp>
        <p:nvSpPr>
          <p:cNvPr id="3" name="Content Placeholder 2">
            <a:extLst>
              <a:ext uri="{FF2B5EF4-FFF2-40B4-BE49-F238E27FC236}">
                <a16:creationId xmlns:a16="http://schemas.microsoft.com/office/drawing/2014/main" id="{ADE4E4F1-BA7C-15E0-9669-B5ED95E7718F}"/>
              </a:ext>
            </a:extLst>
          </p:cNvPr>
          <p:cNvSpPr>
            <a:spLocks noGrp="1"/>
          </p:cNvSpPr>
          <p:nvPr>
            <p:ph idx="1"/>
          </p:nvPr>
        </p:nvSpPr>
        <p:spPr/>
        <p:txBody>
          <a:bodyPr>
            <a:normAutofit/>
          </a:bodyPr>
          <a:lstStyle/>
          <a:p>
            <a:pPr>
              <a:lnSpc>
                <a:spcPct val="150000"/>
              </a:lnSpc>
            </a:pPr>
            <a:r>
              <a:rPr lang="en-US" sz="2400" dirty="0"/>
              <a:t>In your implementation, you should:</a:t>
            </a:r>
          </a:p>
          <a:p>
            <a:pPr marL="0" indent="0">
              <a:lnSpc>
                <a:spcPct val="150000"/>
              </a:lnSpc>
              <a:buNone/>
            </a:pPr>
            <a:r>
              <a:rPr lang="en-US" sz="2400" dirty="0"/>
              <a:t>    (1) Implement your own cp(1) which can copy the file correctly.</a:t>
            </a:r>
          </a:p>
          <a:p>
            <a:pPr marL="0" indent="0">
              <a:lnSpc>
                <a:spcPct val="150000"/>
              </a:lnSpc>
              <a:buNone/>
            </a:pPr>
            <a:r>
              <a:rPr lang="en-US" sz="2400" dirty="0"/>
              <a:t>    (2) Describe your implementation in your report.</a:t>
            </a:r>
          </a:p>
        </p:txBody>
      </p:sp>
      <p:sp>
        <p:nvSpPr>
          <p:cNvPr id="4" name="Footer Placeholder 3">
            <a:extLst>
              <a:ext uri="{FF2B5EF4-FFF2-40B4-BE49-F238E27FC236}">
                <a16:creationId xmlns:a16="http://schemas.microsoft.com/office/drawing/2014/main" id="{C49D8096-43C6-50B4-D28E-CC218353F431}"/>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CADCC059-1AEA-9CF1-DF8C-E06259668FB5}"/>
              </a:ext>
            </a:extLst>
          </p:cNvPr>
          <p:cNvSpPr>
            <a:spLocks noGrp="1"/>
          </p:cNvSpPr>
          <p:nvPr>
            <p:ph type="sldNum" sz="quarter" idx="12"/>
          </p:nvPr>
        </p:nvSpPr>
        <p:spPr/>
        <p:txBody>
          <a:bodyPr/>
          <a:lstStyle/>
          <a:p>
            <a:fld id="{15571B33-5963-4B4F-9520-296CF57F5F03}" type="slidenum">
              <a:rPr lang="en-TW" smtClean="0"/>
              <a:t>8</a:t>
            </a:fld>
            <a:endParaRPr lang="en-TW"/>
          </a:p>
        </p:txBody>
      </p:sp>
    </p:spTree>
    <p:extLst>
      <p:ext uri="{BB962C8B-B14F-4D97-AF65-F5344CB8AC3E}">
        <p14:creationId xmlns:p14="http://schemas.microsoft.com/office/powerpoint/2010/main" val="254988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dirty="0">
                <a:latin typeface="Courier New" panose="02070309020205020404" pitchFamily="49" charset="0"/>
                <a:cs typeface="Courier New" panose="02070309020205020404" pitchFamily="49" charset="0"/>
              </a:rPr>
              <a:t>cp(1)</a:t>
            </a: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308302"/>
            <a:ext cx="11353800" cy="5624513"/>
          </a:xfrm>
        </p:spPr>
        <p:txBody>
          <a:bodyPr>
            <a:normAutofit lnSpcReduction="10000"/>
          </a:bodyPr>
          <a:lstStyle/>
          <a:p>
            <a:pPr marL="0" indent="0">
              <a:lnSpc>
                <a:spcPct val="100000"/>
              </a:lnSpc>
              <a:buNone/>
            </a:pPr>
            <a:r>
              <a:rPr lang="en-US" sz="2400" dirty="0"/>
              <a:t>(1) </a:t>
            </a:r>
          </a:p>
          <a:p>
            <a:pPr marL="0" indent="0">
              <a:lnSpc>
                <a:spcPct val="100000"/>
              </a:lnSpc>
              <a:buNone/>
            </a:pPr>
            <a:r>
              <a:rPr lang="en-US" sz="1000" dirty="0">
                <a:latin typeface="Courier New" panose="02070309020205020404" pitchFamily="49" charset="0"/>
                <a:cs typeface="Courier New" panose="02070309020205020404" pitchFamily="49" charset="0"/>
              </a:rPr>
              <a:t>int main(int </a:t>
            </a:r>
            <a:r>
              <a:rPr lang="en-US" sz="1000" dirty="0" err="1">
                <a:latin typeface="Courier New" panose="02070309020205020404" pitchFamily="49" charset="0"/>
                <a:cs typeface="Courier New" panose="02070309020205020404" pitchFamily="49" charset="0"/>
              </a:rPr>
              <a:t>argc</a:t>
            </a:r>
            <a:r>
              <a:rPr lang="en-US" sz="1000" dirty="0">
                <a:latin typeface="Courier New" panose="02070309020205020404" pitchFamily="49" charset="0"/>
                <a:cs typeface="Courier New" panose="02070309020205020404" pitchFamily="49" charset="0"/>
              </a:rPr>
              <a:t>, char* </a:t>
            </a:r>
            <a:r>
              <a:rPr lang="en-US" sz="1000" dirty="0" err="1">
                <a:latin typeface="Courier New" panose="02070309020205020404" pitchFamily="49" charset="0"/>
                <a:cs typeface="Courier New" panose="02070309020205020404" pitchFamily="49" charset="0"/>
              </a:rPr>
              <a:t>argv</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char c;</a:t>
            </a:r>
          </a:p>
          <a:p>
            <a:pPr marL="0" indent="0">
              <a:lnSpc>
                <a:spcPct val="10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read_sit</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ref_fd</a:t>
            </a:r>
            <a:r>
              <a:rPr lang="en-US" sz="1000" dirty="0">
                <a:latin typeface="Courier New" panose="02070309020205020404" pitchFamily="49" charset="0"/>
                <a:cs typeface="Courier New" panose="02070309020205020404" pitchFamily="49" charset="0"/>
              </a:rPr>
              <a:t> = open(</a:t>
            </a:r>
            <a:r>
              <a:rPr lang="en-US" sz="1000" dirty="0" err="1">
                <a:latin typeface="Courier New" panose="02070309020205020404" pitchFamily="49" charset="0"/>
                <a:cs typeface="Courier New" panose="02070309020205020404" pitchFamily="49" charset="0"/>
              </a:rPr>
              <a:t>argv</a:t>
            </a:r>
            <a:r>
              <a:rPr lang="en-US" sz="1000" dirty="0">
                <a:latin typeface="Courier New" panose="02070309020205020404" pitchFamily="49" charset="0"/>
                <a:cs typeface="Courier New" panose="02070309020205020404" pitchFamily="49" charset="0"/>
              </a:rPr>
              <a:t>[1], O_RDONLY); </a:t>
            </a:r>
          </a:p>
          <a:p>
            <a:pPr marL="0" indent="0">
              <a:lnSpc>
                <a:spcPct val="10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tar_fd</a:t>
            </a:r>
            <a:r>
              <a:rPr lang="en-US" sz="1000" dirty="0">
                <a:latin typeface="Courier New" panose="02070309020205020404" pitchFamily="49" charset="0"/>
                <a:cs typeface="Courier New" panose="02070309020205020404" pitchFamily="49" charset="0"/>
              </a:rPr>
              <a:t> = open(</a:t>
            </a:r>
            <a:r>
              <a:rPr lang="en-US" sz="1000" dirty="0" err="1">
                <a:latin typeface="Courier New" panose="02070309020205020404" pitchFamily="49" charset="0"/>
                <a:cs typeface="Courier New" panose="02070309020205020404" pitchFamily="49" charset="0"/>
              </a:rPr>
              <a:t>argv</a:t>
            </a:r>
            <a:r>
              <a:rPr lang="en-US" sz="1000" dirty="0">
                <a:latin typeface="Courier New" panose="02070309020205020404" pitchFamily="49" charset="0"/>
                <a:cs typeface="Courier New" panose="02070309020205020404" pitchFamily="49" charset="0"/>
              </a:rPr>
              <a:t>[2], O_TRUNC | O_RDWR | O_CREAT);</a:t>
            </a:r>
          </a:p>
          <a:p>
            <a:pPr marL="0" indent="0">
              <a:lnSpc>
                <a:spcPct val="100000"/>
              </a:lnSpc>
              <a:buNone/>
            </a:pPr>
            <a:r>
              <a:rPr lang="en-US" sz="1000" dirty="0">
                <a:latin typeface="Courier New" panose="02070309020205020404" pitchFamily="49" charset="0"/>
                <a:cs typeface="Courier New" panose="02070309020205020404" pitchFamily="49" charset="0"/>
              </a:rPr>
              <a:t>    struct stat info;</a:t>
            </a:r>
          </a:p>
          <a:p>
            <a:pPr marL="0" indent="0">
              <a:lnSpc>
                <a:spcPct val="100000"/>
              </a:lnSpc>
              <a:buNone/>
            </a:pPr>
            <a:r>
              <a:rPr lang="en-US" sz="1000" dirty="0">
                <a:latin typeface="Courier New" panose="02070309020205020404" pitchFamily="49" charset="0"/>
                <a:cs typeface="Courier New" panose="02070309020205020404" pitchFamily="49" charset="0"/>
              </a:rPr>
              <a:t>    stat(</a:t>
            </a:r>
            <a:r>
              <a:rPr lang="en-US" sz="1000" dirty="0" err="1">
                <a:latin typeface="Courier New" panose="02070309020205020404" pitchFamily="49" charset="0"/>
                <a:cs typeface="Courier New" panose="02070309020205020404" pitchFamily="49" charset="0"/>
              </a:rPr>
              <a:t>argv</a:t>
            </a:r>
            <a:r>
              <a:rPr lang="en-US" sz="1000" dirty="0">
                <a:latin typeface="Courier New" panose="02070309020205020404" pitchFamily="49" charset="0"/>
                <a:cs typeface="Courier New" panose="02070309020205020404" pitchFamily="49" charset="0"/>
              </a:rPr>
              <a:t>[1], &amp;info);</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chmod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argv</a:t>
            </a:r>
            <a:r>
              <a:rPr lang="en-US" sz="1000" dirty="0">
                <a:latin typeface="Courier New" panose="02070309020205020404" pitchFamily="49" charset="0"/>
                <a:cs typeface="Courier New" panose="02070309020205020404" pitchFamily="49" charset="0"/>
              </a:rPr>
              <a:t>[2], </a:t>
            </a:r>
            <a:r>
              <a:rPr lang="en-US" sz="1000" dirty="0" err="1">
                <a:latin typeface="Courier New" panose="02070309020205020404" pitchFamily="49" charset="0"/>
                <a:cs typeface="Courier New" panose="02070309020205020404" pitchFamily="49" charset="0"/>
              </a:rPr>
              <a:t>info.st_mode</a:t>
            </a:r>
            <a:r>
              <a:rPr lang="en-US" sz="1000" dirty="0">
                <a:latin typeface="Courier New" panose="02070309020205020404" pitchFamily="49" charset="0"/>
                <a:cs typeface="Courier New" panose="02070309020205020404" pitchFamily="49" charset="0"/>
              </a:rPr>
              <a:t>); </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zh-TW" alt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lseek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ref_fd</a:t>
            </a:r>
            <a:r>
              <a:rPr lang="en-US" sz="1000" dirty="0">
                <a:latin typeface="Courier New" panose="02070309020205020404" pitchFamily="49" charset="0"/>
                <a:cs typeface="Courier New" panose="02070309020205020404" pitchFamily="49" charset="0"/>
              </a:rPr>
              <a:t>, 0, SEEK_SET); </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lseek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tar_fd</a:t>
            </a:r>
            <a:r>
              <a:rPr lang="en-US" sz="1000" dirty="0">
                <a:latin typeface="Courier New" panose="02070309020205020404" pitchFamily="49" charset="0"/>
                <a:cs typeface="Courier New" panose="02070309020205020404" pitchFamily="49" charset="0"/>
              </a:rPr>
              <a:t>, 0, SEEK_SET); </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read_sit</a:t>
            </a:r>
            <a:r>
              <a:rPr lang="en-US" sz="1000" dirty="0">
                <a:latin typeface="Courier New" panose="02070309020205020404" pitchFamily="49" charset="0"/>
                <a:cs typeface="Courier New" panose="02070309020205020404" pitchFamily="49" charset="0"/>
              </a:rPr>
              <a:t> = read(</a:t>
            </a:r>
            <a:r>
              <a:rPr lang="en-US" sz="1000" dirty="0" err="1">
                <a:latin typeface="Courier New" panose="02070309020205020404" pitchFamily="49" charset="0"/>
                <a:cs typeface="Courier New" panose="02070309020205020404" pitchFamily="49" charset="0"/>
              </a:rPr>
              <a:t>ref_fd</a:t>
            </a:r>
            <a:r>
              <a:rPr lang="en-US" sz="1000" dirty="0">
                <a:latin typeface="Courier New" panose="02070309020205020404" pitchFamily="49" charset="0"/>
                <a:cs typeface="Courier New" panose="02070309020205020404" pitchFamily="49" charset="0"/>
              </a:rPr>
              <a:t>, &amp;c, 1);</a:t>
            </a:r>
          </a:p>
          <a:p>
            <a:pPr marL="0" indent="0">
              <a:lnSpc>
                <a:spcPct val="100000"/>
              </a:lnSpc>
              <a:buNone/>
            </a:pPr>
            <a:r>
              <a:rPr lang="en-US" sz="1000" dirty="0">
                <a:latin typeface="Courier New" panose="02070309020205020404" pitchFamily="49" charset="0"/>
                <a:cs typeface="Courier New" panose="02070309020205020404" pitchFamily="49" charset="0"/>
              </a:rPr>
              <a:t>    while(</a:t>
            </a:r>
            <a:r>
              <a:rPr lang="en-US" sz="1000" dirty="0" err="1">
                <a:latin typeface="Courier New" panose="02070309020205020404" pitchFamily="49" charset="0"/>
                <a:cs typeface="Courier New" panose="02070309020205020404" pitchFamily="49" charset="0"/>
              </a:rPr>
              <a:t>read_sit</a:t>
            </a:r>
            <a:r>
              <a:rPr lang="en-US" sz="1000" dirty="0">
                <a:latin typeface="Courier New" panose="02070309020205020404" pitchFamily="49" charset="0"/>
                <a:cs typeface="Courier New" panose="02070309020205020404" pitchFamily="49" charset="0"/>
              </a:rPr>
              <a:t>!=0){</a:t>
            </a:r>
          </a:p>
          <a:p>
            <a:pPr marL="0" indent="0">
              <a:lnSpc>
                <a:spcPct val="100000"/>
              </a:lnSpc>
              <a:buNone/>
            </a:pPr>
            <a:r>
              <a:rPr lang="en-US" sz="1000" dirty="0">
                <a:latin typeface="Courier New" panose="02070309020205020404" pitchFamily="49" charset="0"/>
                <a:cs typeface="Courier New" panose="02070309020205020404" pitchFamily="49" charset="0"/>
              </a:rPr>
              <a:t>        write(</a:t>
            </a:r>
            <a:r>
              <a:rPr lang="en-US" sz="1000" dirty="0" err="1">
                <a:latin typeface="Courier New" panose="02070309020205020404" pitchFamily="49" charset="0"/>
                <a:cs typeface="Courier New" panose="02070309020205020404" pitchFamily="49" charset="0"/>
              </a:rPr>
              <a:t>tar_fd</a:t>
            </a:r>
            <a:r>
              <a:rPr lang="en-US" sz="1000" dirty="0">
                <a:latin typeface="Courier New" panose="02070309020205020404" pitchFamily="49" charset="0"/>
                <a:cs typeface="Courier New" panose="02070309020205020404" pitchFamily="49" charset="0"/>
              </a:rPr>
              <a:t>, &amp;c, 1);</a:t>
            </a:r>
          </a:p>
          <a:p>
            <a:pPr marL="0" indent="0">
              <a:lnSpc>
                <a:spcPct val="100000"/>
              </a:lnSpc>
              <a:buNone/>
            </a:pP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("%c", c);</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read_sit</a:t>
            </a:r>
            <a:r>
              <a:rPr lang="en-US" sz="1000" dirty="0">
                <a:latin typeface="Courier New" panose="02070309020205020404" pitchFamily="49" charset="0"/>
                <a:cs typeface="Courier New" panose="02070309020205020404" pitchFamily="49" charset="0"/>
              </a:rPr>
              <a:t> = read(</a:t>
            </a:r>
            <a:r>
              <a:rPr lang="en-US" sz="1000" dirty="0" err="1">
                <a:latin typeface="Courier New" panose="02070309020205020404" pitchFamily="49" charset="0"/>
                <a:cs typeface="Courier New" panose="02070309020205020404" pitchFamily="49" charset="0"/>
              </a:rPr>
              <a:t>ref_fd</a:t>
            </a:r>
            <a:r>
              <a:rPr lang="en-US" sz="1000" dirty="0">
                <a:latin typeface="Courier New" panose="02070309020205020404" pitchFamily="49" charset="0"/>
                <a:cs typeface="Courier New" panose="02070309020205020404" pitchFamily="49" charset="0"/>
              </a:rPr>
              <a:t>, &amp;c, 1);</a:t>
            </a:r>
          </a:p>
          <a:p>
            <a:pPr marL="0" indent="0">
              <a:lnSpc>
                <a:spcPct val="100000"/>
              </a:lnSpc>
              <a:buNone/>
            </a:pPr>
            <a:r>
              <a:rPr lang="en-US" sz="1000" dirty="0">
                <a:latin typeface="Courier New" panose="02070309020205020404" pitchFamily="49" charset="0"/>
                <a:cs typeface="Courier New" panose="02070309020205020404" pitchFamily="49" charset="0"/>
              </a:rPr>
              <a:t>    }</a:t>
            </a:r>
          </a:p>
          <a:p>
            <a:pPr marL="0" indent="0">
              <a:lnSpc>
                <a:spcPct val="100000"/>
              </a:lnSpc>
              <a:buNone/>
            </a:pPr>
            <a:r>
              <a:rPr lang="en-US" sz="1000" dirty="0">
                <a:latin typeface="Courier New" panose="02070309020205020404" pitchFamily="49" charset="0"/>
                <a:cs typeface="Courier New" panose="02070309020205020404" pitchFamily="49" charset="0"/>
              </a:rPr>
              <a:t>    close(</a:t>
            </a:r>
            <a:r>
              <a:rPr lang="en-US" sz="1000" dirty="0" err="1">
                <a:latin typeface="Courier New" panose="02070309020205020404" pitchFamily="49" charset="0"/>
                <a:cs typeface="Courier New" panose="02070309020205020404" pitchFamily="49" charset="0"/>
              </a:rPr>
              <a:t>ref_fd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close(</a:t>
            </a:r>
            <a:r>
              <a:rPr lang="en-US" sz="1000" dirty="0" err="1">
                <a:latin typeface="Courier New" panose="02070309020205020404" pitchFamily="49" charset="0"/>
                <a:cs typeface="Courier New" panose="02070309020205020404" pitchFamily="49" charset="0"/>
              </a:rPr>
              <a:t>tar_fd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a:t>
            </a:r>
          </a:p>
          <a:p>
            <a:pPr marL="0" indent="0">
              <a:lnSpc>
                <a:spcPct val="100000"/>
              </a:lnSpc>
              <a:buNone/>
            </a:pPr>
            <a:endParaRPr lang="en-US" sz="1000"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9</a:t>
            </a:fld>
            <a:endParaRPr lang="en-TW"/>
          </a:p>
        </p:txBody>
      </p:sp>
    </p:spTree>
    <p:extLst>
      <p:ext uri="{BB962C8B-B14F-4D97-AF65-F5344CB8AC3E}">
        <p14:creationId xmlns:p14="http://schemas.microsoft.com/office/powerpoint/2010/main" val="13481576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1110</TotalTime>
  <Words>2251</Words>
  <Application>Microsoft Macintosh PowerPoint</Application>
  <PresentationFormat>Widescreen</PresentationFormat>
  <Paragraphs>246</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Silom</vt:lpstr>
      <vt:lpstr>Office Theme</vt:lpstr>
      <vt:lpstr>CS5432 Advanced UNIX Programming Exercises Files &amp; Directories and I/O</vt:lpstr>
      <vt:lpstr>Chapter 3. File I/O</vt:lpstr>
      <vt:lpstr>Q: lseek, read, and write</vt:lpstr>
      <vt:lpstr>Q: lseek, read, and write</vt:lpstr>
      <vt:lpstr>A: lseek, read, and write</vt:lpstr>
      <vt:lpstr>Chapter 4. Files and Directories</vt:lpstr>
      <vt:lpstr>Q: cp(1)</vt:lpstr>
      <vt:lpstr>Q: cp(1)</vt:lpstr>
      <vt:lpstr>A: cp(1)</vt:lpstr>
      <vt:lpstr>A: cp(1)</vt:lpstr>
      <vt:lpstr>Chapter 5. Standard I/O Library</vt:lpstr>
      <vt:lpstr>Q: funopen &amp; fmemopen</vt:lpstr>
      <vt:lpstr>Q: funopen &amp; fmemopen</vt:lpstr>
      <vt:lpstr>Q: funopen &amp; fmemopen</vt:lpstr>
      <vt:lpstr>A: funopen &amp; fmemopen</vt:lpstr>
      <vt:lpstr>A: funopen &amp; fmemopen</vt:lpstr>
      <vt:lpstr>A: funopen &amp; fmemopen</vt:lpstr>
      <vt:lpstr>A: funopen &amp; fmemopen</vt:lpstr>
      <vt:lpstr>A: funopen &amp; fmemopen</vt:lpstr>
      <vt:lpstr>Chapter 14. Advanced I/O</vt:lpstr>
      <vt:lpstr>Q: Memory-mapped I/O</vt:lpstr>
      <vt:lpstr>Q: Memory-mapped I/O</vt:lpstr>
      <vt:lpstr>A: Memory-mapped I/O</vt:lpstr>
      <vt:lpstr>A: Memory-mapped I/O</vt:lpstr>
      <vt:lpstr>A: Memory-mapped 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CS5432 Advanced UNIX Programming Files &amp; Directories and Standard I/O</dc:title>
  <dc:creator>嘉瑋 方</dc:creator>
  <cp:lastModifiedBy>嘉瑋 方</cp:lastModifiedBy>
  <cp:revision>52</cp:revision>
  <dcterms:created xsi:type="dcterms:W3CDTF">2023-12-19T11:14:10Z</dcterms:created>
  <dcterms:modified xsi:type="dcterms:W3CDTF">2023-12-22T12:25:07Z</dcterms:modified>
</cp:coreProperties>
</file>