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0"/>
  </p:notesMasterIdLst>
  <p:sldIdLst>
    <p:sldId id="256" r:id="rId2"/>
    <p:sldId id="299" r:id="rId3"/>
    <p:sldId id="271" r:id="rId4"/>
    <p:sldId id="272" r:id="rId5"/>
    <p:sldId id="273" r:id="rId6"/>
    <p:sldId id="277" r:id="rId7"/>
    <p:sldId id="303" r:id="rId8"/>
    <p:sldId id="300" r:id="rId9"/>
    <p:sldId id="274" r:id="rId10"/>
    <p:sldId id="275" r:id="rId11"/>
    <p:sldId id="278" r:id="rId12"/>
    <p:sldId id="305" r:id="rId13"/>
    <p:sldId id="306" r:id="rId14"/>
    <p:sldId id="301" r:id="rId15"/>
    <p:sldId id="279" r:id="rId16"/>
    <p:sldId id="280" r:id="rId17"/>
    <p:sldId id="294" r:id="rId18"/>
    <p:sldId id="307" r:id="rId19"/>
    <p:sldId id="308" r:id="rId20"/>
    <p:sldId id="302" r:id="rId21"/>
    <p:sldId id="290" r:id="rId22"/>
    <p:sldId id="291" r:id="rId23"/>
    <p:sldId id="298" r:id="rId24"/>
    <p:sldId id="309" r:id="rId25"/>
    <p:sldId id="310" r:id="rId26"/>
    <p:sldId id="312" r:id="rId27"/>
    <p:sldId id="313" r:id="rId28"/>
    <p:sldId id="31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679"/>
  </p:normalViewPr>
  <p:slideViewPr>
    <p:cSldViewPr snapToGrid="0">
      <p:cViewPr varScale="1">
        <p:scale>
          <a:sx n="104" d="100"/>
          <a:sy n="104" d="100"/>
        </p:scale>
        <p:origin x="10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4F335-AB82-D04C-85E4-4E70D36E9A2C}" type="datetimeFigureOut">
              <a:rPr lang="en-TW" smtClean="0"/>
              <a:t>2023/12/22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ADA45-7045-7345-B596-2F4EC4791461}" type="slidenum">
              <a:rPr lang="en-TW" smtClean="0"/>
              <a:t>‹#›</a:t>
            </a:fld>
            <a:endParaRPr lang="en-TW"/>
          </a:p>
        </p:txBody>
      </p:sp>
    </p:spTree>
    <p:extLst>
      <p:ext uri="{BB962C8B-B14F-4D97-AF65-F5344CB8AC3E}">
        <p14:creationId xmlns:p14="http://schemas.microsoft.com/office/powerpoint/2010/main" val="218434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23</a:t>
            </a:fld>
            <a:endParaRPr lang="en-TW"/>
          </a:p>
        </p:txBody>
      </p:sp>
    </p:spTree>
    <p:extLst>
      <p:ext uri="{BB962C8B-B14F-4D97-AF65-F5344CB8AC3E}">
        <p14:creationId xmlns:p14="http://schemas.microsoft.com/office/powerpoint/2010/main" val="242176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24</a:t>
            </a:fld>
            <a:endParaRPr lang="en-TW"/>
          </a:p>
        </p:txBody>
      </p:sp>
    </p:spTree>
    <p:extLst>
      <p:ext uri="{BB962C8B-B14F-4D97-AF65-F5344CB8AC3E}">
        <p14:creationId xmlns:p14="http://schemas.microsoft.com/office/powerpoint/2010/main" val="32591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25</a:t>
            </a:fld>
            <a:endParaRPr lang="en-TW"/>
          </a:p>
        </p:txBody>
      </p:sp>
    </p:spTree>
    <p:extLst>
      <p:ext uri="{BB962C8B-B14F-4D97-AF65-F5344CB8AC3E}">
        <p14:creationId xmlns:p14="http://schemas.microsoft.com/office/powerpoint/2010/main" val="70428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26</a:t>
            </a:fld>
            <a:endParaRPr lang="en-TW"/>
          </a:p>
        </p:txBody>
      </p:sp>
    </p:spTree>
    <p:extLst>
      <p:ext uri="{BB962C8B-B14F-4D97-AF65-F5344CB8AC3E}">
        <p14:creationId xmlns:p14="http://schemas.microsoft.com/office/powerpoint/2010/main" val="350169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27</a:t>
            </a:fld>
            <a:endParaRPr lang="en-TW"/>
          </a:p>
        </p:txBody>
      </p:sp>
    </p:spTree>
    <p:extLst>
      <p:ext uri="{BB962C8B-B14F-4D97-AF65-F5344CB8AC3E}">
        <p14:creationId xmlns:p14="http://schemas.microsoft.com/office/powerpoint/2010/main" val="277834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EDADA45-7045-7345-B596-2F4EC4791461}" type="slidenum">
              <a:rPr lang="en-TW" smtClean="0"/>
              <a:t>28</a:t>
            </a:fld>
            <a:endParaRPr lang="en-TW"/>
          </a:p>
        </p:txBody>
      </p:sp>
    </p:spTree>
    <p:extLst>
      <p:ext uri="{BB962C8B-B14F-4D97-AF65-F5344CB8AC3E}">
        <p14:creationId xmlns:p14="http://schemas.microsoft.com/office/powerpoint/2010/main" val="285698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912D1-B2F9-3D43-8C9E-8BC1509B9390}"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52752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BF313-391A-1D46-B6D6-BB78B3DB2482}"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74257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3A1CE-D977-4B41-A7D0-0E6AAA29A58F}"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10591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3949A-1182-FF4B-BE17-D7DE01762359}"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410471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F1D04-07BF-B745-93B0-27073278E55A}" type="datetime1">
              <a:rPr lang="en-US" smtClean="0"/>
              <a:t>12/22/23</a:t>
            </a:fld>
            <a:endParaRPr lang="en-TW"/>
          </a:p>
        </p:txBody>
      </p:sp>
      <p:sp>
        <p:nvSpPr>
          <p:cNvPr id="5" name="Footer Placeholder 4"/>
          <p:cNvSpPr>
            <a:spLocks noGrp="1"/>
          </p:cNvSpPr>
          <p:nvPr>
            <p:ph type="ftr" sz="quarter" idx="11"/>
          </p:nvPr>
        </p:nvSpPr>
        <p:spPr/>
        <p:txBody>
          <a:bodyPr/>
          <a:lstStyle/>
          <a:p>
            <a:r>
              <a:rPr lang="en-US"/>
              <a:t>CS5432 Advanced UNIX Programming</a:t>
            </a:r>
            <a:endParaRPr lang="en-TW"/>
          </a:p>
        </p:txBody>
      </p:sp>
      <p:sp>
        <p:nvSpPr>
          <p:cNvPr id="6" name="Slide Number Placeholder 5"/>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68944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A5DCA-4509-CE4A-85E3-7EAE33A65435}" type="datetime1">
              <a:rPr lang="en-US" smtClean="0"/>
              <a:t>12/22/23</a:t>
            </a:fld>
            <a:endParaRPr lang="en-TW"/>
          </a:p>
        </p:txBody>
      </p:sp>
      <p:sp>
        <p:nvSpPr>
          <p:cNvPr id="6" name="Footer Placeholder 5"/>
          <p:cNvSpPr>
            <a:spLocks noGrp="1"/>
          </p:cNvSpPr>
          <p:nvPr>
            <p:ph type="ftr" sz="quarter" idx="11"/>
          </p:nvPr>
        </p:nvSpPr>
        <p:spPr/>
        <p:txBody>
          <a:bodyPr/>
          <a:lstStyle/>
          <a:p>
            <a:r>
              <a:rPr lang="en-US"/>
              <a:t>CS5432 Advanced UNIX Programming</a:t>
            </a:r>
            <a:endParaRPr lang="en-TW"/>
          </a:p>
        </p:txBody>
      </p:sp>
      <p:sp>
        <p:nvSpPr>
          <p:cNvPr id="7" name="Slide Number Placeholder 6"/>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71702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3C4B7-4B39-FA47-A14C-B826F14F8F03}" type="datetime1">
              <a:rPr lang="en-US" smtClean="0"/>
              <a:t>12/22/23</a:t>
            </a:fld>
            <a:endParaRPr lang="en-TW"/>
          </a:p>
        </p:txBody>
      </p:sp>
      <p:sp>
        <p:nvSpPr>
          <p:cNvPr id="8" name="Footer Placeholder 7"/>
          <p:cNvSpPr>
            <a:spLocks noGrp="1"/>
          </p:cNvSpPr>
          <p:nvPr>
            <p:ph type="ftr" sz="quarter" idx="11"/>
          </p:nvPr>
        </p:nvSpPr>
        <p:spPr/>
        <p:txBody>
          <a:bodyPr/>
          <a:lstStyle/>
          <a:p>
            <a:r>
              <a:rPr lang="en-US"/>
              <a:t>CS5432 Advanced UNIX Programming</a:t>
            </a:r>
            <a:endParaRPr lang="en-TW"/>
          </a:p>
        </p:txBody>
      </p:sp>
      <p:sp>
        <p:nvSpPr>
          <p:cNvPr id="9" name="Slide Number Placeholder 8"/>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36686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1AE14-BC3D-2E45-AEE0-0758E89D5CD8}" type="datetime1">
              <a:rPr lang="en-US" smtClean="0"/>
              <a:t>12/22/23</a:t>
            </a:fld>
            <a:endParaRPr lang="en-TW"/>
          </a:p>
        </p:txBody>
      </p:sp>
      <p:sp>
        <p:nvSpPr>
          <p:cNvPr id="4" name="Footer Placeholder 3"/>
          <p:cNvSpPr>
            <a:spLocks noGrp="1"/>
          </p:cNvSpPr>
          <p:nvPr>
            <p:ph type="ftr" sz="quarter" idx="11"/>
          </p:nvPr>
        </p:nvSpPr>
        <p:spPr/>
        <p:txBody>
          <a:bodyPr/>
          <a:lstStyle/>
          <a:p>
            <a:r>
              <a:rPr lang="en-US"/>
              <a:t>CS5432 Advanced UNIX Programming</a:t>
            </a:r>
            <a:endParaRPr lang="en-TW"/>
          </a:p>
        </p:txBody>
      </p:sp>
      <p:sp>
        <p:nvSpPr>
          <p:cNvPr id="5" name="Slide Number Placeholder 4"/>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80845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27BFF-A023-0C40-8CC3-0CDD7357054E}" type="datetime1">
              <a:rPr lang="en-US" smtClean="0"/>
              <a:t>12/22/23</a:t>
            </a:fld>
            <a:endParaRPr lang="en-TW"/>
          </a:p>
        </p:txBody>
      </p:sp>
      <p:sp>
        <p:nvSpPr>
          <p:cNvPr id="3" name="Footer Placeholder 2"/>
          <p:cNvSpPr>
            <a:spLocks noGrp="1"/>
          </p:cNvSpPr>
          <p:nvPr>
            <p:ph type="ftr" sz="quarter" idx="11"/>
          </p:nvPr>
        </p:nvSpPr>
        <p:spPr/>
        <p:txBody>
          <a:bodyPr/>
          <a:lstStyle/>
          <a:p>
            <a:r>
              <a:rPr lang="en-US"/>
              <a:t>CS5432 Advanced UNIX Programming</a:t>
            </a:r>
            <a:endParaRPr lang="en-TW"/>
          </a:p>
        </p:txBody>
      </p:sp>
      <p:sp>
        <p:nvSpPr>
          <p:cNvPr id="4" name="Slide Number Placeholder 3"/>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26251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C244B0-4CF5-BD4F-B333-817D74179697}" type="datetime1">
              <a:rPr lang="en-US" smtClean="0"/>
              <a:t>12/22/23</a:t>
            </a:fld>
            <a:endParaRPr lang="en-TW"/>
          </a:p>
        </p:txBody>
      </p:sp>
      <p:sp>
        <p:nvSpPr>
          <p:cNvPr id="6" name="Footer Placeholder 5"/>
          <p:cNvSpPr>
            <a:spLocks noGrp="1"/>
          </p:cNvSpPr>
          <p:nvPr>
            <p:ph type="ftr" sz="quarter" idx="11"/>
          </p:nvPr>
        </p:nvSpPr>
        <p:spPr/>
        <p:txBody>
          <a:bodyPr/>
          <a:lstStyle/>
          <a:p>
            <a:r>
              <a:rPr lang="en-US"/>
              <a:t>CS5432 Advanced UNIX Programming</a:t>
            </a:r>
            <a:endParaRPr lang="en-TW"/>
          </a:p>
        </p:txBody>
      </p:sp>
      <p:sp>
        <p:nvSpPr>
          <p:cNvPr id="7" name="Slide Number Placeholder 6"/>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368125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63BB0-41DE-194D-BCA1-7AF1528C5C19}" type="datetime1">
              <a:rPr lang="en-US" smtClean="0"/>
              <a:t>12/22/23</a:t>
            </a:fld>
            <a:endParaRPr lang="en-TW"/>
          </a:p>
        </p:txBody>
      </p:sp>
      <p:sp>
        <p:nvSpPr>
          <p:cNvPr id="6" name="Footer Placeholder 5"/>
          <p:cNvSpPr>
            <a:spLocks noGrp="1"/>
          </p:cNvSpPr>
          <p:nvPr>
            <p:ph type="ftr" sz="quarter" idx="11"/>
          </p:nvPr>
        </p:nvSpPr>
        <p:spPr/>
        <p:txBody>
          <a:bodyPr/>
          <a:lstStyle/>
          <a:p>
            <a:r>
              <a:rPr lang="en-US"/>
              <a:t>CS5432 Advanced UNIX Programming</a:t>
            </a:r>
            <a:endParaRPr lang="en-TW"/>
          </a:p>
        </p:txBody>
      </p:sp>
      <p:sp>
        <p:nvSpPr>
          <p:cNvPr id="7" name="Slide Number Placeholder 6"/>
          <p:cNvSpPr>
            <a:spLocks noGrp="1"/>
          </p:cNvSpPr>
          <p:nvPr>
            <p:ph type="sldNum" sz="quarter" idx="12"/>
          </p:nvPr>
        </p:nvSpPr>
        <p:spPr/>
        <p:txBody>
          <a:bodyPr/>
          <a:lstStyle/>
          <a:p>
            <a:fld id="{15571B33-5963-4B4F-9520-296CF57F5F03}" type="slidenum">
              <a:rPr lang="en-TW" smtClean="0"/>
              <a:t>‹#›</a:t>
            </a:fld>
            <a:endParaRPr lang="en-TW"/>
          </a:p>
        </p:txBody>
      </p:sp>
    </p:spTree>
    <p:extLst>
      <p:ext uri="{BB962C8B-B14F-4D97-AF65-F5344CB8AC3E}">
        <p14:creationId xmlns:p14="http://schemas.microsoft.com/office/powerpoint/2010/main" val="180909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82289-CB19-1946-B5F8-A9E7F4451055}" type="datetime1">
              <a:rPr lang="en-US" smtClean="0"/>
              <a:t>12/22/23</a:t>
            </a:fld>
            <a:endParaRPr lang="en-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CS5432 Advanced UNIX Programming</a:t>
            </a:r>
            <a:endParaRPr lang="en-T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71B33-5963-4B4F-9520-296CF57F5F03}" type="slidenum">
              <a:rPr lang="en-TW" smtClean="0"/>
              <a:t>‹#›</a:t>
            </a:fld>
            <a:endParaRPr lang="en-TW"/>
          </a:p>
        </p:txBody>
      </p:sp>
    </p:spTree>
    <p:extLst>
      <p:ext uri="{BB962C8B-B14F-4D97-AF65-F5344CB8AC3E}">
        <p14:creationId xmlns:p14="http://schemas.microsoft.com/office/powerpoint/2010/main" val="21326644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su@cs.nth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452F-7667-8D5A-CCF2-B45D104C9985}"/>
              </a:ext>
            </a:extLst>
          </p:cNvPr>
          <p:cNvSpPr>
            <a:spLocks noGrp="1"/>
          </p:cNvSpPr>
          <p:nvPr>
            <p:ph type="ctrTitle"/>
          </p:nvPr>
        </p:nvSpPr>
        <p:spPr>
          <a:xfrm>
            <a:off x="0" y="1122362"/>
            <a:ext cx="12192000" cy="2479675"/>
          </a:xfrm>
        </p:spPr>
        <p:txBody>
          <a:bodyPr>
            <a:normAutofit/>
          </a:bodyPr>
          <a:lstStyle/>
          <a:p>
            <a:pPr>
              <a:lnSpc>
                <a:spcPct val="150000"/>
              </a:lnSpc>
            </a:pPr>
            <a:r>
              <a:rPr lang="en-US" sz="3600" dirty="0">
                <a:latin typeface="Silom" pitchFamily="2" charset="-34"/>
                <a:ea typeface="Silom" pitchFamily="2" charset="-34"/>
                <a:cs typeface="Silom" pitchFamily="2" charset="-34"/>
              </a:rPr>
              <a:t>CS5432 Advanced UNIX Programming Exercises</a:t>
            </a:r>
            <a:br>
              <a:rPr lang="en-US" sz="3600"/>
            </a:br>
            <a:r>
              <a:rPr lang="en-US" sz="3600"/>
              <a:t>Process</a:t>
            </a:r>
            <a:endParaRPr lang="en-TW" sz="3600" dirty="0"/>
          </a:p>
        </p:txBody>
      </p:sp>
      <p:sp>
        <p:nvSpPr>
          <p:cNvPr id="3" name="Subtitle 2">
            <a:extLst>
              <a:ext uri="{FF2B5EF4-FFF2-40B4-BE49-F238E27FC236}">
                <a16:creationId xmlns:a16="http://schemas.microsoft.com/office/drawing/2014/main" id="{BB87ADBC-15EE-1D58-5766-C21E688B1353}"/>
              </a:ext>
            </a:extLst>
          </p:cNvPr>
          <p:cNvSpPr>
            <a:spLocks noGrp="1"/>
          </p:cNvSpPr>
          <p:nvPr>
            <p:ph type="subTitle" idx="1"/>
          </p:nvPr>
        </p:nvSpPr>
        <p:spPr>
          <a:xfrm>
            <a:off x="1524000" y="3602038"/>
            <a:ext cx="9144000" cy="2133600"/>
          </a:xfrm>
        </p:spPr>
        <p:txBody>
          <a:bodyPr>
            <a:normAutofit/>
          </a:bodyPr>
          <a:lstStyle/>
          <a:p>
            <a:endParaRPr lang="en-US" dirty="0"/>
          </a:p>
          <a:p>
            <a:r>
              <a:rPr lang="en-US" sz="2800" b="1" dirty="0">
                <a:solidFill>
                  <a:schemeClr val="accent1"/>
                </a:solidFill>
              </a:rPr>
              <a:t>Cheng-</a:t>
            </a:r>
            <a:r>
              <a:rPr lang="en-US" sz="2800" b="1" dirty="0" err="1">
                <a:solidFill>
                  <a:schemeClr val="accent1"/>
                </a:solidFill>
              </a:rPr>
              <a:t>Hsin</a:t>
            </a:r>
            <a:r>
              <a:rPr lang="en-US" sz="2800" b="1" dirty="0">
                <a:solidFill>
                  <a:schemeClr val="accent1"/>
                </a:solidFill>
              </a:rPr>
              <a:t> Hsu</a:t>
            </a:r>
            <a:r>
              <a:rPr lang="en-US" sz="2800" dirty="0">
                <a:solidFill>
                  <a:schemeClr val="accent1"/>
                </a:solidFill>
              </a:rPr>
              <a:t> </a:t>
            </a:r>
            <a:r>
              <a:rPr lang="en-US" sz="2800" dirty="0"/>
              <a:t>(</a:t>
            </a:r>
            <a:r>
              <a:rPr lang="en-US" sz="2800" dirty="0">
                <a:hlinkClick r:id="rId2"/>
              </a:rPr>
              <a:t>chsu@cs.nthu.edu.tw</a:t>
            </a:r>
            <a:r>
              <a:rPr lang="en-US" sz="2800" dirty="0"/>
              <a:t>)</a:t>
            </a:r>
          </a:p>
          <a:p>
            <a:r>
              <a:rPr lang="en-US" i="1" dirty="0"/>
              <a:t>National Tsing Hua University</a:t>
            </a:r>
          </a:p>
          <a:p>
            <a:r>
              <a:rPr lang="en-US" i="1" dirty="0"/>
              <a:t>Department of Computer Science</a:t>
            </a:r>
            <a:endParaRPr lang="en-TW" i="1" dirty="0"/>
          </a:p>
        </p:txBody>
      </p:sp>
      <p:sp>
        <p:nvSpPr>
          <p:cNvPr id="5" name="Footer Placeholder 4">
            <a:extLst>
              <a:ext uri="{FF2B5EF4-FFF2-40B4-BE49-F238E27FC236}">
                <a16:creationId xmlns:a16="http://schemas.microsoft.com/office/drawing/2014/main" id="{DF28B8DB-BEA4-2C7F-D63A-4FBDE2FF50A2}"/>
              </a:ext>
            </a:extLst>
          </p:cNvPr>
          <p:cNvSpPr>
            <a:spLocks noGrp="1"/>
          </p:cNvSpPr>
          <p:nvPr>
            <p:ph type="ftr" sz="quarter" idx="11"/>
          </p:nvPr>
        </p:nvSpPr>
        <p:spPr/>
        <p:txBody>
          <a:bodyPr/>
          <a:lstStyle/>
          <a:p>
            <a:r>
              <a:rPr lang="en-US"/>
              <a:t>CS5432 Advanced UNIX Programming</a:t>
            </a:r>
            <a:endParaRPr lang="en-TW"/>
          </a:p>
        </p:txBody>
      </p:sp>
      <p:sp>
        <p:nvSpPr>
          <p:cNvPr id="6" name="Slide Number Placeholder 5">
            <a:extLst>
              <a:ext uri="{FF2B5EF4-FFF2-40B4-BE49-F238E27FC236}">
                <a16:creationId xmlns:a16="http://schemas.microsoft.com/office/drawing/2014/main" id="{729AC503-D999-3D69-4048-47D6BF362C1B}"/>
              </a:ext>
            </a:extLst>
          </p:cNvPr>
          <p:cNvSpPr>
            <a:spLocks noGrp="1"/>
          </p:cNvSpPr>
          <p:nvPr>
            <p:ph type="sldNum" sz="quarter" idx="12"/>
          </p:nvPr>
        </p:nvSpPr>
        <p:spPr/>
        <p:txBody>
          <a:bodyPr/>
          <a:lstStyle/>
          <a:p>
            <a:fld id="{15571B33-5963-4B4F-9520-296CF57F5F03}" type="slidenum">
              <a:rPr lang="en-TW" smtClean="0"/>
              <a:t>1</a:t>
            </a:fld>
            <a:endParaRPr lang="en-TW"/>
          </a:p>
        </p:txBody>
      </p:sp>
    </p:spTree>
    <p:extLst>
      <p:ext uri="{BB962C8B-B14F-4D97-AF65-F5344CB8AC3E}">
        <p14:creationId xmlns:p14="http://schemas.microsoft.com/office/powerpoint/2010/main" val="225376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US" dirty="0">
                <a:latin typeface="Calibri" panose="020F0502020204030204" pitchFamily="34" charset="0"/>
                <a:cs typeface="Calibri" panose="020F0502020204030204" pitchFamily="34" charset="0"/>
              </a:rPr>
              <a:t>Zombie Process</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825625"/>
            <a:ext cx="11353800" cy="4351338"/>
          </a:xfrm>
        </p:spPr>
        <p:txBody>
          <a:bodyPr>
            <a:normAutofit/>
          </a:bodyPr>
          <a:lstStyle/>
          <a:p>
            <a:pPr>
              <a:lnSpc>
                <a:spcPts val="3560"/>
              </a:lnSpc>
            </a:pPr>
            <a:r>
              <a:rPr lang="en-US" sz="2400" dirty="0"/>
              <a:t>In your implementation, you should:</a:t>
            </a:r>
          </a:p>
          <a:p>
            <a:pPr marL="0" indent="0">
              <a:lnSpc>
                <a:spcPts val="3560"/>
              </a:lnSpc>
              <a:buNone/>
            </a:pPr>
            <a:r>
              <a:rPr lang="en-US" sz="2400" dirty="0"/>
              <a:t>    (1) Write a program that creates a zombie process.</a:t>
            </a:r>
          </a:p>
          <a:p>
            <a:pPr marL="0" indent="0">
              <a:lnSpc>
                <a:spcPts val="3560"/>
              </a:lnSpc>
              <a:buNone/>
            </a:pPr>
            <a:r>
              <a:rPr lang="en-US" sz="2400" dirty="0"/>
              <a:t>    (2) Verifies that the process is a zombie in your code using </a:t>
            </a:r>
            <a:r>
              <a:rPr lang="en-US" sz="2400" dirty="0" err="1">
                <a:latin typeface="Courier New" panose="02070309020205020404" pitchFamily="49" charset="0"/>
                <a:cs typeface="Courier New" panose="02070309020205020404" pitchFamily="49" charset="0"/>
              </a:rPr>
              <a:t>ps</a:t>
            </a:r>
            <a:r>
              <a:rPr lang="en-US" sz="2400" dirty="0">
                <a:latin typeface="Courier New" panose="02070309020205020404" pitchFamily="49" charset="0"/>
                <a:cs typeface="Courier New" panose="02070309020205020404" pitchFamily="49" charset="0"/>
              </a:rPr>
              <a:t>(1)</a:t>
            </a:r>
            <a:r>
              <a:rPr lang="en-US" sz="2400" dirty="0"/>
              <a:t> command.</a:t>
            </a:r>
          </a:p>
          <a:p>
            <a:pPr marL="0" indent="0">
              <a:lnSpc>
                <a:spcPts val="3560"/>
              </a:lnSpc>
              <a:buNone/>
            </a:pPr>
            <a:r>
              <a:rPr lang="en-US" sz="2400" dirty="0"/>
              <a:t>    (3) Describe your implementation in your report.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10</a:t>
            </a:fld>
            <a:endParaRPr lang="en-TW"/>
          </a:p>
        </p:txBody>
      </p:sp>
    </p:spTree>
    <p:extLst>
      <p:ext uri="{BB962C8B-B14F-4D97-AF65-F5344CB8AC3E}">
        <p14:creationId xmlns:p14="http://schemas.microsoft.com/office/powerpoint/2010/main" val="348893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dirty="0">
                <a:latin typeface="Calibri" panose="020F0502020204030204" pitchFamily="34" charset="0"/>
                <a:cs typeface="Calibri" panose="020F0502020204030204" pitchFamily="34" charset="0"/>
              </a:rPr>
              <a:t>Zombie Process</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462086"/>
            <a:ext cx="11353800" cy="5395913"/>
          </a:xfrm>
        </p:spPr>
        <p:txBody>
          <a:bodyPr>
            <a:normAutofit/>
          </a:bodyPr>
          <a:lstStyle/>
          <a:p>
            <a:pPr marL="0" indent="0">
              <a:lnSpc>
                <a:spcPct val="100000"/>
              </a:lnSpc>
              <a:buNone/>
            </a:pPr>
            <a:r>
              <a:rPr lang="en-US" sz="2400" dirty="0"/>
              <a:t>(1)</a:t>
            </a:r>
            <a:endParaRPr lang="en-US" sz="2400" dirty="0">
              <a:latin typeface="Courier New" panose="02070309020205020404" pitchFamily="49" charset="0"/>
              <a:cs typeface="Courier New" panose="02070309020205020404" pitchFamily="49" charset="0"/>
            </a:endParaRPr>
          </a:p>
          <a:p>
            <a:pPr marL="0" indent="0">
              <a:lnSpc>
                <a:spcPct val="100000"/>
              </a:lnSpc>
              <a:buNone/>
            </a:pPr>
            <a:r>
              <a:rPr lang="en-US" sz="1000" dirty="0">
                <a:latin typeface="Courier New" panose="02070309020205020404" pitchFamily="49" charset="0"/>
                <a:cs typeface="Courier New" panose="02070309020205020404" pitchFamily="49" charset="0"/>
              </a:rPr>
              <a:t>int main(void){</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pid_t</a:t>
            </a:r>
            <a:r>
              <a:rPr lang="en-US" sz="1000" dirty="0">
                <a:latin typeface="Courier New" panose="02070309020205020404" pitchFamily="49" charset="0"/>
                <a:cs typeface="Courier New" panose="02070309020205020404" pitchFamily="49" charset="0"/>
              </a:rPr>
              <a:t> p = fork();</a:t>
            </a:r>
          </a:p>
          <a:p>
            <a:pPr marL="0" indent="0">
              <a:lnSpc>
                <a:spcPct val="100000"/>
              </a:lnSpc>
              <a:buNone/>
            </a:pPr>
            <a:r>
              <a:rPr lang="en-US" sz="1000" dirty="0">
                <a:latin typeface="Courier New" panose="02070309020205020404" pitchFamily="49" charset="0"/>
                <a:cs typeface="Courier New" panose="02070309020205020404" pitchFamily="49" charset="0"/>
              </a:rPr>
              <a:t>    int link[2];</a:t>
            </a:r>
          </a:p>
          <a:p>
            <a:pPr marL="0" indent="0">
              <a:lnSpc>
                <a:spcPct val="100000"/>
              </a:lnSpc>
              <a:buNone/>
            </a:pPr>
            <a:r>
              <a:rPr lang="en-US" sz="1000" dirty="0">
                <a:latin typeface="Courier New" panose="02070309020205020404" pitchFamily="49" charset="0"/>
                <a:cs typeface="Courier New" panose="02070309020205020404" pitchFamily="49" charset="0"/>
              </a:rPr>
              <a:t>    if(pipe(link) == -1){</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("Create Pipe fail\n");</a:t>
            </a:r>
          </a:p>
          <a:p>
            <a:pPr marL="0" indent="0">
              <a:lnSpc>
                <a:spcPct val="100000"/>
              </a:lnSpc>
              <a:buNone/>
            </a:pPr>
            <a:r>
              <a:rPr lang="en-US" sz="1000" dirty="0">
                <a:latin typeface="Courier New" panose="02070309020205020404" pitchFamily="49" charset="0"/>
                <a:cs typeface="Courier New" panose="02070309020205020404" pitchFamily="49" charset="0"/>
              </a:rPr>
              <a:t>        exit(-1);</a:t>
            </a:r>
          </a:p>
          <a:p>
            <a:pPr marL="0" indent="0">
              <a:lnSpc>
                <a:spcPct val="100000"/>
              </a:lnSpc>
              <a:buNone/>
            </a:pPr>
            <a:r>
              <a:rPr lang="en-US" sz="1000" dirty="0">
                <a:latin typeface="Courier New" panose="02070309020205020404" pitchFamily="49" charset="0"/>
                <a:cs typeface="Courier New" panose="02070309020205020404" pitchFamily="49" charset="0"/>
              </a:rPr>
              <a:t>    }</a:t>
            </a:r>
          </a:p>
          <a:p>
            <a:pPr marL="0" indent="0">
              <a:lnSpc>
                <a:spcPct val="100000"/>
              </a:lnSpc>
              <a:buNone/>
            </a:pPr>
            <a:r>
              <a:rPr lang="en-US" sz="1000" dirty="0">
                <a:latin typeface="Courier New" panose="02070309020205020404" pitchFamily="49" charset="0"/>
                <a:cs typeface="Courier New" panose="02070309020205020404" pitchFamily="49" charset="0"/>
              </a:rPr>
              <a:t>    if(p&lt;0){</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("Fork fail\n");</a:t>
            </a:r>
          </a:p>
          <a:p>
            <a:pPr marL="0" indent="0">
              <a:lnSpc>
                <a:spcPct val="100000"/>
              </a:lnSpc>
              <a:buNone/>
            </a:pPr>
            <a:r>
              <a:rPr lang="en-US" sz="1000" dirty="0">
                <a:latin typeface="Courier New" panose="02070309020205020404" pitchFamily="49" charset="0"/>
                <a:cs typeface="Courier New" panose="02070309020205020404" pitchFamily="49" charset="0"/>
              </a:rPr>
              <a:t>    } else if(p == 0){</a:t>
            </a:r>
          </a:p>
          <a:p>
            <a:pPr marL="0" indent="0">
              <a:lnSpc>
                <a:spcPct val="100000"/>
              </a:lnSpc>
              <a:buNone/>
            </a:pPr>
            <a:r>
              <a:rPr lang="en-US" sz="1000" dirty="0">
                <a:latin typeface="Courier New" panose="02070309020205020404" pitchFamily="49" charset="0"/>
                <a:cs typeface="Courier New" panose="02070309020205020404" pitchFamily="49" charset="0"/>
              </a:rPr>
              <a:t>        exit(0);</a:t>
            </a:r>
          </a:p>
          <a:p>
            <a:pPr marL="0" indent="0">
              <a:lnSpc>
                <a:spcPct val="100000"/>
              </a:lnSpc>
              <a:buNone/>
            </a:pPr>
            <a:r>
              <a:rPr lang="en-US" sz="1000" dirty="0">
                <a:latin typeface="Courier New" panose="02070309020205020404" pitchFamily="49" charset="0"/>
                <a:cs typeface="Courier New" panose="02070309020205020404" pitchFamily="49" charset="0"/>
              </a:rPr>
              <a:t>    } else if(p != 0){</a:t>
            </a:r>
          </a:p>
          <a:p>
            <a:pPr marL="0" indent="0">
              <a:lnSpc>
                <a:spcPct val="100000"/>
              </a:lnSpc>
              <a:buNone/>
            </a:pPr>
            <a:r>
              <a:rPr lang="en-US" sz="1000" dirty="0">
                <a:latin typeface="Courier New" panose="02070309020205020404" pitchFamily="49" charset="0"/>
                <a:cs typeface="Courier New" panose="02070309020205020404" pitchFamily="49" charset="0"/>
              </a:rPr>
              <a:t>        char *</a:t>
            </a:r>
            <a:r>
              <a:rPr lang="en-US" sz="1000" dirty="0" err="1">
                <a:latin typeface="Courier New" panose="02070309020205020404" pitchFamily="49" charset="0"/>
                <a:cs typeface="Courier New" panose="02070309020205020404" pitchFamily="49" charset="0"/>
              </a:rPr>
              <a:t>arg</a:t>
            </a:r>
            <a:r>
              <a:rPr lang="en-US" sz="1000" dirty="0">
                <a:latin typeface="Courier New" panose="02070309020205020404" pitchFamily="49" charset="0"/>
                <a:cs typeface="Courier New" panose="02070309020205020404" pitchFamily="49" charset="0"/>
              </a:rPr>
              <a:t>[2] = {"</a:t>
            </a:r>
            <a:r>
              <a:rPr lang="en-US" sz="1000" dirty="0" err="1">
                <a:latin typeface="Courier New" panose="02070309020205020404" pitchFamily="49" charset="0"/>
                <a:cs typeface="Courier New" panose="02070309020205020404" pitchFamily="49" charset="0"/>
              </a:rPr>
              <a:t>ps</a:t>
            </a:r>
            <a:r>
              <a:rPr lang="en-US" sz="1000" dirty="0">
                <a:latin typeface="Courier New" panose="02070309020205020404" pitchFamily="49" charset="0"/>
                <a:cs typeface="Courier New" panose="02070309020205020404" pitchFamily="49" charset="0"/>
              </a:rPr>
              <a:t>",NULL};</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pid_t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ps_p</a:t>
            </a:r>
            <a:r>
              <a:rPr lang="en-US" sz="1000" dirty="0">
                <a:latin typeface="Courier New" panose="02070309020205020404" pitchFamily="49" charset="0"/>
                <a:cs typeface="Courier New" panose="02070309020205020404" pitchFamily="49" charset="0"/>
              </a:rPr>
              <a:t> = fork();</a:t>
            </a:r>
          </a:p>
          <a:p>
            <a:pPr marL="0" indent="0">
              <a:lnSpc>
                <a:spcPct val="100000"/>
              </a:lnSpc>
              <a:buNone/>
            </a:pPr>
            <a:r>
              <a:rPr lang="en-US" sz="1000" dirty="0">
                <a:latin typeface="Courier New" panose="02070309020205020404" pitchFamily="49" charset="0"/>
                <a:cs typeface="Courier New" panose="02070309020205020404" pitchFamily="49" charset="0"/>
              </a:rPr>
              <a:t>        if(</a:t>
            </a:r>
            <a:r>
              <a:rPr lang="en-US" sz="1000" dirty="0" err="1">
                <a:latin typeface="Courier New" panose="02070309020205020404" pitchFamily="49" charset="0"/>
                <a:cs typeface="Courier New" panose="02070309020205020404" pitchFamily="49" charset="0"/>
              </a:rPr>
              <a:t>ps_p</a:t>
            </a:r>
            <a:r>
              <a:rPr lang="en-US" sz="1000" dirty="0">
                <a:latin typeface="Courier New" panose="02070309020205020404" pitchFamily="49" charset="0"/>
                <a:cs typeface="Courier New" panose="02070309020205020404" pitchFamily="49" charset="0"/>
              </a:rPr>
              <a:t> == 0){</a:t>
            </a:r>
          </a:p>
          <a:p>
            <a:pPr marL="0" indent="0">
              <a:lnSpc>
                <a:spcPct val="100000"/>
              </a:lnSpc>
              <a:buNone/>
            </a:pPr>
            <a:r>
              <a:rPr lang="en-US" sz="1000" dirty="0">
                <a:latin typeface="Courier New" panose="02070309020205020404" pitchFamily="49" charset="0"/>
                <a:cs typeface="Courier New" panose="02070309020205020404" pitchFamily="49" charset="0"/>
              </a:rPr>
              <a:t>            close(link[0]);</a:t>
            </a:r>
          </a:p>
          <a:p>
            <a:pPr marL="0" indent="0">
              <a:lnSpc>
                <a:spcPct val="100000"/>
              </a:lnSpc>
              <a:buNone/>
            </a:pPr>
            <a:r>
              <a:rPr lang="en-US" sz="1000" dirty="0">
                <a:latin typeface="Courier New" panose="02070309020205020404" pitchFamily="49" charset="0"/>
                <a:cs typeface="Courier New" panose="02070309020205020404" pitchFamily="49" charset="0"/>
              </a:rPr>
              <a:t>            dup2(link[1], STDOUT_FILENO);</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11</a:t>
            </a:fld>
            <a:endParaRPr lang="en-TW"/>
          </a:p>
        </p:txBody>
      </p:sp>
      <p:sp>
        <p:nvSpPr>
          <p:cNvPr id="6" name="Content Placeholder 2">
            <a:extLst>
              <a:ext uri="{FF2B5EF4-FFF2-40B4-BE49-F238E27FC236}">
                <a16:creationId xmlns:a16="http://schemas.microsoft.com/office/drawing/2014/main" id="{84F5B5FA-667D-16EF-353B-9DD33CB4CA33}"/>
              </a:ext>
            </a:extLst>
          </p:cNvPr>
          <p:cNvSpPr txBox="1">
            <a:spLocks/>
          </p:cNvSpPr>
          <p:nvPr/>
        </p:nvSpPr>
        <p:spPr>
          <a:xfrm>
            <a:off x="4753495" y="1690688"/>
            <a:ext cx="4465320" cy="503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execvp("ps", arg);</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}else{</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close(link[1]);</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sleep(1);</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char buf[200];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FILE * pipe_out;</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int nbytes = read(link[0], buf, 200);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printf("%s\n", buf);</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int status;</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return 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67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dirty="0">
                <a:latin typeface="Calibri" panose="020F0502020204030204" pitchFamily="34" charset="0"/>
                <a:cs typeface="Calibri" panose="020F0502020204030204" pitchFamily="34" charset="0"/>
              </a:rPr>
              <a:t>Zombie Process</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353800" cy="5258752"/>
          </a:xfrm>
        </p:spPr>
        <p:txBody>
          <a:bodyPr>
            <a:normAutofit/>
          </a:bodyPr>
          <a:lstStyle/>
          <a:p>
            <a:pPr marL="0" indent="0">
              <a:lnSpc>
                <a:spcPct val="100000"/>
              </a:lnSpc>
              <a:buNone/>
            </a:pPr>
            <a:r>
              <a:rPr lang="en-US" sz="2400" dirty="0"/>
              <a:t>(2)</a:t>
            </a:r>
          </a:p>
          <a:p>
            <a:pPr marL="0" indent="0">
              <a:lnSpc>
                <a:spcPct val="100000"/>
              </a:lnSpc>
              <a:buNone/>
            </a:pPr>
            <a:r>
              <a:rPr lang="en-US" sz="2400" dirty="0">
                <a:cs typeface="Courier New" panose="02070309020205020404" pitchFamily="49" charset="0"/>
              </a:rPr>
              <a:t>Z+: Zombie process</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12</a:t>
            </a:fld>
            <a:endParaRPr lang="en-TW"/>
          </a:p>
        </p:txBody>
      </p:sp>
      <p:pic>
        <p:nvPicPr>
          <p:cNvPr id="7" name="Picture 6">
            <a:extLst>
              <a:ext uri="{FF2B5EF4-FFF2-40B4-BE49-F238E27FC236}">
                <a16:creationId xmlns:a16="http://schemas.microsoft.com/office/drawing/2014/main" id="{986FCF35-D6C7-1015-8B88-4F21A13994D7}"/>
              </a:ext>
            </a:extLst>
          </p:cNvPr>
          <p:cNvPicPr>
            <a:picLocks noChangeAspect="1"/>
          </p:cNvPicPr>
          <p:nvPr/>
        </p:nvPicPr>
        <p:blipFill>
          <a:blip r:embed="rId2"/>
          <a:stretch>
            <a:fillRect/>
          </a:stretch>
        </p:blipFill>
        <p:spPr>
          <a:xfrm>
            <a:off x="838200" y="2746649"/>
            <a:ext cx="7772400" cy="1364701"/>
          </a:xfrm>
          <a:prstGeom prst="rect">
            <a:avLst/>
          </a:prstGeom>
        </p:spPr>
      </p:pic>
      <p:sp>
        <p:nvSpPr>
          <p:cNvPr id="8" name="Oval 7">
            <a:extLst>
              <a:ext uri="{FF2B5EF4-FFF2-40B4-BE49-F238E27FC236}">
                <a16:creationId xmlns:a16="http://schemas.microsoft.com/office/drawing/2014/main" id="{10FF0058-FACD-0FD9-50A7-0E0CFD48C734}"/>
              </a:ext>
            </a:extLst>
          </p:cNvPr>
          <p:cNvSpPr/>
          <p:nvPr/>
        </p:nvSpPr>
        <p:spPr>
          <a:xfrm>
            <a:off x="1734213" y="3614091"/>
            <a:ext cx="360000" cy="3600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221502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dirty="0">
                <a:latin typeface="Calibri" panose="020F0502020204030204" pitchFamily="34" charset="0"/>
                <a:cs typeface="Calibri" panose="020F0502020204030204" pitchFamily="34" charset="0"/>
              </a:rPr>
              <a:t>Zombie Process</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690688"/>
            <a:ext cx="11353800" cy="5258752"/>
          </a:xfrm>
        </p:spPr>
        <p:txBody>
          <a:bodyPr>
            <a:normAutofit/>
          </a:bodyPr>
          <a:lstStyle/>
          <a:p>
            <a:pPr marL="0" indent="0">
              <a:lnSpc>
                <a:spcPct val="100000"/>
              </a:lnSpc>
              <a:buNone/>
            </a:pPr>
            <a:r>
              <a:rPr lang="en-US" sz="2400" dirty="0"/>
              <a:t>(3)</a:t>
            </a:r>
          </a:p>
          <a:p>
            <a:pPr marL="0" indent="0">
              <a:lnSpc>
                <a:spcPct val="150000"/>
              </a:lnSpc>
              <a:buNone/>
            </a:pPr>
            <a:r>
              <a:rPr lang="en-US" sz="2400" dirty="0"/>
              <a:t>1. Use pipe to communicate between processes. Create a child process using </a:t>
            </a:r>
            <a:r>
              <a:rPr lang="en-US" sz="2400" dirty="0">
                <a:latin typeface="Courier New" panose="02070309020205020404" pitchFamily="49" charset="0"/>
                <a:cs typeface="Courier New" panose="02070309020205020404" pitchFamily="49" charset="0"/>
              </a:rPr>
              <a:t>fork</a:t>
            </a:r>
            <a:r>
              <a:rPr lang="en-US" sz="2400" dirty="0"/>
              <a:t>, and </a:t>
            </a:r>
            <a:r>
              <a:rPr lang="en-US" sz="2400" dirty="0">
                <a:latin typeface="Courier New" panose="02070309020205020404" pitchFamily="49" charset="0"/>
                <a:cs typeface="Courier New" panose="02070309020205020404" pitchFamily="49" charset="0"/>
              </a:rPr>
              <a:t>exit(0)</a:t>
            </a:r>
            <a:r>
              <a:rPr lang="en-US" sz="2400" dirty="0"/>
              <a:t> to immediately turn it into a zombie process.</a:t>
            </a:r>
          </a:p>
          <a:p>
            <a:pPr marL="0" indent="0">
              <a:lnSpc>
                <a:spcPct val="150000"/>
              </a:lnSpc>
              <a:buNone/>
            </a:pPr>
            <a:r>
              <a:rPr lang="en-US" sz="2400" dirty="0"/>
              <a:t>2. Use </a:t>
            </a:r>
            <a:r>
              <a:rPr lang="en-US" sz="2400" dirty="0" err="1">
                <a:latin typeface="Courier New" panose="02070309020205020404" pitchFamily="49" charset="0"/>
                <a:cs typeface="Courier New" panose="02070309020205020404" pitchFamily="49" charset="0"/>
              </a:rPr>
              <a:t>execvp</a:t>
            </a:r>
            <a:r>
              <a:rPr lang="en-US" sz="2400" dirty="0"/>
              <a:t> to invoke the UNIX </a:t>
            </a:r>
            <a:r>
              <a:rPr lang="en-US" sz="2400" dirty="0" err="1">
                <a:latin typeface="Courier New" panose="02070309020205020404" pitchFamily="49" charset="0"/>
                <a:cs typeface="Courier New" panose="02070309020205020404" pitchFamily="49" charset="0"/>
              </a:rPr>
              <a:t>ps</a:t>
            </a:r>
            <a:r>
              <a:rPr lang="en-US" sz="2400" dirty="0">
                <a:latin typeface="Courier New" panose="02070309020205020404" pitchFamily="49" charset="0"/>
                <a:cs typeface="Courier New" panose="02070309020205020404" pitchFamily="49" charset="0"/>
              </a:rPr>
              <a:t>(1)</a:t>
            </a:r>
            <a:r>
              <a:rPr lang="en-US" sz="2400" dirty="0"/>
              <a:t> command. Introduce </a:t>
            </a:r>
            <a:r>
              <a:rPr lang="en-US" sz="2400" dirty="0">
                <a:latin typeface="Courier New" panose="02070309020205020404" pitchFamily="49" charset="0"/>
                <a:cs typeface="Courier New" panose="02070309020205020404" pitchFamily="49" charset="0"/>
              </a:rPr>
              <a:t>sleep(1)</a:t>
            </a:r>
            <a:r>
              <a:rPr lang="en-US" sz="2400" dirty="0"/>
              <a:t> in the child process to ensure sufficient time for termination.</a:t>
            </a:r>
          </a:p>
          <a:p>
            <a:pPr marL="0" indent="0">
              <a:lnSpc>
                <a:spcPct val="150000"/>
              </a:lnSpc>
              <a:buNone/>
            </a:pPr>
            <a:r>
              <a:rPr lang="en-US" sz="2400" dirty="0"/>
              <a:t>3. In the result, </a:t>
            </a:r>
            <a:r>
              <a:rPr lang="en-US" sz="2400" dirty="0">
                <a:latin typeface="Courier New" panose="02070309020205020404" pitchFamily="49" charset="0"/>
                <a:cs typeface="Courier New" panose="02070309020205020404" pitchFamily="49" charset="0"/>
              </a:rPr>
              <a:t>STAT Z+</a:t>
            </a:r>
            <a:r>
              <a:rPr lang="en-US" sz="2400" dirty="0"/>
              <a:t> and </a:t>
            </a:r>
            <a:r>
              <a:rPr lang="en-US" sz="2400" dirty="0">
                <a:latin typeface="Courier New" panose="02070309020205020404" pitchFamily="49" charset="0"/>
                <a:cs typeface="Courier New" panose="02070309020205020404" pitchFamily="49" charset="0"/>
              </a:rPr>
              <a:t>&lt;defunct&gt;</a:t>
            </a:r>
            <a:r>
              <a:rPr lang="en-US" sz="2400" dirty="0"/>
              <a:t> show that the process is a zombie process.</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13</a:t>
            </a:fld>
            <a:endParaRPr lang="en-TW"/>
          </a:p>
        </p:txBody>
      </p:sp>
    </p:spTree>
    <p:extLst>
      <p:ext uri="{BB962C8B-B14F-4D97-AF65-F5344CB8AC3E}">
        <p14:creationId xmlns:p14="http://schemas.microsoft.com/office/powerpoint/2010/main" val="13319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E1E7-E75B-7BD8-A559-00FD1617D97F}"/>
              </a:ext>
            </a:extLst>
          </p:cNvPr>
          <p:cNvSpPr>
            <a:spLocks noGrp="1"/>
          </p:cNvSpPr>
          <p:nvPr>
            <p:ph type="title"/>
          </p:nvPr>
        </p:nvSpPr>
        <p:spPr/>
        <p:txBody>
          <a:bodyPr/>
          <a:lstStyle/>
          <a:p>
            <a:r>
              <a:rPr lang="en-TW" dirty="0"/>
              <a:t>Chapter 9. Process Relationships</a:t>
            </a:r>
          </a:p>
        </p:txBody>
      </p:sp>
      <p:sp>
        <p:nvSpPr>
          <p:cNvPr id="4" name="Footer Placeholder 3">
            <a:extLst>
              <a:ext uri="{FF2B5EF4-FFF2-40B4-BE49-F238E27FC236}">
                <a16:creationId xmlns:a16="http://schemas.microsoft.com/office/drawing/2014/main" id="{F04A76FB-BD37-6E77-8DD8-1EE749FA4C7A}"/>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AFFF98EB-E459-B188-120D-789DBA6094A8}"/>
              </a:ext>
            </a:extLst>
          </p:cNvPr>
          <p:cNvSpPr>
            <a:spLocks noGrp="1"/>
          </p:cNvSpPr>
          <p:nvPr>
            <p:ph type="sldNum" sz="quarter" idx="12"/>
          </p:nvPr>
        </p:nvSpPr>
        <p:spPr/>
        <p:txBody>
          <a:bodyPr/>
          <a:lstStyle/>
          <a:p>
            <a:fld id="{15571B33-5963-4B4F-9520-296CF57F5F03}" type="slidenum">
              <a:rPr lang="en-TW" smtClean="0"/>
              <a:t>14</a:t>
            </a:fld>
            <a:endParaRPr lang="en-TW"/>
          </a:p>
        </p:txBody>
      </p:sp>
    </p:spTree>
    <p:extLst>
      <p:ext uri="{BB962C8B-B14F-4D97-AF65-F5344CB8AC3E}">
        <p14:creationId xmlns:p14="http://schemas.microsoft.com/office/powerpoint/2010/main" val="158085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US" b="1" dirty="0">
                <a:latin typeface="Courier New" panose="02070309020205020404" pitchFamily="49" charset="0"/>
                <a:cs typeface="Courier New" panose="02070309020205020404" pitchFamily="49" charset="0"/>
              </a:rPr>
              <a:t>PID</a:t>
            </a:r>
            <a:r>
              <a:rPr lang="en-US" b="1" dirty="0"/>
              <a:t>, </a:t>
            </a:r>
            <a:r>
              <a:rPr lang="en-US" b="1" dirty="0">
                <a:latin typeface="Courier New" panose="02070309020205020404" pitchFamily="49" charset="0"/>
                <a:cs typeface="Courier New" panose="02070309020205020404" pitchFamily="49" charset="0"/>
              </a:rPr>
              <a:t>PGRP</a:t>
            </a:r>
            <a:r>
              <a:rPr lang="en-US" b="1" dirty="0"/>
              <a:t>, and </a:t>
            </a:r>
            <a:r>
              <a:rPr lang="en-US" b="1" dirty="0">
                <a:latin typeface="Courier New" panose="02070309020205020404" pitchFamily="49" charset="0"/>
                <a:cs typeface="Courier New" panose="02070309020205020404" pitchFamily="49" charset="0"/>
              </a:rPr>
              <a:t>TPGID</a:t>
            </a:r>
            <a:endParaRPr lang="en-TW"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0945969" cy="4351338"/>
          </a:xfrm>
        </p:spPr>
        <p:txBody>
          <a:bodyPr>
            <a:normAutofit/>
          </a:bodyPr>
          <a:lstStyle/>
          <a:p>
            <a:pPr marL="0" indent="0">
              <a:lnSpc>
                <a:spcPts val="3560"/>
              </a:lnSpc>
              <a:buNone/>
            </a:pPr>
            <a:r>
              <a:rPr lang="en-US" b="1" dirty="0"/>
              <a:t>This question will help you get familiar with the child process, </a:t>
            </a:r>
            <a:r>
              <a:rPr lang="en-US" b="1" dirty="0">
                <a:latin typeface="Courier New" panose="02070309020205020404" pitchFamily="49" charset="0"/>
                <a:cs typeface="Courier New" panose="02070309020205020404" pitchFamily="49" charset="0"/>
              </a:rPr>
              <a:t>PID</a:t>
            </a:r>
            <a:r>
              <a:rPr lang="en-US" b="1" dirty="0"/>
              <a:t>, </a:t>
            </a:r>
            <a:r>
              <a:rPr lang="en-US" b="1" dirty="0">
                <a:latin typeface="Courier New" panose="02070309020205020404" pitchFamily="49" charset="0"/>
                <a:cs typeface="Courier New" panose="02070309020205020404" pitchFamily="49" charset="0"/>
              </a:rPr>
              <a:t>PGRP</a:t>
            </a:r>
            <a:r>
              <a:rPr lang="en-US" b="1" dirty="0"/>
              <a:t>, and </a:t>
            </a:r>
            <a:r>
              <a:rPr lang="en-US" b="1" dirty="0">
                <a:latin typeface="Courier New" panose="02070309020205020404" pitchFamily="49" charset="0"/>
                <a:cs typeface="Courier New" panose="02070309020205020404" pitchFamily="49" charset="0"/>
              </a:rPr>
              <a:t>TPGID</a:t>
            </a:r>
            <a:r>
              <a:rPr lang="en-US" b="1" dirty="0"/>
              <a:t>. </a:t>
            </a:r>
            <a:endParaRPr lang="en-TW" b="1" dirty="0"/>
          </a:p>
          <a:p>
            <a:pPr>
              <a:lnSpc>
                <a:spcPts val="3560"/>
              </a:lnSpc>
            </a:pPr>
            <a:r>
              <a:rPr lang="en-US" sz="2400" dirty="0"/>
              <a:t>Write a small program that calls fork and has the child create a new session. Verify that the child becomes a process group leader and that the child no longer has a controlling terminal.</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15</a:t>
            </a:fld>
            <a:endParaRPr lang="en-TW"/>
          </a:p>
        </p:txBody>
      </p:sp>
    </p:spTree>
    <p:extLst>
      <p:ext uri="{BB962C8B-B14F-4D97-AF65-F5344CB8AC3E}">
        <p14:creationId xmlns:p14="http://schemas.microsoft.com/office/powerpoint/2010/main" val="350753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US" b="1" dirty="0">
                <a:latin typeface="Courier New" panose="02070309020205020404" pitchFamily="49" charset="0"/>
                <a:cs typeface="Courier New" panose="02070309020205020404" pitchFamily="49" charset="0"/>
              </a:rPr>
              <a:t>PID</a:t>
            </a:r>
            <a:r>
              <a:rPr lang="en-US" b="1" dirty="0"/>
              <a:t>, </a:t>
            </a:r>
            <a:r>
              <a:rPr lang="en-US" b="1" dirty="0">
                <a:latin typeface="Courier New" panose="02070309020205020404" pitchFamily="49" charset="0"/>
                <a:cs typeface="Courier New" panose="02070309020205020404" pitchFamily="49" charset="0"/>
              </a:rPr>
              <a:t>PGRP</a:t>
            </a:r>
            <a:r>
              <a:rPr lang="en-US" b="1" dirty="0"/>
              <a:t>, and </a:t>
            </a:r>
            <a:r>
              <a:rPr lang="en-US" b="1" dirty="0">
                <a:latin typeface="Courier New" panose="02070309020205020404" pitchFamily="49" charset="0"/>
                <a:cs typeface="Courier New" panose="02070309020205020404" pitchFamily="49" charset="0"/>
              </a:rPr>
              <a:t>TPGID</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825624"/>
            <a:ext cx="11353800" cy="5032376"/>
          </a:xfrm>
        </p:spPr>
        <p:txBody>
          <a:bodyPr>
            <a:normAutofit/>
          </a:bodyPr>
          <a:lstStyle/>
          <a:p>
            <a:pPr>
              <a:lnSpc>
                <a:spcPts val="3560"/>
              </a:lnSpc>
            </a:pPr>
            <a:r>
              <a:rPr lang="en-US" sz="2400" dirty="0"/>
              <a:t>In your implementation, you should:</a:t>
            </a:r>
          </a:p>
          <a:p>
            <a:pPr marL="0" indent="0">
              <a:lnSpc>
                <a:spcPts val="3560"/>
              </a:lnSpc>
              <a:buNone/>
            </a:pPr>
            <a:r>
              <a:rPr lang="en-US" sz="2400" dirty="0"/>
              <a:t>    (1) Fork a new child.</a:t>
            </a:r>
          </a:p>
          <a:p>
            <a:pPr marL="0" indent="0">
              <a:lnSpc>
                <a:spcPts val="3560"/>
              </a:lnSpc>
              <a:buNone/>
            </a:pPr>
            <a:r>
              <a:rPr lang="en-US" sz="2400" dirty="0"/>
              <a:t>    (2) Create a new session in the child process.</a:t>
            </a:r>
          </a:p>
          <a:p>
            <a:pPr marL="0" indent="0">
              <a:lnSpc>
                <a:spcPts val="3560"/>
              </a:lnSpc>
              <a:buNone/>
            </a:pPr>
            <a:r>
              <a:rPr lang="en-US" sz="2400" dirty="0"/>
              <a:t>    (3) Verify that the child is a process group leader and no longer has a controlling </a:t>
            </a:r>
          </a:p>
          <a:p>
            <a:pPr marL="0" indent="0">
              <a:lnSpc>
                <a:spcPts val="3560"/>
              </a:lnSpc>
              <a:buNone/>
            </a:pPr>
            <a:r>
              <a:rPr lang="en-US" sz="2400" dirty="0"/>
              <a:t>           terminal by using </a:t>
            </a:r>
            <a:r>
              <a:rPr lang="en-US" sz="2400" dirty="0" err="1">
                <a:latin typeface="Courier New" panose="02070309020205020404" pitchFamily="49" charset="0"/>
                <a:cs typeface="Courier New" panose="02070309020205020404" pitchFamily="49" charset="0"/>
              </a:rPr>
              <a:t>ps</a:t>
            </a:r>
            <a:r>
              <a:rPr lang="en-US" sz="2400" dirty="0"/>
              <a:t> command to print </a:t>
            </a:r>
            <a:r>
              <a:rPr lang="en-US" sz="2400" dirty="0">
                <a:latin typeface="Courier New" panose="02070309020205020404" pitchFamily="49" charset="0"/>
                <a:cs typeface="Courier New" panose="02070309020205020404" pitchFamily="49" charset="0"/>
              </a:rPr>
              <a:t>PID</a:t>
            </a:r>
            <a:r>
              <a:rPr lang="en-US" sz="2400" dirty="0"/>
              <a:t>, </a:t>
            </a:r>
            <a:r>
              <a:rPr lang="en-US" sz="2400" dirty="0">
                <a:latin typeface="Courier New" panose="02070309020205020404" pitchFamily="49" charset="0"/>
                <a:cs typeface="Courier New" panose="02070309020205020404" pitchFamily="49" charset="0"/>
              </a:rPr>
              <a:t>PGRP</a:t>
            </a:r>
            <a:r>
              <a:rPr lang="en-US" sz="2400" dirty="0"/>
              <a:t>, and </a:t>
            </a:r>
            <a:r>
              <a:rPr lang="en-US" sz="2400" dirty="0">
                <a:latin typeface="Courier New" panose="02070309020205020404" pitchFamily="49" charset="0"/>
                <a:cs typeface="Courier New" panose="02070309020205020404" pitchFamily="49" charset="0"/>
              </a:rPr>
              <a:t>TPGID</a:t>
            </a:r>
            <a:r>
              <a:rPr lang="en-US" sz="2400" dirty="0"/>
              <a:t>.</a:t>
            </a:r>
          </a:p>
          <a:p>
            <a:pPr marL="0" indent="0">
              <a:lnSpc>
                <a:spcPts val="3560"/>
              </a:lnSpc>
              <a:buNone/>
            </a:pPr>
            <a:r>
              <a:rPr lang="en-US" sz="2400" dirty="0"/>
              <a:t>    (4) Explain why the child process has no controlling terminal. What are </a:t>
            </a:r>
            <a:r>
              <a:rPr lang="en-US" sz="2400" dirty="0">
                <a:latin typeface="Courier New" panose="02070309020205020404" pitchFamily="49" charset="0"/>
                <a:cs typeface="Courier New" panose="02070309020205020404" pitchFamily="49" charset="0"/>
              </a:rPr>
              <a:t>PID</a:t>
            </a:r>
            <a:r>
              <a:rPr lang="en-US" sz="2400" dirty="0"/>
              <a:t>, </a:t>
            </a:r>
            <a:r>
              <a:rPr lang="en-US" sz="2400" dirty="0">
                <a:latin typeface="Courier New" panose="02070309020205020404" pitchFamily="49" charset="0"/>
                <a:cs typeface="Courier New" panose="02070309020205020404" pitchFamily="49" charset="0"/>
              </a:rPr>
              <a:t>PGRP</a:t>
            </a:r>
            <a:r>
              <a:rPr lang="en-US" sz="2400" dirty="0"/>
              <a:t>, and </a:t>
            </a:r>
          </a:p>
          <a:p>
            <a:pPr marL="0" indent="0">
              <a:lnSpc>
                <a:spcPts val="3560"/>
              </a:lnSpc>
              <a:buNone/>
            </a:pPr>
            <a:r>
              <a:rPr lang="en-US" sz="2400" dirty="0">
                <a:latin typeface="Courier New" panose="02070309020205020404" pitchFamily="49" charset="0"/>
                <a:cs typeface="Courier New" panose="02070309020205020404" pitchFamily="49" charset="0"/>
              </a:rPr>
              <a:t>    TPGID</a:t>
            </a:r>
            <a:r>
              <a:rPr lang="en-US" sz="2400" dirty="0"/>
              <a:t> values in this case? What are their meanings? Please answer these</a:t>
            </a:r>
          </a:p>
          <a:p>
            <a:pPr marL="0" indent="0">
              <a:lnSpc>
                <a:spcPts val="3560"/>
              </a:lnSpc>
              <a:buNone/>
            </a:pPr>
            <a:r>
              <a:rPr lang="en-US" sz="2400" dirty="0"/>
              <a:t>           questions in your report.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16</a:t>
            </a:fld>
            <a:endParaRPr lang="en-TW"/>
          </a:p>
        </p:txBody>
      </p:sp>
    </p:spTree>
    <p:extLst>
      <p:ext uri="{BB962C8B-B14F-4D97-AF65-F5344CB8AC3E}">
        <p14:creationId xmlns:p14="http://schemas.microsoft.com/office/powerpoint/2010/main" val="348076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ourier New" panose="02070309020205020404" pitchFamily="49" charset="0"/>
                <a:cs typeface="Courier New" panose="02070309020205020404" pitchFamily="49" charset="0"/>
              </a:rPr>
              <a:t>PID</a:t>
            </a:r>
            <a:r>
              <a:rPr lang="en-US" b="1" dirty="0"/>
              <a:t>, </a:t>
            </a:r>
            <a:r>
              <a:rPr lang="en-US" b="1" dirty="0">
                <a:latin typeface="Courier New" panose="02070309020205020404" pitchFamily="49" charset="0"/>
                <a:cs typeface="Courier New" panose="02070309020205020404" pitchFamily="49" charset="0"/>
              </a:rPr>
              <a:t>PGRP</a:t>
            </a:r>
            <a:r>
              <a:rPr lang="en-US" b="1" dirty="0"/>
              <a:t>, and </a:t>
            </a:r>
            <a:r>
              <a:rPr lang="en-US" b="1" dirty="0">
                <a:latin typeface="Courier New" panose="02070309020205020404" pitchFamily="49" charset="0"/>
                <a:cs typeface="Courier New" panose="02070309020205020404" pitchFamily="49" charset="0"/>
              </a:rPr>
              <a:t>TPGID</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199" y="1690688"/>
            <a:ext cx="11173692" cy="5167312"/>
          </a:xfrm>
        </p:spPr>
        <p:txBody>
          <a:bodyPr>
            <a:normAutofit/>
          </a:bodyPr>
          <a:lstStyle/>
          <a:p>
            <a:pPr marL="0" indent="0">
              <a:lnSpc>
                <a:spcPct val="120000"/>
              </a:lnSpc>
              <a:buNone/>
            </a:pPr>
            <a:r>
              <a:rPr lang="en-US" sz="2400" dirty="0"/>
              <a:t>(1)</a:t>
            </a:r>
          </a:p>
          <a:p>
            <a:pPr marL="0" indent="0">
              <a:lnSpc>
                <a:spcPct val="120000"/>
              </a:lnSpc>
              <a:buNone/>
            </a:pPr>
            <a:r>
              <a:rPr lang="en-US" sz="1200" dirty="0" err="1">
                <a:latin typeface="Courier New" panose="02070309020205020404" pitchFamily="49" charset="0"/>
                <a:cs typeface="Courier New" panose="02070309020205020404" pitchFamily="49" charset="0"/>
              </a:rPr>
              <a:t>pid</a:t>
            </a:r>
            <a:r>
              <a:rPr lang="en-US" sz="1200" dirty="0">
                <a:latin typeface="Courier New" panose="02070309020205020404" pitchFamily="49" charset="0"/>
                <a:cs typeface="Courier New" panose="02070309020205020404" pitchFamily="49" charset="0"/>
              </a:rPr>
              <a:t> = fork()</a:t>
            </a:r>
          </a:p>
          <a:p>
            <a:pPr marL="0" indent="0">
              <a:lnSpc>
                <a:spcPct val="120000"/>
              </a:lnSpc>
              <a:buNone/>
            </a:pPr>
            <a:r>
              <a:rPr lang="en-US" sz="2400" dirty="0">
                <a:cs typeface="Courier New" panose="02070309020205020404" pitchFamily="49" charset="0"/>
              </a:rPr>
              <a:t>(2)</a:t>
            </a:r>
          </a:p>
          <a:p>
            <a:pPr marL="0" indent="0">
              <a:lnSpc>
                <a:spcPct val="120000"/>
              </a:lnSpc>
              <a:buNone/>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pid</a:t>
            </a:r>
            <a:r>
              <a:rPr lang="en-US" sz="1200" dirty="0">
                <a:latin typeface="Courier New" panose="02070309020205020404" pitchFamily="49" charset="0"/>
                <a:cs typeface="Courier New" panose="02070309020205020404" pitchFamily="49" charset="0"/>
              </a:rPr>
              <a:t> == 0 )</a:t>
            </a:r>
          </a:p>
          <a:p>
            <a:pPr marL="0" indent="0">
              <a:lnSpc>
                <a:spcPct val="120000"/>
              </a:lnSpc>
              <a:buNone/>
            </a:pPr>
            <a:r>
              <a:rPr lang="en-US" sz="1200" dirty="0">
                <a:latin typeface="Courier New" panose="02070309020205020404" pitchFamily="49" charset="0"/>
                <a:cs typeface="Courier New" panose="02070309020205020404" pitchFamily="49" charset="0"/>
              </a:rPr>
              <a:t>{</a:t>
            </a:r>
          </a:p>
          <a:p>
            <a:pPr marL="0" indent="0">
              <a:lnSpc>
                <a:spcPct val="120000"/>
              </a:lnSpc>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setsid</a:t>
            </a:r>
            <a:r>
              <a:rPr lang="en-US" sz="1200" dirty="0">
                <a:latin typeface="Courier New" panose="02070309020205020404" pitchFamily="49" charset="0"/>
                <a:cs typeface="Courier New" panose="02070309020205020404" pitchFamily="49" charset="0"/>
              </a:rPr>
              <a:t>() &lt; 0 )</a:t>
            </a:r>
          </a:p>
          <a:p>
            <a:pPr marL="0" indent="0">
              <a:lnSpc>
                <a:spcPct val="120000"/>
              </a:lnSpc>
              <a:buNone/>
            </a:pPr>
            <a:r>
              <a:rPr lang="en-US" sz="1200" dirty="0">
                <a:latin typeface="Courier New" panose="02070309020205020404" pitchFamily="49" charset="0"/>
                <a:cs typeface="Courier New" panose="02070309020205020404" pitchFamily="49" charset="0"/>
              </a:rPr>
              <a:t>    {</a:t>
            </a:r>
          </a:p>
          <a:p>
            <a:pPr marL="0" indent="0">
              <a:lnSpc>
                <a:spcPct val="12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fprintf</a:t>
            </a:r>
            <a:r>
              <a:rPr lang="en-US" sz="1200" dirty="0">
                <a:latin typeface="Courier New" panose="02070309020205020404" pitchFamily="49" charset="0"/>
                <a:cs typeface="Courier New" panose="02070309020205020404" pitchFamily="49" charset="0"/>
              </a:rPr>
              <a:t>( stderr, "</a:t>
            </a:r>
            <a:r>
              <a:rPr lang="en-US" sz="1200" dirty="0" err="1">
                <a:latin typeface="Courier New" panose="02070309020205020404" pitchFamily="49" charset="0"/>
                <a:cs typeface="Courier New" panose="02070309020205020404" pitchFamily="49" charset="0"/>
              </a:rPr>
              <a:t>Setsid</a:t>
            </a:r>
            <a:r>
              <a:rPr lang="en-US" sz="1200" dirty="0">
                <a:latin typeface="Courier New" panose="02070309020205020404" pitchFamily="49" charset="0"/>
                <a:cs typeface="Courier New" panose="02070309020205020404" pitchFamily="49" charset="0"/>
              </a:rPr>
              <a:t> error </a:t>
            </a:r>
            <a:r>
              <a:rPr lang="en-US" sz="1200" dirty="0" err="1">
                <a:latin typeface="Courier New" panose="02070309020205020404" pitchFamily="49" charset="0"/>
                <a:cs typeface="Courier New" panose="02070309020205020404" pitchFamily="49" charset="0"/>
              </a:rPr>
              <a:t>errno</a:t>
            </a:r>
            <a:r>
              <a:rPr lang="en-US" sz="1200" dirty="0">
                <a:latin typeface="Courier New" panose="02070309020205020404" pitchFamily="49" charset="0"/>
                <a:cs typeface="Courier New" panose="02070309020205020404" pitchFamily="49" charset="0"/>
              </a:rPr>
              <a:t> %d: %s\n", </a:t>
            </a:r>
            <a:r>
              <a:rPr lang="en-US" sz="1200" dirty="0" err="1">
                <a:latin typeface="Courier New" panose="02070309020205020404" pitchFamily="49" charset="0"/>
                <a:cs typeface="Courier New" panose="02070309020205020404" pitchFamily="49" charset="0"/>
              </a:rPr>
              <a:t>errno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strerror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errno</a:t>
            </a:r>
            <a:r>
              <a:rPr lang="en-US" sz="1200" dirty="0">
                <a:latin typeface="Courier New" panose="02070309020205020404" pitchFamily="49" charset="0"/>
                <a:cs typeface="Courier New" panose="02070309020205020404" pitchFamily="49" charset="0"/>
              </a:rPr>
              <a:t>) );</a:t>
            </a:r>
          </a:p>
          <a:p>
            <a:pPr marL="0" indent="0">
              <a:lnSpc>
                <a:spcPct val="120000"/>
              </a:lnSpc>
              <a:buNone/>
            </a:pPr>
            <a:r>
              <a:rPr lang="en-US" sz="1200" dirty="0">
                <a:latin typeface="Courier New" panose="02070309020205020404" pitchFamily="49" charset="0"/>
                <a:cs typeface="Courier New" panose="02070309020205020404" pitchFamily="49" charset="0"/>
              </a:rPr>
              <a:t>        exit(-1);</a:t>
            </a:r>
          </a:p>
          <a:p>
            <a:pPr marL="0" indent="0">
              <a:lnSpc>
                <a:spcPct val="120000"/>
              </a:lnSpc>
              <a:buNone/>
            </a:pPr>
            <a:r>
              <a:rPr lang="en-US" sz="1200" dirty="0">
                <a:latin typeface="Courier New" panose="02070309020205020404" pitchFamily="49" charset="0"/>
                <a:cs typeface="Courier New" panose="02070309020205020404" pitchFamily="49" charset="0"/>
              </a:rPr>
              <a:t>    }</a:t>
            </a:r>
          </a:p>
          <a:p>
            <a:pPr marL="0" indent="0">
              <a:lnSpc>
                <a:spcPct val="12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fprintf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stdout</a:t>
            </a:r>
            <a:r>
              <a:rPr lang="en-US" sz="1200" dirty="0">
                <a:latin typeface="Courier New" panose="02070309020205020404" pitchFamily="49" charset="0"/>
                <a:cs typeface="Courier New" panose="02070309020205020404" pitchFamily="49" charset="0"/>
              </a:rPr>
              <a:t>, "Child: PID=%d, PGRP=%d, TPGID=%d\n", </a:t>
            </a:r>
            <a:r>
              <a:rPr lang="en-US" sz="1200" dirty="0" err="1">
                <a:latin typeface="Courier New" panose="02070309020205020404" pitchFamily="49" charset="0"/>
                <a:cs typeface="Courier New" panose="02070309020205020404" pitchFamily="49" charset="0"/>
              </a:rPr>
              <a:t>getpid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getpgrp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tcgetpgrp</a:t>
            </a:r>
            <a:r>
              <a:rPr lang="en-US" sz="1200" dirty="0">
                <a:latin typeface="Courier New" panose="02070309020205020404" pitchFamily="49" charset="0"/>
                <a:cs typeface="Courier New" panose="02070309020205020404" pitchFamily="49" charset="0"/>
              </a:rPr>
              <a:t>(STDIN_FILENO) );</a:t>
            </a:r>
          </a:p>
          <a:p>
            <a:pPr marL="0" indent="0">
              <a:lnSpc>
                <a:spcPct val="120000"/>
              </a:lnSpc>
              <a:buNone/>
            </a:pPr>
            <a:r>
              <a:rPr lang="en-US" sz="12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17</a:t>
            </a:fld>
            <a:endParaRPr lang="en-TW"/>
          </a:p>
        </p:txBody>
      </p:sp>
    </p:spTree>
    <p:extLst>
      <p:ext uri="{BB962C8B-B14F-4D97-AF65-F5344CB8AC3E}">
        <p14:creationId xmlns:p14="http://schemas.microsoft.com/office/powerpoint/2010/main" val="62993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ourier New" panose="02070309020205020404" pitchFamily="49" charset="0"/>
                <a:cs typeface="Courier New" panose="02070309020205020404" pitchFamily="49" charset="0"/>
              </a:rPr>
              <a:t>PID</a:t>
            </a:r>
            <a:r>
              <a:rPr lang="en-US" b="1" dirty="0"/>
              <a:t>, </a:t>
            </a:r>
            <a:r>
              <a:rPr lang="en-US" b="1" dirty="0">
                <a:latin typeface="Courier New" panose="02070309020205020404" pitchFamily="49" charset="0"/>
                <a:cs typeface="Courier New" panose="02070309020205020404" pitchFamily="49" charset="0"/>
              </a:rPr>
              <a:t>PGRP</a:t>
            </a:r>
            <a:r>
              <a:rPr lang="en-US" b="1" dirty="0"/>
              <a:t>, and </a:t>
            </a:r>
            <a:r>
              <a:rPr lang="en-US" b="1" dirty="0">
                <a:latin typeface="Courier New" panose="02070309020205020404" pitchFamily="49" charset="0"/>
                <a:cs typeface="Courier New" panose="02070309020205020404" pitchFamily="49" charset="0"/>
              </a:rPr>
              <a:t>TPGID</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199" y="1690688"/>
            <a:ext cx="11173692" cy="5225501"/>
          </a:xfrm>
        </p:spPr>
        <p:txBody>
          <a:bodyPr>
            <a:normAutofit/>
          </a:bodyPr>
          <a:lstStyle/>
          <a:p>
            <a:pPr marL="0" indent="0">
              <a:lnSpc>
                <a:spcPct val="120000"/>
              </a:lnSpc>
              <a:buNone/>
            </a:pPr>
            <a:r>
              <a:rPr lang="en-US" sz="2400" dirty="0"/>
              <a:t>(3)</a:t>
            </a:r>
          </a:p>
          <a:p>
            <a:pPr marL="0" indent="0">
              <a:lnSpc>
                <a:spcPct val="120000"/>
              </a:lnSpc>
              <a:buNone/>
            </a:pPr>
            <a:r>
              <a:rPr lang="en-US" sz="1600" dirty="0">
                <a:latin typeface="Courier New" panose="02070309020205020404" pitchFamily="49" charset="0"/>
                <a:cs typeface="Courier New" panose="02070309020205020404" pitchFamily="49" charset="0"/>
              </a:rPr>
              <a:t>char command[50];</a:t>
            </a:r>
          </a:p>
          <a:p>
            <a:pPr marL="0" indent="0">
              <a:lnSpc>
                <a:spcPct val="120000"/>
              </a:lnSpc>
              <a:buNone/>
            </a:pPr>
            <a:r>
              <a:rPr lang="en-US" sz="1600" dirty="0" err="1">
                <a:latin typeface="Courier New" panose="02070309020205020404" pitchFamily="49" charset="0"/>
                <a:cs typeface="Courier New" panose="02070309020205020404" pitchFamily="49" charset="0"/>
              </a:rPr>
              <a:t>snprintf</a:t>
            </a:r>
            <a:r>
              <a:rPr lang="en-US" sz="1600" dirty="0">
                <a:latin typeface="Courier New" panose="02070309020205020404" pitchFamily="49" charset="0"/>
                <a:cs typeface="Courier New" panose="02070309020205020404" pitchFamily="49" charset="0"/>
              </a:rPr>
              <a:t>(command,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(command), "</a:t>
            </a:r>
            <a:r>
              <a:rPr lang="en-US" sz="1600" dirty="0" err="1">
                <a:latin typeface="Courier New" panose="02070309020205020404" pitchFamily="49" charset="0"/>
                <a:cs typeface="Courier New" panose="02070309020205020404" pitchFamily="49" charset="0"/>
              </a:rPr>
              <a:t>ps</a:t>
            </a:r>
            <a:r>
              <a:rPr lang="en-US" sz="1600" dirty="0">
                <a:latin typeface="Courier New" panose="02070309020205020404" pitchFamily="49" charset="0"/>
                <a:cs typeface="Courier New" panose="02070309020205020404" pitchFamily="49" charset="0"/>
              </a:rPr>
              <a:t> -o </a:t>
            </a:r>
            <a:r>
              <a:rPr lang="en-US" sz="1600" dirty="0" err="1">
                <a:latin typeface="Courier New" panose="02070309020205020404" pitchFamily="49" charset="0"/>
                <a:cs typeface="Courier New" panose="02070309020205020404" pitchFamily="49" charset="0"/>
              </a:rPr>
              <a:t>pid,pgrp,tpgid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getpid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pid</a:t>
            </a:r>
            <a:r>
              <a:rPr lang="en-US" sz="1600" dirty="0">
                <a:latin typeface="Courier New" panose="02070309020205020404" pitchFamily="49" charset="0"/>
                <a:cs typeface="Courier New" panose="02070309020205020404" pitchFamily="49" charset="0"/>
              </a:rPr>
              <a:t>);</a:t>
            </a:r>
          </a:p>
          <a:p>
            <a:pPr marL="0" indent="0">
              <a:lnSpc>
                <a:spcPct val="120000"/>
              </a:lnSpc>
              <a:buNone/>
            </a:pPr>
            <a:r>
              <a:rPr lang="en-US" sz="1600" dirty="0">
                <a:latin typeface="Courier New" panose="02070309020205020404" pitchFamily="49" charset="0"/>
                <a:cs typeface="Courier New" panose="02070309020205020404" pitchFamily="49" charset="0"/>
              </a:rPr>
              <a:t>system(command);</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18</a:t>
            </a:fld>
            <a:endParaRPr lang="en-TW"/>
          </a:p>
        </p:txBody>
      </p:sp>
      <p:pic>
        <p:nvPicPr>
          <p:cNvPr id="7" name="Picture 6">
            <a:extLst>
              <a:ext uri="{FF2B5EF4-FFF2-40B4-BE49-F238E27FC236}">
                <a16:creationId xmlns:a16="http://schemas.microsoft.com/office/drawing/2014/main" id="{2D9A8174-09F5-073C-F3E9-4ACE151D6AEF}"/>
              </a:ext>
            </a:extLst>
          </p:cNvPr>
          <p:cNvPicPr>
            <a:picLocks noChangeAspect="1"/>
          </p:cNvPicPr>
          <p:nvPr/>
        </p:nvPicPr>
        <p:blipFill>
          <a:blip r:embed="rId2"/>
          <a:stretch>
            <a:fillRect/>
          </a:stretch>
        </p:blipFill>
        <p:spPr>
          <a:xfrm>
            <a:off x="838198" y="3576036"/>
            <a:ext cx="6083300" cy="1727200"/>
          </a:xfrm>
          <a:prstGeom prst="rect">
            <a:avLst/>
          </a:prstGeom>
        </p:spPr>
      </p:pic>
    </p:spTree>
    <p:extLst>
      <p:ext uri="{BB962C8B-B14F-4D97-AF65-F5344CB8AC3E}">
        <p14:creationId xmlns:p14="http://schemas.microsoft.com/office/powerpoint/2010/main" val="1818564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ourier New" panose="02070309020205020404" pitchFamily="49" charset="0"/>
                <a:cs typeface="Courier New" panose="02070309020205020404" pitchFamily="49" charset="0"/>
              </a:rPr>
              <a:t>PID</a:t>
            </a:r>
            <a:r>
              <a:rPr lang="en-US" b="1" dirty="0"/>
              <a:t>, </a:t>
            </a:r>
            <a:r>
              <a:rPr lang="en-US" b="1" dirty="0">
                <a:latin typeface="Courier New" panose="02070309020205020404" pitchFamily="49" charset="0"/>
                <a:cs typeface="Courier New" panose="02070309020205020404" pitchFamily="49" charset="0"/>
              </a:rPr>
              <a:t>PGRP</a:t>
            </a:r>
            <a:r>
              <a:rPr lang="en-US" b="1" dirty="0"/>
              <a:t>, and </a:t>
            </a:r>
            <a:r>
              <a:rPr lang="en-US" b="1" dirty="0">
                <a:latin typeface="Courier New" panose="02070309020205020404" pitchFamily="49" charset="0"/>
                <a:cs typeface="Courier New" panose="02070309020205020404" pitchFamily="49" charset="0"/>
              </a:rPr>
              <a:t>TPGID</a:t>
            </a:r>
            <a:endParaRPr lang="en-TW"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19</a:t>
            </a:fld>
            <a:endParaRPr lang="en-TW"/>
          </a:p>
        </p:txBody>
      </p:sp>
      <p:sp>
        <p:nvSpPr>
          <p:cNvPr id="6" name="Content Placeholder 2">
            <a:extLst>
              <a:ext uri="{FF2B5EF4-FFF2-40B4-BE49-F238E27FC236}">
                <a16:creationId xmlns:a16="http://schemas.microsoft.com/office/drawing/2014/main" id="{FBFD6F84-C646-9E9B-70C5-77ED4AE72DDF}"/>
              </a:ext>
            </a:extLst>
          </p:cNvPr>
          <p:cNvSpPr txBox="1">
            <a:spLocks/>
          </p:cNvSpPr>
          <p:nvPr/>
        </p:nvSpPr>
        <p:spPr>
          <a:xfrm>
            <a:off x="838200" y="1690689"/>
            <a:ext cx="11173692"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400" dirty="0"/>
              <a:t>(4)</a:t>
            </a:r>
          </a:p>
          <a:p>
            <a:pPr>
              <a:lnSpc>
                <a:spcPct val="150000"/>
              </a:lnSpc>
            </a:pPr>
            <a:r>
              <a:rPr lang="en-US" sz="2400" b="1" dirty="0"/>
              <a:t>PID</a:t>
            </a:r>
            <a:r>
              <a:rPr lang="en-US" sz="2400" dirty="0"/>
              <a:t>: a unique numeric identifier assigned to each process in the system</a:t>
            </a:r>
          </a:p>
          <a:p>
            <a:pPr>
              <a:lnSpc>
                <a:spcPct val="150000"/>
              </a:lnSpc>
            </a:pPr>
            <a:r>
              <a:rPr lang="en-US" sz="2400" b="1" dirty="0"/>
              <a:t>PPID</a:t>
            </a:r>
            <a:r>
              <a:rPr lang="en-US" sz="2400" dirty="0"/>
              <a:t>: the PID of the parent process that spawned or created the current process</a:t>
            </a:r>
          </a:p>
          <a:p>
            <a:pPr>
              <a:lnSpc>
                <a:spcPct val="150000"/>
              </a:lnSpc>
            </a:pPr>
            <a:r>
              <a:rPr lang="en-US" sz="2400" b="1" dirty="0"/>
              <a:t>PGID</a:t>
            </a:r>
            <a:r>
              <a:rPr lang="en-US" sz="2400" dirty="0"/>
              <a:t>: a unique identifier assigned to a collection of processes that form a process group. All processes in the same process group have the same </a:t>
            </a:r>
            <a:r>
              <a:rPr lang="en-US" sz="2400" b="1" dirty="0"/>
              <a:t>PGID</a:t>
            </a:r>
            <a:r>
              <a:rPr lang="en-US" sz="2400" dirty="0"/>
              <a:t>.</a:t>
            </a:r>
          </a:p>
          <a:p>
            <a:pPr marL="0" indent="0">
              <a:lnSpc>
                <a:spcPct val="120000"/>
              </a:lnSpc>
              <a:buFont typeface="Arial" panose="020B0604020202020204" pitchFamily="34" charset="0"/>
              <a:buNone/>
            </a:pPr>
            <a:endParaRPr lang="en-US" sz="2400" dirty="0"/>
          </a:p>
        </p:txBody>
      </p:sp>
    </p:spTree>
    <p:extLst>
      <p:ext uri="{BB962C8B-B14F-4D97-AF65-F5344CB8AC3E}">
        <p14:creationId xmlns:p14="http://schemas.microsoft.com/office/powerpoint/2010/main" val="39417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E1E7-E75B-7BD8-A559-00FD1617D97F}"/>
              </a:ext>
            </a:extLst>
          </p:cNvPr>
          <p:cNvSpPr>
            <a:spLocks noGrp="1"/>
          </p:cNvSpPr>
          <p:nvPr>
            <p:ph type="title"/>
          </p:nvPr>
        </p:nvSpPr>
        <p:spPr/>
        <p:txBody>
          <a:bodyPr/>
          <a:lstStyle/>
          <a:p>
            <a:r>
              <a:rPr lang="en-TW" dirty="0"/>
              <a:t>Chapter 7. Process Environment</a:t>
            </a:r>
          </a:p>
        </p:txBody>
      </p:sp>
      <p:sp>
        <p:nvSpPr>
          <p:cNvPr id="4" name="Footer Placeholder 3">
            <a:extLst>
              <a:ext uri="{FF2B5EF4-FFF2-40B4-BE49-F238E27FC236}">
                <a16:creationId xmlns:a16="http://schemas.microsoft.com/office/drawing/2014/main" id="{F04A76FB-BD37-6E77-8DD8-1EE749FA4C7A}"/>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AFFF98EB-E459-B188-120D-789DBA6094A8}"/>
              </a:ext>
            </a:extLst>
          </p:cNvPr>
          <p:cNvSpPr>
            <a:spLocks noGrp="1"/>
          </p:cNvSpPr>
          <p:nvPr>
            <p:ph type="sldNum" sz="quarter" idx="12"/>
          </p:nvPr>
        </p:nvSpPr>
        <p:spPr/>
        <p:txBody>
          <a:bodyPr/>
          <a:lstStyle/>
          <a:p>
            <a:fld id="{15571B33-5963-4B4F-9520-296CF57F5F03}" type="slidenum">
              <a:rPr lang="en-TW" smtClean="0"/>
              <a:t>2</a:t>
            </a:fld>
            <a:endParaRPr lang="en-TW"/>
          </a:p>
        </p:txBody>
      </p:sp>
    </p:spTree>
    <p:extLst>
      <p:ext uri="{BB962C8B-B14F-4D97-AF65-F5344CB8AC3E}">
        <p14:creationId xmlns:p14="http://schemas.microsoft.com/office/powerpoint/2010/main" val="265667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E1E7-E75B-7BD8-A559-00FD1617D97F}"/>
              </a:ext>
            </a:extLst>
          </p:cNvPr>
          <p:cNvSpPr>
            <a:spLocks noGrp="1"/>
          </p:cNvSpPr>
          <p:nvPr>
            <p:ph type="title"/>
          </p:nvPr>
        </p:nvSpPr>
        <p:spPr/>
        <p:txBody>
          <a:bodyPr/>
          <a:lstStyle/>
          <a:p>
            <a:r>
              <a:rPr lang="en-TW" dirty="0"/>
              <a:t>Chapter 13. Daemon Process</a:t>
            </a:r>
          </a:p>
        </p:txBody>
      </p:sp>
      <p:sp>
        <p:nvSpPr>
          <p:cNvPr id="4" name="Footer Placeholder 3">
            <a:extLst>
              <a:ext uri="{FF2B5EF4-FFF2-40B4-BE49-F238E27FC236}">
                <a16:creationId xmlns:a16="http://schemas.microsoft.com/office/drawing/2014/main" id="{F04A76FB-BD37-6E77-8DD8-1EE749FA4C7A}"/>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AFFF98EB-E459-B188-120D-789DBA6094A8}"/>
              </a:ext>
            </a:extLst>
          </p:cNvPr>
          <p:cNvSpPr>
            <a:spLocks noGrp="1"/>
          </p:cNvSpPr>
          <p:nvPr>
            <p:ph type="sldNum" sz="quarter" idx="12"/>
          </p:nvPr>
        </p:nvSpPr>
        <p:spPr/>
        <p:txBody>
          <a:bodyPr/>
          <a:lstStyle/>
          <a:p>
            <a:fld id="{15571B33-5963-4B4F-9520-296CF57F5F03}" type="slidenum">
              <a:rPr lang="en-TW" smtClean="0"/>
              <a:t>20</a:t>
            </a:fld>
            <a:endParaRPr lang="en-TW"/>
          </a:p>
        </p:txBody>
      </p:sp>
    </p:spTree>
    <p:extLst>
      <p:ext uri="{BB962C8B-B14F-4D97-AF65-F5344CB8AC3E}">
        <p14:creationId xmlns:p14="http://schemas.microsoft.com/office/powerpoint/2010/main" val="80866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latin typeface="Calibri" panose="020F0502020204030204" pitchFamily="34" charset="0"/>
                <a:cs typeface="Calibri" panose="020F0502020204030204" pitchFamily="34" charset="0"/>
              </a:rPr>
              <a:t>Q: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4"/>
            <a:ext cx="10945969" cy="5032375"/>
          </a:xfrm>
        </p:spPr>
        <p:txBody>
          <a:bodyPr>
            <a:normAutofit/>
          </a:bodyPr>
          <a:lstStyle/>
          <a:p>
            <a:pPr marL="0" indent="0">
              <a:lnSpc>
                <a:spcPts val="3560"/>
              </a:lnSpc>
              <a:buNone/>
            </a:pPr>
            <a:r>
              <a:rPr lang="en-US" b="1" dirty="0"/>
              <a:t>This question will help you get familiar with the daemon process. </a:t>
            </a:r>
            <a:endParaRPr lang="en-TW" b="1" dirty="0"/>
          </a:p>
          <a:p>
            <a:pPr>
              <a:lnSpc>
                <a:spcPts val="3560"/>
              </a:lnSpc>
            </a:pPr>
            <a:r>
              <a:rPr lang="en-US" sz="2400" dirty="0"/>
              <a:t>Write a program that calls the </a:t>
            </a:r>
            <a:r>
              <a:rPr lang="en-US" sz="2400" dirty="0" err="1"/>
              <a:t>daemonize</a:t>
            </a:r>
            <a:r>
              <a:rPr lang="en-US" sz="2400" dirty="0"/>
              <a:t> function given in </a:t>
            </a:r>
            <a:r>
              <a:rPr lang="en-US" sz="2400" dirty="0" err="1">
                <a:latin typeface="Courier New" panose="02070309020205020404" pitchFamily="49" charset="0"/>
                <a:cs typeface="Courier New" panose="02070309020205020404" pitchFamily="49" charset="0"/>
              </a:rPr>
              <a:t>daemonize.c</a:t>
            </a:r>
            <a:r>
              <a:rPr lang="en-US" sz="2400" dirty="0"/>
              <a:t>. After calling this function, call </a:t>
            </a:r>
            <a:r>
              <a:rPr lang="en-US" sz="2400" dirty="0" err="1">
                <a:latin typeface="Courier New" panose="02070309020205020404" pitchFamily="49" charset="0"/>
                <a:cs typeface="Courier New" panose="02070309020205020404" pitchFamily="49" charset="0"/>
              </a:rPr>
              <a:t>getlogin</a:t>
            </a:r>
            <a:r>
              <a:rPr lang="en-US" sz="2400" dirty="0"/>
              <a:t> to see whether the process has a login name now that it has become a daemon. Print the results to a file.</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21</a:t>
            </a:fld>
            <a:endParaRPr lang="en-TW"/>
          </a:p>
        </p:txBody>
      </p:sp>
    </p:spTree>
    <p:extLst>
      <p:ext uri="{BB962C8B-B14F-4D97-AF65-F5344CB8AC3E}">
        <p14:creationId xmlns:p14="http://schemas.microsoft.com/office/powerpoint/2010/main" val="70399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latin typeface="Calibri" panose="020F0502020204030204" pitchFamily="34" charset="0"/>
                <a:cs typeface="Calibri" panose="020F0502020204030204" pitchFamily="34" charset="0"/>
              </a:rPr>
              <a:t>Q: </a:t>
            </a:r>
            <a:r>
              <a:rPr lang="en-US" b="1" dirty="0">
                <a:latin typeface="Calibri" panose="020F0502020204030204" pitchFamily="34" charset="0"/>
                <a:cs typeface="Calibri" panose="020F0502020204030204" pitchFamily="34" charset="0"/>
              </a:rPr>
              <a:t>Daemon Process</a:t>
            </a:r>
            <a:endParaRPr lang="en-TW"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825624"/>
            <a:ext cx="11353800" cy="5032376"/>
          </a:xfrm>
        </p:spPr>
        <p:txBody>
          <a:bodyPr>
            <a:normAutofit/>
          </a:bodyPr>
          <a:lstStyle/>
          <a:p>
            <a:pPr>
              <a:lnSpc>
                <a:spcPts val="3560"/>
              </a:lnSpc>
            </a:pPr>
            <a:r>
              <a:rPr lang="en-US" sz="2400" dirty="0"/>
              <a:t>In your implementation, you should:</a:t>
            </a:r>
          </a:p>
          <a:p>
            <a:pPr marL="0" indent="0">
              <a:lnSpc>
                <a:spcPts val="3560"/>
              </a:lnSpc>
              <a:buNone/>
            </a:pPr>
            <a:r>
              <a:rPr lang="en-US" sz="2400" dirty="0"/>
              <a:t>    (1) Call the </a:t>
            </a:r>
            <a:r>
              <a:rPr lang="en-US" sz="2400" dirty="0" err="1"/>
              <a:t>daemonize</a:t>
            </a:r>
            <a:r>
              <a:rPr lang="en-US" sz="2400" dirty="0"/>
              <a:t> function correctly.</a:t>
            </a:r>
          </a:p>
          <a:p>
            <a:pPr marL="0" indent="0">
              <a:lnSpc>
                <a:spcPts val="3560"/>
              </a:lnSpc>
              <a:buNone/>
            </a:pPr>
            <a:r>
              <a:rPr lang="en-US" sz="2400" dirty="0"/>
              <a:t>    (2) Create a text file called “</a:t>
            </a:r>
            <a:r>
              <a:rPr lang="en-US" sz="2400" dirty="0">
                <a:latin typeface="Courier New" panose="02070309020205020404" pitchFamily="49" charset="0"/>
                <a:cs typeface="Courier New" panose="02070309020205020404" pitchFamily="49" charset="0"/>
              </a:rPr>
              <a:t>assignment11.txt</a:t>
            </a:r>
            <a:r>
              <a:rPr lang="en-US" sz="2400" dirty="0"/>
              <a:t>”, use </a:t>
            </a:r>
            <a:r>
              <a:rPr lang="en-US" sz="2400" dirty="0" err="1">
                <a:latin typeface="Courier New" panose="02070309020205020404" pitchFamily="49" charset="0"/>
                <a:cs typeface="Courier New" panose="02070309020205020404" pitchFamily="49" charset="0"/>
              </a:rPr>
              <a:t>getlogin</a:t>
            </a:r>
            <a:r>
              <a:rPr lang="en-US" sz="2400" dirty="0"/>
              <a:t> to get the login </a:t>
            </a:r>
          </a:p>
          <a:p>
            <a:pPr marL="0" indent="0">
              <a:lnSpc>
                <a:spcPts val="3560"/>
              </a:lnSpc>
              <a:buNone/>
            </a:pPr>
            <a:r>
              <a:rPr lang="en-US" sz="2400" dirty="0"/>
              <a:t>          name, and write “</a:t>
            </a:r>
            <a:r>
              <a:rPr lang="en-US" sz="2400" i="1" dirty="0"/>
              <a:t>login name: [login name]</a:t>
            </a:r>
            <a:r>
              <a:rPr lang="en-US" sz="2400" dirty="0"/>
              <a:t>” in </a:t>
            </a:r>
            <a:r>
              <a:rPr lang="en-US" sz="2400" dirty="0">
                <a:latin typeface="Courier New" panose="02070309020205020404" pitchFamily="49" charset="0"/>
                <a:cs typeface="Courier New" panose="02070309020205020404" pitchFamily="49" charset="0"/>
              </a:rPr>
              <a:t>assignment11.txt</a:t>
            </a:r>
            <a:r>
              <a:rPr lang="en-US" sz="2400" dirty="0"/>
              <a:t>.</a:t>
            </a:r>
          </a:p>
          <a:p>
            <a:pPr marL="0" indent="0">
              <a:lnSpc>
                <a:spcPts val="3560"/>
              </a:lnSpc>
              <a:buNone/>
            </a:pPr>
            <a:r>
              <a:rPr lang="en-US" sz="2400" dirty="0"/>
              <a:t>    (3) Explain the purpose of every step executed in the </a:t>
            </a:r>
            <a:r>
              <a:rPr lang="en-US" sz="2400" dirty="0" err="1"/>
              <a:t>daemonize</a:t>
            </a:r>
            <a:r>
              <a:rPr lang="en-US" sz="2400" dirty="0"/>
              <a:t> function.</a:t>
            </a:r>
          </a:p>
          <a:p>
            <a:pPr marL="0" indent="0">
              <a:lnSpc>
                <a:spcPts val="3560"/>
              </a:lnSpc>
              <a:buNone/>
            </a:pPr>
            <a:r>
              <a:rPr lang="en-US" sz="2400" dirty="0"/>
              <a:t>    (4) Discuss what would happen to the process after becoming a daemon process.</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22</a:t>
            </a:fld>
            <a:endParaRPr lang="en-TW"/>
          </a:p>
        </p:txBody>
      </p:sp>
    </p:spTree>
    <p:extLst>
      <p:ext uri="{BB962C8B-B14F-4D97-AF65-F5344CB8AC3E}">
        <p14:creationId xmlns:p14="http://schemas.microsoft.com/office/powerpoint/2010/main" val="335428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325562"/>
            <a:ext cx="11353800" cy="5511973"/>
          </a:xfrm>
        </p:spPr>
        <p:txBody>
          <a:bodyPr>
            <a:normAutofit/>
          </a:bodyPr>
          <a:lstStyle/>
          <a:p>
            <a:pPr marL="0" indent="0">
              <a:lnSpc>
                <a:spcPct val="100000"/>
              </a:lnSpc>
              <a:buNone/>
            </a:pPr>
            <a:r>
              <a:rPr lang="en-US" sz="2400" dirty="0"/>
              <a:t>(1)</a:t>
            </a:r>
          </a:p>
          <a:p>
            <a:pPr marL="0" indent="0">
              <a:lnSpc>
                <a:spcPct val="100000"/>
              </a:lnSpc>
              <a:buNone/>
            </a:pPr>
            <a:r>
              <a:rPr lang="en-US" sz="1000" dirty="0">
                <a:latin typeface="Courier New" panose="02070309020205020404" pitchFamily="49" charset="0"/>
                <a:cs typeface="Courier New" panose="02070309020205020404" pitchFamily="49" charset="0"/>
              </a:rPr>
              <a:t>void </a:t>
            </a:r>
            <a:r>
              <a:rPr lang="en-US" sz="1000" dirty="0" err="1">
                <a:latin typeface="Courier New" panose="02070309020205020404" pitchFamily="49" charset="0"/>
                <a:cs typeface="Courier New" panose="02070309020205020404" pitchFamily="49" charset="0"/>
              </a:rPr>
              <a:t>daemonize</a:t>
            </a:r>
            <a:r>
              <a:rPr lang="en-US" sz="1000" dirty="0">
                <a:latin typeface="Courier New" panose="02070309020205020404" pitchFamily="49" charset="0"/>
                <a:cs typeface="Courier New" panose="02070309020205020404" pitchFamily="49" charset="0"/>
              </a:rPr>
              <a:t>(const char *</a:t>
            </a:r>
            <a:r>
              <a:rPr lang="en-US" sz="1000" dirty="0" err="1">
                <a:latin typeface="Courier New" panose="02070309020205020404" pitchFamily="49" charset="0"/>
                <a:cs typeface="Courier New" panose="02070309020205020404" pitchFamily="49" charset="0"/>
              </a:rPr>
              <a:t>cmd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fd0, fd1, fd2;</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pid_t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pid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rlimit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rl</a:t>
            </a:r>
            <a:r>
              <a:rPr lang="en-US" sz="1000" dirty="0">
                <a:latin typeface="Courier New" panose="02070309020205020404" pitchFamily="49" charset="0"/>
                <a:cs typeface="Courier New" panose="02070309020205020404" pitchFamily="49" charset="0"/>
              </a:rPr>
              <a:t> = {};</a:t>
            </a:r>
          </a:p>
          <a:p>
            <a:pPr marL="0" indent="0">
              <a:lnSpc>
                <a:spcPct val="100000"/>
              </a:lnSpc>
              <a:buNone/>
            </a:pPr>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sigaction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sa</a:t>
            </a:r>
            <a:r>
              <a:rPr lang="en-US" sz="1000" dirty="0">
                <a:latin typeface="Courier New" panose="02070309020205020404" pitchFamily="49" charset="0"/>
                <a:cs typeface="Courier New" panose="02070309020205020404" pitchFamily="49" charset="0"/>
              </a:rPr>
              <a:t> = {};</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umask</a:t>
            </a:r>
            <a:r>
              <a:rPr lang="en-US" sz="1000" dirty="0">
                <a:latin typeface="Courier New" panose="02070309020205020404" pitchFamily="49" charset="0"/>
                <a:cs typeface="Courier New" panose="02070309020205020404" pitchFamily="49" charset="0"/>
              </a:rPr>
              <a:t>(0);</a:t>
            </a:r>
          </a:p>
          <a:p>
            <a:pPr marL="0" indent="0">
              <a:lnSpc>
                <a:spcPct val="100000"/>
              </a:lnSpc>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getrlimit</a:t>
            </a:r>
            <a:r>
              <a:rPr lang="en-US" sz="1000" dirty="0">
                <a:latin typeface="Courier New" panose="02070309020205020404" pitchFamily="49" charset="0"/>
                <a:cs typeface="Courier New" panose="02070309020205020404" pitchFamily="49" charset="0"/>
              </a:rPr>
              <a:t>(RLIMIT_NOFILE, &amp;</a:t>
            </a:r>
            <a:r>
              <a:rPr lang="en-US" sz="1000" dirty="0" err="1">
                <a:latin typeface="Courier New" panose="02070309020205020404" pitchFamily="49" charset="0"/>
                <a:cs typeface="Courier New" panose="02070309020205020404" pitchFamily="49" charset="0"/>
              </a:rPr>
              <a:t>rl</a:t>
            </a:r>
            <a:r>
              <a:rPr lang="en-US" sz="1000" dirty="0">
                <a:latin typeface="Courier New" panose="02070309020205020404" pitchFamily="49" charset="0"/>
                <a:cs typeface="Courier New" panose="02070309020205020404" pitchFamily="49" charset="0"/>
              </a:rPr>
              <a:t>) &lt; 0)</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err_quit</a:t>
            </a:r>
            <a:r>
              <a:rPr lang="en-US" sz="1000" dirty="0">
                <a:latin typeface="Courier New" panose="02070309020205020404" pitchFamily="49" charset="0"/>
                <a:cs typeface="Courier New" panose="02070309020205020404" pitchFamily="49" charset="0"/>
              </a:rPr>
              <a:t>("%s: can’t get file limit", </a:t>
            </a:r>
            <a:r>
              <a:rPr lang="en-US" sz="1000" dirty="0" err="1">
                <a:latin typeface="Courier New" panose="02070309020205020404" pitchFamily="49" charset="0"/>
                <a:cs typeface="Courier New" panose="02070309020205020404" pitchFamily="49" charset="0"/>
              </a:rPr>
              <a:t>cmd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pid</a:t>
            </a:r>
            <a:r>
              <a:rPr lang="en-US" sz="1000" dirty="0">
                <a:latin typeface="Courier New" panose="02070309020205020404" pitchFamily="49" charset="0"/>
                <a:cs typeface="Courier New" panose="02070309020205020404" pitchFamily="49" charset="0"/>
              </a:rPr>
              <a:t> = fork()) &lt; 0)</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err_quit</a:t>
            </a:r>
            <a:r>
              <a:rPr lang="en-US" sz="1000" dirty="0">
                <a:latin typeface="Courier New" panose="02070309020205020404" pitchFamily="49" charset="0"/>
                <a:cs typeface="Courier New" panose="02070309020205020404" pitchFamily="49" charset="0"/>
              </a:rPr>
              <a:t>("%s: can’t fork", </a:t>
            </a:r>
            <a:r>
              <a:rPr lang="en-US" sz="1000" dirty="0" err="1">
                <a:latin typeface="Courier New" panose="02070309020205020404" pitchFamily="49" charset="0"/>
                <a:cs typeface="Courier New" panose="02070309020205020404" pitchFamily="49" charset="0"/>
              </a:rPr>
              <a:t>cmd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else if (</a:t>
            </a:r>
            <a:r>
              <a:rPr lang="en-US" sz="1000" dirty="0" err="1">
                <a:latin typeface="Courier New" panose="02070309020205020404" pitchFamily="49" charset="0"/>
                <a:cs typeface="Courier New" panose="02070309020205020404" pitchFamily="49" charset="0"/>
              </a:rPr>
              <a:t>pid</a:t>
            </a:r>
            <a:r>
              <a:rPr lang="en-US" sz="1000" dirty="0">
                <a:latin typeface="Courier New" panose="02070309020205020404" pitchFamily="49" charset="0"/>
                <a:cs typeface="Courier New" panose="02070309020205020404" pitchFamily="49" charset="0"/>
              </a:rPr>
              <a:t> != 0)</a:t>
            </a:r>
          </a:p>
          <a:p>
            <a:pPr marL="0" indent="0">
              <a:lnSpc>
                <a:spcPct val="100000"/>
              </a:lnSpc>
              <a:buNone/>
            </a:pPr>
            <a:r>
              <a:rPr lang="en-US" sz="1000" dirty="0">
                <a:latin typeface="Courier New" panose="02070309020205020404" pitchFamily="49" charset="0"/>
                <a:cs typeface="Courier New" panose="02070309020205020404" pitchFamily="49" charset="0"/>
              </a:rPr>
              <a:t>        exit(0);</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setsid</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sa.sa_handler</a:t>
            </a:r>
            <a:r>
              <a:rPr lang="en-US" sz="1000" dirty="0">
                <a:latin typeface="Courier New" panose="02070309020205020404" pitchFamily="49" charset="0"/>
                <a:cs typeface="Courier New" panose="02070309020205020404" pitchFamily="49" charset="0"/>
              </a:rPr>
              <a:t> = SIG_IGN;</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sigemptyset</a:t>
            </a:r>
            <a:r>
              <a:rPr lang="en-US" sz="1000" dirty="0">
                <a:latin typeface="Courier New" panose="02070309020205020404" pitchFamily="49" charset="0"/>
                <a:cs typeface="Courier New" panose="02070309020205020404" pitchFamily="49" charset="0"/>
              </a:rPr>
              <a:t>(&amp;</a:t>
            </a:r>
            <a:r>
              <a:rPr lang="en-US" sz="1000" dirty="0" err="1">
                <a:latin typeface="Courier New" panose="02070309020205020404" pitchFamily="49" charset="0"/>
                <a:cs typeface="Courier New" panose="02070309020205020404" pitchFamily="49" charset="0"/>
              </a:rPr>
              <a:t>sa.sa_mask</a:t>
            </a:r>
            <a:r>
              <a:rPr lang="en-US" sz="1000" dirty="0">
                <a:latin typeface="Courier New" panose="02070309020205020404" pitchFamily="49" charset="0"/>
                <a:cs typeface="Courier New" panose="02070309020205020404" pitchFamily="49" charset="0"/>
              </a:rPr>
              <a:t>);</a:t>
            </a:r>
          </a:p>
          <a:p>
            <a:pPr marL="0" indent="0">
              <a:lnSpc>
                <a:spcPct val="10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sa.sa_flags</a:t>
            </a:r>
            <a:r>
              <a:rPr lang="en-US" sz="1000" dirty="0">
                <a:latin typeface="Courier New" panose="02070309020205020404" pitchFamily="49" charset="0"/>
                <a:cs typeface="Courier New" panose="02070309020205020404" pitchFamily="49" charset="0"/>
              </a:rPr>
              <a:t> = 0;</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23</a:t>
            </a:fld>
            <a:endParaRPr lang="en-TW"/>
          </a:p>
        </p:txBody>
      </p:sp>
      <p:sp>
        <p:nvSpPr>
          <p:cNvPr id="6" name="Content Placeholder 2">
            <a:extLst>
              <a:ext uri="{FF2B5EF4-FFF2-40B4-BE49-F238E27FC236}">
                <a16:creationId xmlns:a16="http://schemas.microsoft.com/office/drawing/2014/main" id="{D89C6F63-749D-9102-8530-1945CAE38411}"/>
              </a:ext>
            </a:extLst>
          </p:cNvPr>
          <p:cNvSpPr txBox="1">
            <a:spLocks/>
          </p:cNvSpPr>
          <p:nvPr/>
        </p:nvSpPr>
        <p:spPr>
          <a:xfrm>
            <a:off x="6187440" y="685483"/>
            <a:ext cx="6173585" cy="5831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if (sigaction(SIGHUP, &amp;sa, NULL) &lt; 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err_quit("%s: can’t ignore SIGHUP", cmd);</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if ((pid = fork()) &lt; 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err_quit("%s: can’t fork", cmd);</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else if (pid != 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exit(0);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if (chdir("/") &lt; 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err_quit("%s: can’t change directory to /", cmd);</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if (rl.rlim_max == RLIM_INFINITY)</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rl.rlim_max = 1024;</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for (i = 0; i &lt; rl.rlim_max; i++) </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close(i);</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fd0 = open("/dev/null", O_RDWR); fd1 = dup(0); fd2 = dup(0);</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openlog(cmd, LOG_CONS, LOG_DAEMON);</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if (fd0 != 0 || fd1 != 1 || fd2 != 2)</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syslog(LOG_ERR, "unexpected file descriptors %d %d %d", fd0, fd1, fd2);</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exit(1);</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    }</a:t>
            </a:r>
          </a:p>
          <a:p>
            <a:pPr marL="0" indent="0">
              <a:lnSpc>
                <a:spcPct val="100000"/>
              </a:lnSpc>
              <a:buFont typeface="Arial" panose="020B0604020202020204" pitchFamily="34" charset="0"/>
              <a:buNone/>
            </a:pPr>
            <a:r>
              <a:rPr lang="en-US" sz="100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9157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24</a:t>
            </a:fld>
            <a:endParaRPr lang="en-TW"/>
          </a:p>
        </p:txBody>
      </p:sp>
      <p:sp>
        <p:nvSpPr>
          <p:cNvPr id="7" name="Content Placeholder 6">
            <a:extLst>
              <a:ext uri="{FF2B5EF4-FFF2-40B4-BE49-F238E27FC236}">
                <a16:creationId xmlns:a16="http://schemas.microsoft.com/office/drawing/2014/main" id="{A125D508-0EA3-12ED-1345-0B7954BFDCEA}"/>
              </a:ext>
            </a:extLst>
          </p:cNvPr>
          <p:cNvSpPr>
            <a:spLocks noGrp="1"/>
          </p:cNvSpPr>
          <p:nvPr>
            <p:ph idx="1"/>
          </p:nvPr>
        </p:nvSpPr>
        <p:spPr>
          <a:xfrm>
            <a:off x="838200" y="1460500"/>
            <a:ext cx="10515600" cy="4895850"/>
          </a:xfrm>
        </p:spPr>
        <p:txBody>
          <a:bodyPr>
            <a:normAutofit/>
          </a:bodyPr>
          <a:lstStyle/>
          <a:p>
            <a:pPr marL="0" indent="0">
              <a:lnSpc>
                <a:spcPct val="110000"/>
              </a:lnSpc>
              <a:buNone/>
            </a:pPr>
            <a:r>
              <a:rPr lang="en-TW" sz="2400" dirty="0"/>
              <a:t>(2)</a:t>
            </a:r>
            <a:endParaRPr lang="en-US" sz="2400" dirty="0">
              <a:latin typeface="Courier New" panose="02070309020205020404" pitchFamily="49" charset="0"/>
              <a:cs typeface="Courier New" panose="02070309020205020404" pitchFamily="49" charset="0"/>
            </a:endParaRPr>
          </a:p>
          <a:p>
            <a:pPr marL="0" indent="0">
              <a:lnSpc>
                <a:spcPct val="110000"/>
              </a:lnSpc>
              <a:buNone/>
            </a:pPr>
            <a:r>
              <a:rPr lang="en-US" sz="1600" dirty="0">
                <a:latin typeface="Courier New" panose="02070309020205020404" pitchFamily="49" charset="0"/>
                <a:cs typeface="Courier New" panose="02070309020205020404" pitchFamily="49" charset="0"/>
              </a:rPr>
              <a:t>FILE *</a:t>
            </a:r>
            <a:r>
              <a:rPr lang="en-US" sz="1600" dirty="0" err="1">
                <a:latin typeface="Courier New" panose="02070309020205020404" pitchFamily="49" charset="0"/>
                <a:cs typeface="Courier New" panose="02070309020205020404" pitchFamily="49" charset="0"/>
              </a:rPr>
              <a:t>fp</a:t>
            </a:r>
            <a:r>
              <a:rPr lang="en-US" sz="1600" dirty="0">
                <a:latin typeface="Courier New" panose="02070309020205020404" pitchFamily="49" charset="0"/>
                <a:cs typeface="Courier New" panose="02070309020205020404" pitchFamily="49" charset="0"/>
              </a:rPr>
              <a:t>;</a:t>
            </a:r>
          </a:p>
          <a:p>
            <a:pPr marL="0" indent="0">
              <a:lnSpc>
                <a:spcPct val="110000"/>
              </a:lnSpc>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login_name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getlogin</a:t>
            </a:r>
            <a:r>
              <a:rPr lang="en-US" sz="1600" dirty="0">
                <a:latin typeface="Courier New" panose="02070309020205020404" pitchFamily="49" charset="0"/>
                <a:cs typeface="Courier New" panose="02070309020205020404" pitchFamily="49" charset="0"/>
              </a:rPr>
              <a:t>();</a:t>
            </a:r>
          </a:p>
          <a:p>
            <a:pPr marL="0" indent="0">
              <a:lnSpc>
                <a:spcPct val="110000"/>
              </a:lnSpc>
              <a:buNone/>
            </a:pPr>
            <a:r>
              <a:rPr lang="en-US" sz="1600" dirty="0" err="1">
                <a:latin typeface="Courier New" panose="02070309020205020404" pitchFamily="49" charset="0"/>
                <a:cs typeface="Courier New" panose="02070309020205020404" pitchFamily="49" charset="0"/>
              </a:rPr>
              <a:t>fp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 "assignment11.txt", "w" );</a:t>
            </a:r>
          </a:p>
          <a:p>
            <a:pPr marL="0" indent="0">
              <a:lnSpc>
                <a:spcPct val="110000"/>
              </a:lnSpc>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fp</a:t>
            </a:r>
            <a:r>
              <a:rPr lang="en-US" sz="1600" dirty="0">
                <a:latin typeface="Courier New" panose="02070309020205020404" pitchFamily="49" charset="0"/>
                <a:cs typeface="Courier New" panose="02070309020205020404" pitchFamily="49" charset="0"/>
              </a:rPr>
              <a:t> == NULL )</a:t>
            </a:r>
          </a:p>
          <a:p>
            <a:pPr marL="0" indent="0">
              <a:lnSpc>
                <a:spcPct val="110000"/>
              </a:lnSpc>
              <a:buNone/>
            </a:pPr>
            <a:r>
              <a:rPr lang="en-US" sz="1600" dirty="0">
                <a:latin typeface="Courier New" panose="02070309020205020404" pitchFamily="49" charset="0"/>
                <a:cs typeface="Courier New" panose="02070309020205020404" pitchFamily="49" charset="0"/>
              </a:rPr>
              <a:t>{</a:t>
            </a:r>
          </a:p>
          <a:p>
            <a:pPr marL="0" indent="0">
              <a:lnSpc>
                <a:spcPct val="11000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 stderr, "Open file assignment11.txt error: %s\n", </a:t>
            </a:r>
            <a:r>
              <a:rPr lang="en-US" sz="1600" dirty="0" err="1">
                <a:latin typeface="Courier New" panose="02070309020205020404" pitchFamily="49" charset="0"/>
                <a:cs typeface="Courier New" panose="02070309020205020404" pitchFamily="49" charset="0"/>
              </a:rPr>
              <a:t>strerror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errno</a:t>
            </a:r>
            <a:r>
              <a:rPr lang="en-US" sz="1600" dirty="0">
                <a:latin typeface="Courier New" panose="02070309020205020404" pitchFamily="49" charset="0"/>
                <a:cs typeface="Courier New" panose="02070309020205020404" pitchFamily="49" charset="0"/>
              </a:rPr>
              <a:t>) );</a:t>
            </a:r>
          </a:p>
          <a:p>
            <a:pPr marL="0" indent="0">
              <a:lnSpc>
                <a:spcPct val="110000"/>
              </a:lnSpc>
              <a:buNone/>
            </a:pPr>
            <a:r>
              <a:rPr lang="en-US" sz="1600" dirty="0">
                <a:latin typeface="Courier New" panose="02070309020205020404" pitchFamily="49" charset="0"/>
                <a:cs typeface="Courier New" panose="02070309020205020404" pitchFamily="49" charset="0"/>
              </a:rPr>
              <a:t>    return -1;</a:t>
            </a:r>
          </a:p>
          <a:p>
            <a:pPr marL="0" indent="0">
              <a:lnSpc>
                <a:spcPct val="110000"/>
              </a:lnSpc>
              <a:buNone/>
            </a:pPr>
            <a:r>
              <a:rPr lang="en-US" sz="1600" dirty="0">
                <a:latin typeface="Courier New" panose="02070309020205020404" pitchFamily="49" charset="0"/>
                <a:cs typeface="Courier New" panose="02070309020205020404" pitchFamily="49" charset="0"/>
              </a:rPr>
              <a:t>}</a:t>
            </a:r>
          </a:p>
          <a:p>
            <a:pPr marL="0" indent="0">
              <a:lnSpc>
                <a:spcPct val="110000"/>
              </a:lnSpc>
              <a:buNone/>
            </a:pPr>
            <a:r>
              <a:rPr lang="en-US" sz="1600" dirty="0" err="1">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fp</a:t>
            </a:r>
            <a:r>
              <a:rPr lang="en-US" sz="1600" dirty="0">
                <a:latin typeface="Courier New" panose="02070309020205020404" pitchFamily="49" charset="0"/>
                <a:cs typeface="Courier New" panose="02070309020205020404" pitchFamily="49" charset="0"/>
              </a:rPr>
              <a:t>, "Login name: %s\n", </a:t>
            </a:r>
            <a:r>
              <a:rPr lang="en-US" sz="1600" dirty="0" err="1">
                <a:latin typeface="Courier New" panose="02070309020205020404" pitchFamily="49" charset="0"/>
                <a:cs typeface="Courier New" panose="02070309020205020404" pitchFamily="49" charset="0"/>
              </a:rPr>
              <a:t>login_name</a:t>
            </a:r>
            <a:r>
              <a:rPr lang="en-US" sz="1600" dirty="0">
                <a:latin typeface="Courier New" panose="02070309020205020404" pitchFamily="49" charset="0"/>
                <a:cs typeface="Courier New" panose="02070309020205020404" pitchFamily="49" charset="0"/>
              </a:rPr>
              <a:t> );</a:t>
            </a:r>
          </a:p>
          <a:p>
            <a:pPr marL="0" indent="0">
              <a:lnSpc>
                <a:spcPct val="110000"/>
              </a:lnSpc>
              <a:buNone/>
            </a:pPr>
            <a:r>
              <a:rPr lang="en-US" sz="1600" dirty="0" err="1">
                <a:latin typeface="Courier New" panose="02070309020205020404" pitchFamily="49" charset="0"/>
                <a:cs typeface="Courier New" panose="02070309020205020404" pitchFamily="49" charset="0"/>
              </a:rPr>
              <a:t>fclose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fp</a:t>
            </a:r>
            <a:r>
              <a:rPr lang="en-US" sz="1600" dirty="0">
                <a:latin typeface="Courier New" panose="02070309020205020404" pitchFamily="49" charset="0"/>
                <a:cs typeface="Courier New" panose="02070309020205020404" pitchFamily="49" charset="0"/>
              </a:rPr>
              <a:t> );</a:t>
            </a:r>
            <a:endParaRPr lang="en-TW" sz="1600" dirty="0">
              <a:latin typeface="Courier New" panose="02070309020205020404" pitchFamily="49" charset="0"/>
              <a:cs typeface="Courier New" panose="02070309020205020404" pitchFamily="49" charset="0"/>
            </a:endParaRPr>
          </a:p>
          <a:p>
            <a:pPr marL="0" indent="0">
              <a:lnSpc>
                <a:spcPct val="110000"/>
              </a:lnSpc>
              <a:buNone/>
            </a:pPr>
            <a:endParaRPr lang="en-TW" sz="1600" dirty="0"/>
          </a:p>
          <a:p>
            <a:pPr marL="0" indent="0">
              <a:lnSpc>
                <a:spcPct val="110000"/>
              </a:lnSpc>
              <a:buNone/>
            </a:pPr>
            <a:endParaRPr lang="en-TW" sz="1600" dirty="0"/>
          </a:p>
        </p:txBody>
      </p:sp>
    </p:spTree>
    <p:extLst>
      <p:ext uri="{BB962C8B-B14F-4D97-AF65-F5344CB8AC3E}">
        <p14:creationId xmlns:p14="http://schemas.microsoft.com/office/powerpoint/2010/main" val="2507871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25</a:t>
            </a:fld>
            <a:endParaRPr lang="en-TW"/>
          </a:p>
        </p:txBody>
      </p:sp>
      <p:sp>
        <p:nvSpPr>
          <p:cNvPr id="7" name="Content Placeholder 6">
            <a:extLst>
              <a:ext uri="{FF2B5EF4-FFF2-40B4-BE49-F238E27FC236}">
                <a16:creationId xmlns:a16="http://schemas.microsoft.com/office/drawing/2014/main" id="{A125D508-0EA3-12ED-1345-0B7954BFDCEA}"/>
              </a:ext>
            </a:extLst>
          </p:cNvPr>
          <p:cNvSpPr>
            <a:spLocks noGrp="1"/>
          </p:cNvSpPr>
          <p:nvPr>
            <p:ph idx="1"/>
          </p:nvPr>
        </p:nvSpPr>
        <p:spPr>
          <a:xfrm>
            <a:off x="838200" y="1460500"/>
            <a:ext cx="10515600" cy="4895850"/>
          </a:xfrm>
        </p:spPr>
        <p:txBody>
          <a:bodyPr>
            <a:noAutofit/>
          </a:bodyPr>
          <a:lstStyle/>
          <a:p>
            <a:pPr marL="0" indent="0">
              <a:lnSpc>
                <a:spcPct val="100000"/>
              </a:lnSpc>
              <a:buNone/>
            </a:pPr>
            <a:r>
              <a:rPr lang="en-TW" sz="2400" dirty="0"/>
              <a:t>(3)</a:t>
            </a:r>
          </a:p>
          <a:p>
            <a:pPr marL="0" indent="0">
              <a:lnSpc>
                <a:spcPct val="100000"/>
              </a:lnSpc>
              <a:buNone/>
            </a:pPr>
            <a:r>
              <a:rPr lang="en-US" sz="1800" b="1" dirty="0"/>
              <a:t>Clear File Creation Mask (</a:t>
            </a:r>
            <a:r>
              <a:rPr lang="en-US" sz="1800" b="1" dirty="0" err="1">
                <a:latin typeface="Courier New" panose="02070309020205020404" pitchFamily="49" charset="0"/>
                <a:cs typeface="Courier New" panose="02070309020205020404" pitchFamily="49" charset="0"/>
              </a:rPr>
              <a:t>umask</a:t>
            </a:r>
            <a:r>
              <a:rPr lang="en-US" sz="1800" b="1" dirty="0">
                <a:latin typeface="Courier New" panose="02070309020205020404" pitchFamily="49" charset="0"/>
                <a:cs typeface="Courier New" panose="02070309020205020404" pitchFamily="49" charset="0"/>
              </a:rPr>
              <a:t>(0)</a:t>
            </a:r>
            <a:r>
              <a:rPr lang="en-US" sz="1800" b="1" dirty="0"/>
              <a:t>):</a:t>
            </a:r>
          </a:p>
          <a:p>
            <a:pPr marL="0" indent="0">
              <a:lnSpc>
                <a:spcPct val="100000"/>
              </a:lnSpc>
              <a:buNone/>
            </a:pPr>
            <a:r>
              <a:rPr lang="en-US" sz="1800" dirty="0"/>
              <a:t>Sets the file mode creation mask to `0` to ensure that any files or directories created by the daemon have the permissions that the daemon explicitly sets. This avoids inheriting default permission masks which might restrict access to these files by other processes.</a:t>
            </a:r>
          </a:p>
          <a:p>
            <a:pPr marL="0" indent="0">
              <a:lnSpc>
                <a:spcPct val="100000"/>
              </a:lnSpc>
              <a:buNone/>
            </a:pPr>
            <a:r>
              <a:rPr lang="en-US" sz="1800" b="1" dirty="0"/>
              <a:t>Get Maximum Number of File Descriptors:</a:t>
            </a:r>
          </a:p>
          <a:p>
            <a:pPr marL="0" indent="0">
              <a:lnSpc>
                <a:spcPct val="100000"/>
              </a:lnSpc>
              <a:buNone/>
            </a:pPr>
            <a:r>
              <a:rPr lang="en-US" sz="1800" dirty="0"/>
              <a:t>The call to </a:t>
            </a:r>
            <a:r>
              <a:rPr lang="en-US" sz="1800" dirty="0" err="1">
                <a:latin typeface="Courier New" panose="02070309020205020404" pitchFamily="49" charset="0"/>
                <a:cs typeface="Courier New" panose="02070309020205020404" pitchFamily="49" charset="0"/>
              </a:rPr>
              <a:t>getrlimit</a:t>
            </a:r>
            <a:r>
              <a:rPr lang="en-US" sz="1800" dirty="0">
                <a:latin typeface="Courier New" panose="02070309020205020404" pitchFamily="49" charset="0"/>
                <a:cs typeface="Courier New" panose="02070309020205020404" pitchFamily="49" charset="0"/>
              </a:rPr>
              <a:t>(RLIMIT_NOFILE, &amp;</a:t>
            </a:r>
            <a:r>
              <a:rPr lang="en-US" sz="1800" dirty="0" err="1">
                <a:latin typeface="Courier New" panose="02070309020205020404" pitchFamily="49" charset="0"/>
                <a:cs typeface="Courier New" panose="02070309020205020404" pitchFamily="49" charset="0"/>
              </a:rPr>
              <a:t>rl</a:t>
            </a:r>
            <a:r>
              <a:rPr lang="en-US" sz="1800" dirty="0">
                <a:latin typeface="Courier New" panose="02070309020205020404" pitchFamily="49" charset="0"/>
                <a:cs typeface="Courier New" panose="02070309020205020404" pitchFamily="49" charset="0"/>
              </a:rPr>
              <a:t>)</a:t>
            </a:r>
            <a:r>
              <a:rPr lang="en-US" sz="1800" dirty="0"/>
              <a:t> retrieves the maximum number of file descriptors that a process can open. This is used later to close all possible open file descriptors. This step ensures that the daemon does not unintentionally keep open file descriptors from the parent process, which can lead to resource leaks and security issues.</a:t>
            </a:r>
          </a:p>
          <a:p>
            <a:pPr marL="0" indent="0">
              <a:lnSpc>
                <a:spcPct val="100000"/>
              </a:lnSpc>
              <a:buNone/>
            </a:pPr>
            <a:r>
              <a:rPr lang="en-US" sz="1800" b="1" dirty="0"/>
              <a:t>Become a Session Leader (</a:t>
            </a:r>
            <a:r>
              <a:rPr lang="en-US" sz="1800" b="1" dirty="0">
                <a:latin typeface="Courier New" panose="02070309020205020404" pitchFamily="49" charset="0"/>
                <a:cs typeface="Courier New" panose="02070309020205020404" pitchFamily="49" charset="0"/>
              </a:rPr>
              <a:t>fork()</a:t>
            </a:r>
            <a:r>
              <a:rPr lang="en-US" sz="1800" b="1" dirty="0"/>
              <a:t> and </a:t>
            </a:r>
            <a:r>
              <a:rPr lang="en-US" sz="1800" b="1" dirty="0" err="1">
                <a:latin typeface="Courier New" panose="02070309020205020404" pitchFamily="49" charset="0"/>
                <a:cs typeface="Courier New" panose="02070309020205020404" pitchFamily="49" charset="0"/>
              </a:rPr>
              <a:t>setsid</a:t>
            </a:r>
            <a:r>
              <a:rPr lang="en-US" sz="1800" b="1" dirty="0">
                <a:latin typeface="Courier New" panose="02070309020205020404" pitchFamily="49" charset="0"/>
                <a:cs typeface="Courier New" panose="02070309020205020404" pitchFamily="49" charset="0"/>
              </a:rPr>
              <a:t>()</a:t>
            </a:r>
            <a:r>
              <a:rPr lang="en-US" sz="1800" b="1" dirty="0"/>
              <a:t>):</a:t>
            </a:r>
          </a:p>
          <a:p>
            <a:pPr marL="0" indent="0">
              <a:lnSpc>
                <a:spcPct val="100000"/>
              </a:lnSpc>
              <a:buNone/>
            </a:pPr>
            <a:r>
              <a:rPr lang="en-US" sz="1800" dirty="0"/>
              <a:t>The process forks and the parent exits. This is done to ensure that the process is not a process group leader. Then, </a:t>
            </a:r>
            <a:r>
              <a:rPr lang="en-US" sz="1800" dirty="0" err="1">
                <a:latin typeface="Courier New" panose="02070309020205020404" pitchFamily="49" charset="0"/>
                <a:cs typeface="Courier New" panose="02070309020205020404" pitchFamily="49" charset="0"/>
              </a:rPr>
              <a:t>setsid</a:t>
            </a:r>
            <a:r>
              <a:rPr lang="en-US" sz="1800" dirty="0">
                <a:latin typeface="Courier New" panose="02070309020205020404" pitchFamily="49" charset="0"/>
                <a:cs typeface="Courier New" panose="02070309020205020404" pitchFamily="49" charset="0"/>
              </a:rPr>
              <a:t>()</a:t>
            </a:r>
            <a:r>
              <a:rPr lang="en-US" sz="1800" dirty="0"/>
              <a:t> is called to start a new session, making the process the session leader and detaching it from the terminal (TTY). This step is crucial for a daemon as it ensures independence from the control terminal and prevents the daemon from being accidentally terminated.</a:t>
            </a:r>
            <a:endParaRPr lang="en-TW" sz="1800" dirty="0"/>
          </a:p>
          <a:p>
            <a:pPr marL="0" indent="0">
              <a:lnSpc>
                <a:spcPct val="100000"/>
              </a:lnSpc>
              <a:buNone/>
            </a:pPr>
            <a:endParaRPr lang="en-TW" sz="1800" dirty="0"/>
          </a:p>
        </p:txBody>
      </p:sp>
    </p:spTree>
    <p:extLst>
      <p:ext uri="{BB962C8B-B14F-4D97-AF65-F5344CB8AC3E}">
        <p14:creationId xmlns:p14="http://schemas.microsoft.com/office/powerpoint/2010/main" val="3688891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26</a:t>
            </a:fld>
            <a:endParaRPr lang="en-TW"/>
          </a:p>
        </p:txBody>
      </p:sp>
      <p:sp>
        <p:nvSpPr>
          <p:cNvPr id="7" name="Content Placeholder 6">
            <a:extLst>
              <a:ext uri="{FF2B5EF4-FFF2-40B4-BE49-F238E27FC236}">
                <a16:creationId xmlns:a16="http://schemas.microsoft.com/office/drawing/2014/main" id="{A125D508-0EA3-12ED-1345-0B7954BFDCEA}"/>
              </a:ext>
            </a:extLst>
          </p:cNvPr>
          <p:cNvSpPr>
            <a:spLocks noGrp="1"/>
          </p:cNvSpPr>
          <p:nvPr>
            <p:ph idx="1"/>
          </p:nvPr>
        </p:nvSpPr>
        <p:spPr>
          <a:xfrm>
            <a:off x="838200" y="1690688"/>
            <a:ext cx="10515600" cy="4895850"/>
          </a:xfrm>
        </p:spPr>
        <p:txBody>
          <a:bodyPr>
            <a:normAutofit/>
          </a:bodyPr>
          <a:lstStyle/>
          <a:p>
            <a:pPr marL="0" indent="0">
              <a:lnSpc>
                <a:spcPct val="100000"/>
              </a:lnSpc>
              <a:buNone/>
            </a:pPr>
            <a:r>
              <a:rPr lang="en-US" sz="1800" b="1" dirty="0"/>
              <a:t>Ignore </a:t>
            </a:r>
            <a:r>
              <a:rPr lang="en-US" sz="1800" b="1" dirty="0">
                <a:latin typeface="Courier New" panose="02070309020205020404" pitchFamily="49" charset="0"/>
                <a:cs typeface="Courier New" panose="02070309020205020404" pitchFamily="49" charset="0"/>
              </a:rPr>
              <a:t>SIGHUP</a:t>
            </a:r>
            <a:r>
              <a:rPr lang="en-US" sz="1800" b="1" dirty="0"/>
              <a:t> Signal:</a:t>
            </a:r>
          </a:p>
          <a:p>
            <a:pPr marL="0" indent="0">
              <a:lnSpc>
                <a:spcPct val="100000"/>
              </a:lnSpc>
              <a:buNone/>
            </a:pPr>
            <a:r>
              <a:rPr lang="en-US" sz="1800" dirty="0"/>
              <a:t>The </a:t>
            </a:r>
            <a:r>
              <a:rPr lang="en-US" sz="1800" dirty="0">
                <a:latin typeface="Courier New" panose="02070309020205020404" pitchFamily="49" charset="0"/>
                <a:cs typeface="Courier New" panose="02070309020205020404" pitchFamily="49" charset="0"/>
              </a:rPr>
              <a:t>SIGHUP</a:t>
            </a:r>
            <a:r>
              <a:rPr lang="en-US" sz="1800" dirty="0"/>
              <a:t> signal is sent to a process when its controlling terminal is closed. In this context, ignoring </a:t>
            </a:r>
            <a:r>
              <a:rPr lang="en-US" sz="1800" dirty="0">
                <a:latin typeface="Courier New" panose="02070309020205020404" pitchFamily="49" charset="0"/>
                <a:cs typeface="Courier New" panose="02070309020205020404" pitchFamily="49" charset="0"/>
              </a:rPr>
              <a:t>SIGHUP</a:t>
            </a:r>
            <a:r>
              <a:rPr lang="en-US" sz="1800" dirty="0"/>
              <a:t> ensures that the daemon keeps running even if the user who started it logs out.</a:t>
            </a:r>
          </a:p>
          <a:p>
            <a:pPr marL="0" indent="0">
              <a:lnSpc>
                <a:spcPct val="100000"/>
              </a:lnSpc>
              <a:buNone/>
            </a:pPr>
            <a:r>
              <a:rPr lang="en-US" sz="1800" b="1" dirty="0"/>
              <a:t>Second </a:t>
            </a:r>
            <a:r>
              <a:rPr lang="en-US" sz="1800" b="1" dirty="0">
                <a:latin typeface="Courier New" panose="02070309020205020404" pitchFamily="49" charset="0"/>
                <a:cs typeface="Courier New" panose="02070309020205020404" pitchFamily="49" charset="0"/>
              </a:rPr>
              <a:t>fork()</a:t>
            </a:r>
            <a:r>
              <a:rPr lang="en-US" sz="1800" b="1" dirty="0"/>
              <a:t> to Ensure No Controlling TTY:</a:t>
            </a:r>
          </a:p>
          <a:p>
            <a:pPr marL="0" indent="0">
              <a:lnSpc>
                <a:spcPct val="100000"/>
              </a:lnSpc>
              <a:buNone/>
            </a:pPr>
            <a:r>
              <a:rPr lang="en-US" sz="1800" dirty="0"/>
              <a:t>The process forks a second time, and again the parent exits. This pattern (double-forking) is a traditional way to ensure that the daemon cannot acquire a controlling terminal, as it's no longer a session leader.</a:t>
            </a:r>
          </a:p>
          <a:p>
            <a:pPr marL="0" indent="0">
              <a:lnSpc>
                <a:spcPct val="100000"/>
              </a:lnSpc>
              <a:buNone/>
            </a:pPr>
            <a:r>
              <a:rPr lang="en-US" sz="1800" b="1" dirty="0"/>
              <a:t>Change Working Directory to Root (</a:t>
            </a:r>
            <a:r>
              <a:rPr lang="en-US" sz="1800" b="1" dirty="0" err="1">
                <a:latin typeface="Courier New" panose="02070309020205020404" pitchFamily="49" charset="0"/>
                <a:cs typeface="Courier New" panose="02070309020205020404" pitchFamily="49" charset="0"/>
              </a:rPr>
              <a:t>chdir</a:t>
            </a:r>
            <a:r>
              <a:rPr lang="en-US" sz="1800" b="1" dirty="0">
                <a:latin typeface="Courier New" panose="02070309020205020404" pitchFamily="49" charset="0"/>
                <a:cs typeface="Courier New" panose="02070309020205020404" pitchFamily="49" charset="0"/>
              </a:rPr>
              <a:t>("/")</a:t>
            </a:r>
            <a:r>
              <a:rPr lang="en-US" sz="1800" b="1" dirty="0"/>
              <a:t>):</a:t>
            </a:r>
          </a:p>
          <a:p>
            <a:pPr marL="0" indent="0">
              <a:lnSpc>
                <a:spcPct val="100000"/>
              </a:lnSpc>
              <a:buNone/>
            </a:pPr>
            <a:r>
              <a:rPr lang="en-US" sz="1800" dirty="0"/>
              <a:t>Changing the working directory to the root directory (“/”) ensures that the daemon does not keep any directory in use, which might prevent a file system from being unmounted.</a:t>
            </a:r>
            <a:endParaRPr lang="en-TW" sz="1800" dirty="0"/>
          </a:p>
        </p:txBody>
      </p:sp>
    </p:spTree>
    <p:extLst>
      <p:ext uri="{BB962C8B-B14F-4D97-AF65-F5344CB8AC3E}">
        <p14:creationId xmlns:p14="http://schemas.microsoft.com/office/powerpoint/2010/main" val="88297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27</a:t>
            </a:fld>
            <a:endParaRPr lang="en-TW"/>
          </a:p>
        </p:txBody>
      </p:sp>
      <p:sp>
        <p:nvSpPr>
          <p:cNvPr id="7" name="Content Placeholder 6">
            <a:extLst>
              <a:ext uri="{FF2B5EF4-FFF2-40B4-BE49-F238E27FC236}">
                <a16:creationId xmlns:a16="http://schemas.microsoft.com/office/drawing/2014/main" id="{A125D508-0EA3-12ED-1345-0B7954BFDCEA}"/>
              </a:ext>
            </a:extLst>
          </p:cNvPr>
          <p:cNvSpPr>
            <a:spLocks noGrp="1"/>
          </p:cNvSpPr>
          <p:nvPr>
            <p:ph idx="1"/>
          </p:nvPr>
        </p:nvSpPr>
        <p:spPr>
          <a:xfrm>
            <a:off x="838200" y="1690688"/>
            <a:ext cx="10515600" cy="4895850"/>
          </a:xfrm>
        </p:spPr>
        <p:txBody>
          <a:bodyPr>
            <a:normAutofit/>
          </a:bodyPr>
          <a:lstStyle/>
          <a:p>
            <a:pPr marL="0" indent="0">
              <a:lnSpc>
                <a:spcPct val="100000"/>
              </a:lnSpc>
              <a:buNone/>
            </a:pPr>
            <a:r>
              <a:rPr lang="en-US" sz="1800" b="1" dirty="0"/>
              <a:t>Close All Open File Descriptors:</a:t>
            </a:r>
          </a:p>
          <a:p>
            <a:pPr marL="0" indent="0">
              <a:lnSpc>
                <a:spcPct val="100000"/>
              </a:lnSpc>
              <a:buNone/>
            </a:pPr>
            <a:r>
              <a:rPr lang="en-US" sz="1800" dirty="0"/>
              <a:t>This step iterates through all possible file descriptors and closes them. It's a cleanup action to make sure the daemon does not inherit any open file descriptors from the parent, which could lead to resource leaks or security issues.</a:t>
            </a:r>
          </a:p>
          <a:p>
            <a:pPr marL="0" indent="0">
              <a:lnSpc>
                <a:spcPct val="100000"/>
              </a:lnSpc>
              <a:buNone/>
            </a:pPr>
            <a:r>
              <a:rPr lang="en-US" sz="1800" b="1" dirty="0"/>
              <a:t>Redirect Standard File Descriptors to </a:t>
            </a:r>
            <a:r>
              <a:rPr lang="en-US" sz="1800" b="1" dirty="0">
                <a:latin typeface="Courier New" panose="02070309020205020404" pitchFamily="49" charset="0"/>
                <a:cs typeface="Courier New" panose="02070309020205020404" pitchFamily="49" charset="0"/>
              </a:rPr>
              <a:t>/dev/null</a:t>
            </a:r>
            <a:r>
              <a:rPr lang="en-US" sz="1800" b="1" dirty="0"/>
              <a:t>:</a:t>
            </a:r>
          </a:p>
          <a:p>
            <a:pPr marL="0" indent="0">
              <a:lnSpc>
                <a:spcPct val="100000"/>
              </a:lnSpc>
              <a:buNone/>
            </a:pPr>
            <a:r>
              <a:rPr lang="en-US" sz="1800" dirty="0"/>
              <a:t>Opens </a:t>
            </a:r>
            <a:r>
              <a:rPr lang="en-US" sz="1800" dirty="0">
                <a:latin typeface="Courier New" panose="02070309020205020404" pitchFamily="49" charset="0"/>
                <a:cs typeface="Courier New" panose="02070309020205020404" pitchFamily="49" charset="0"/>
              </a:rPr>
              <a:t>/dev/null</a:t>
            </a:r>
            <a:r>
              <a:rPr lang="en-US" sz="1800" dirty="0"/>
              <a:t> and duplicates it to file descriptors “0” (standard input), “1” (standard output), and “2” (standard error). This is a common practice in daemons to prevent them from reading input or writing output to any terminal or file that might be associated with the process. It effectively silences the daemon.</a:t>
            </a:r>
          </a:p>
          <a:p>
            <a:pPr marL="0" indent="0">
              <a:lnSpc>
                <a:spcPct val="100000"/>
              </a:lnSpc>
              <a:buNone/>
            </a:pPr>
            <a:r>
              <a:rPr lang="en-US" sz="1800" b="1" dirty="0"/>
              <a:t>Initialize the Log File:</a:t>
            </a:r>
          </a:p>
          <a:p>
            <a:pPr marL="0" indent="0">
              <a:lnSpc>
                <a:spcPct val="100000"/>
              </a:lnSpc>
              <a:buNone/>
            </a:pPr>
            <a:r>
              <a:rPr lang="en-US" sz="1800" dirty="0"/>
              <a:t>Calls </a:t>
            </a:r>
            <a:r>
              <a:rPr lang="en-US" sz="1800" dirty="0" err="1">
                <a:latin typeface="Courier New" panose="02070309020205020404" pitchFamily="49" charset="0"/>
                <a:cs typeface="Courier New" panose="02070309020205020404" pitchFamily="49" charset="0"/>
              </a:rPr>
              <a:t>openlog</a:t>
            </a:r>
            <a:r>
              <a:rPr lang="en-US" sz="1800" dirty="0"/>
              <a:t> to start logging for the daemon. This is part of proper daemon etiquette, ensuring that any messages or errors are logged using the system's logging mechanism instead of being printed to a terminal or standard output/error.</a:t>
            </a:r>
          </a:p>
        </p:txBody>
      </p:sp>
    </p:spTree>
    <p:extLst>
      <p:ext uri="{BB962C8B-B14F-4D97-AF65-F5344CB8AC3E}">
        <p14:creationId xmlns:p14="http://schemas.microsoft.com/office/powerpoint/2010/main" val="130589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US" b="1" dirty="0">
                <a:latin typeface="Calibri" panose="020F0502020204030204" pitchFamily="34" charset="0"/>
                <a:cs typeface="Calibri" panose="020F0502020204030204" pitchFamily="34" charset="0"/>
              </a:rPr>
              <a:t>Daemon Process</a:t>
            </a:r>
            <a:endParaRPr lang="en-TW"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28</a:t>
            </a:fld>
            <a:endParaRPr lang="en-TW"/>
          </a:p>
        </p:txBody>
      </p:sp>
      <p:sp>
        <p:nvSpPr>
          <p:cNvPr id="7" name="Content Placeholder 6">
            <a:extLst>
              <a:ext uri="{FF2B5EF4-FFF2-40B4-BE49-F238E27FC236}">
                <a16:creationId xmlns:a16="http://schemas.microsoft.com/office/drawing/2014/main" id="{A125D508-0EA3-12ED-1345-0B7954BFDCEA}"/>
              </a:ext>
            </a:extLst>
          </p:cNvPr>
          <p:cNvSpPr>
            <a:spLocks noGrp="1"/>
          </p:cNvSpPr>
          <p:nvPr>
            <p:ph idx="1"/>
          </p:nvPr>
        </p:nvSpPr>
        <p:spPr>
          <a:xfrm>
            <a:off x="838200" y="1460500"/>
            <a:ext cx="10515600" cy="4895850"/>
          </a:xfrm>
        </p:spPr>
        <p:txBody>
          <a:bodyPr>
            <a:normAutofit/>
          </a:bodyPr>
          <a:lstStyle/>
          <a:p>
            <a:pPr marL="0" indent="0">
              <a:lnSpc>
                <a:spcPct val="150000"/>
              </a:lnSpc>
              <a:buNone/>
            </a:pPr>
            <a:r>
              <a:rPr lang="en-TW" sz="2400" dirty="0"/>
              <a:t>(4)</a:t>
            </a:r>
          </a:p>
          <a:p>
            <a:pPr marL="0" indent="0">
              <a:lnSpc>
                <a:spcPct val="150000"/>
              </a:lnSpc>
              <a:buNone/>
            </a:pPr>
            <a:r>
              <a:rPr lang="en-US" sz="2000" dirty="0"/>
              <a:t>After becoming a daemon, the process detaches from its controlling terminal and runs independently in the background. It avoids disruption from user logouts by handling signals like </a:t>
            </a:r>
            <a:r>
              <a:rPr lang="en-US" sz="2000" dirty="0">
                <a:latin typeface="Courier New" panose="02070309020205020404" pitchFamily="49" charset="0"/>
                <a:cs typeface="Courier New" panose="02070309020205020404" pitchFamily="49" charset="0"/>
              </a:rPr>
              <a:t>SIGHUP</a:t>
            </a:r>
            <a:r>
              <a:rPr lang="en-US" sz="2000" dirty="0"/>
              <a:t> and prevents interference with the system by closing inherited file descriptors and redirecting standard inputs and outputs to </a:t>
            </a:r>
            <a:r>
              <a:rPr lang="en-US" sz="2000" dirty="0">
                <a:latin typeface="Courier New" panose="02070309020205020404" pitchFamily="49" charset="0"/>
                <a:cs typeface="Courier New" panose="02070309020205020404" pitchFamily="49" charset="0"/>
              </a:rPr>
              <a:t>/dev/null</a:t>
            </a:r>
            <a:r>
              <a:rPr lang="en-US" sz="2000" dirty="0"/>
              <a:t>. The daemon changes its working directory to the root to avoid hindering filesystem operations and sets a clear file creation mask for unrestricted file operations. Finally, it initializes system logging for efficient monitoring and reporting, ensuring it operates reliably and unobtrusively as a background service.</a:t>
            </a:r>
            <a:endParaRPr lang="en-TW" sz="2000" dirty="0"/>
          </a:p>
          <a:p>
            <a:pPr marL="0" indent="0">
              <a:lnSpc>
                <a:spcPct val="150000"/>
              </a:lnSpc>
              <a:buNone/>
            </a:pPr>
            <a:endParaRPr lang="en-TW" sz="2000" dirty="0"/>
          </a:p>
        </p:txBody>
      </p:sp>
    </p:spTree>
    <p:extLst>
      <p:ext uri="{BB962C8B-B14F-4D97-AF65-F5344CB8AC3E}">
        <p14:creationId xmlns:p14="http://schemas.microsoft.com/office/powerpoint/2010/main" val="18296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b="1" dirty="0"/>
              <a:t>Stack Frame</a:t>
            </a:r>
            <a:endParaRPr lang="en-TW"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690688"/>
            <a:ext cx="11353800" cy="4907819"/>
          </a:xfrm>
        </p:spPr>
        <p:txBody>
          <a:bodyPr>
            <a:normAutofit/>
          </a:bodyPr>
          <a:lstStyle/>
          <a:p>
            <a:pPr>
              <a:lnSpc>
                <a:spcPts val="3560"/>
              </a:lnSpc>
            </a:pPr>
            <a:r>
              <a:rPr lang="en-US" sz="2400" dirty="0"/>
              <a:t>At the end of Section 7.10, we showed how a function can’t return a pointer to an automatic variable.</a:t>
            </a:r>
          </a:p>
          <a:p>
            <a:pPr>
              <a:lnSpc>
                <a:spcPts val="3560"/>
              </a:lnSpc>
            </a:pPr>
            <a:endParaRPr lang="en-US" sz="2400" dirty="0"/>
          </a:p>
          <a:p>
            <a:pPr>
              <a:lnSpc>
                <a:spcPts val="3560"/>
              </a:lnSpc>
            </a:pPr>
            <a:endParaRPr lang="en-US" sz="2400" dirty="0"/>
          </a:p>
          <a:p>
            <a:pPr>
              <a:lnSpc>
                <a:spcPts val="3560"/>
              </a:lnSpc>
            </a:pPr>
            <a:endParaRPr lang="en-US" sz="2400" dirty="0"/>
          </a:p>
          <a:p>
            <a:pPr>
              <a:lnSpc>
                <a:spcPts val="3560"/>
              </a:lnSpc>
            </a:pPr>
            <a:r>
              <a:rPr lang="en-US" sz="2400" dirty="0"/>
              <a:t>The problem is that when </a:t>
            </a:r>
            <a:r>
              <a:rPr lang="en-US" sz="2400" dirty="0" err="1">
                <a:latin typeface="Courier New" panose="02070309020205020404" pitchFamily="49" charset="0"/>
                <a:cs typeface="Courier New" panose="02070309020205020404" pitchFamily="49" charset="0"/>
              </a:rPr>
              <a:t>open_data</a:t>
            </a:r>
            <a:r>
              <a:rPr lang="en-US" sz="2400" dirty="0">
                <a:latin typeface="Courier New" panose="02070309020205020404" pitchFamily="49" charset="0"/>
                <a:cs typeface="Courier New" panose="02070309020205020404" pitchFamily="49" charset="0"/>
              </a:rPr>
              <a:t> </a:t>
            </a:r>
            <a:r>
              <a:rPr lang="en-US" sz="2400" dirty="0"/>
              <a:t>returns, the space it used on the stack will be used by the stack frame for the next function that is called. However, the standard I/O library will still use that memory portion for its stream buffer.</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3</a:t>
            </a:fld>
            <a:endParaRPr lang="en-TW"/>
          </a:p>
        </p:txBody>
      </p:sp>
      <p:pic>
        <p:nvPicPr>
          <p:cNvPr id="6" name="Picture 5">
            <a:extLst>
              <a:ext uri="{FF2B5EF4-FFF2-40B4-BE49-F238E27FC236}">
                <a16:creationId xmlns:a16="http://schemas.microsoft.com/office/drawing/2014/main" id="{28762D96-A2A3-2EB7-9CAA-EA675BB47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2291185"/>
            <a:ext cx="5896756" cy="2268256"/>
          </a:xfrm>
          <a:prstGeom prst="rect">
            <a:avLst/>
          </a:prstGeom>
        </p:spPr>
      </p:pic>
    </p:spTree>
    <p:extLst>
      <p:ext uri="{BB962C8B-B14F-4D97-AF65-F5344CB8AC3E}">
        <p14:creationId xmlns:p14="http://schemas.microsoft.com/office/powerpoint/2010/main" val="313101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b="1" dirty="0"/>
              <a:t>Stack Frame</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690688"/>
            <a:ext cx="11353800" cy="5426803"/>
          </a:xfrm>
        </p:spPr>
        <p:txBody>
          <a:bodyPr>
            <a:normAutofit/>
          </a:bodyPr>
          <a:lstStyle/>
          <a:p>
            <a:pPr>
              <a:lnSpc>
                <a:spcPts val="3560"/>
              </a:lnSpc>
            </a:pPr>
            <a:r>
              <a:rPr lang="en-US" sz="2400" dirty="0"/>
              <a:t>Then, is the following code correct?</a:t>
            </a: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int f1(int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val</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int num = 0;</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int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ptr</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 &amp;num;</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if (num == 0) </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 /* text had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val</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 0, but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val</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is not in scope */</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int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val</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val</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 5;</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ptr</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 &amp;</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val</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ts val="1400"/>
              </a:lnSpc>
              <a:buNone/>
            </a:pP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return(*</a:t>
            </a:r>
            <a:r>
              <a:rPr lang="en-US" sz="1800" kern="100" dirty="0" err="1">
                <a:effectLst/>
                <a:latin typeface="Courier New" panose="02070309020205020404" pitchFamily="49" charset="0"/>
                <a:ea typeface="PMingLiU" panose="02020500000000000000" pitchFamily="18" charset="-120"/>
                <a:cs typeface="Times New Roman" panose="02020603050405020304" pitchFamily="18" charset="0"/>
              </a:rPr>
              <a:t>ptr</a:t>
            </a:r>
            <a:r>
              <a:rPr lang="en-US" sz="1800" kern="100" dirty="0">
                <a:effectLst/>
                <a:latin typeface="Courier New" panose="02070309020205020404" pitchFamily="49" charset="0"/>
                <a:ea typeface="PMingLiU" panose="02020500000000000000" pitchFamily="18" charset="-120"/>
                <a:cs typeface="Times New Roman" panose="02020603050405020304" pitchFamily="18" charset="0"/>
              </a:rPr>
              <a:t> + 1);</a:t>
            </a:r>
            <a:endParaRPr lang="en-TW"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r>
              <a:rPr lang="en-US" sz="1800" dirty="0">
                <a:effectLst/>
                <a:latin typeface="Courier New" panose="02070309020205020404" pitchFamily="49" charset="0"/>
                <a:ea typeface="PMingLiU" panose="02020500000000000000" pitchFamily="18" charset="-120"/>
              </a:rPr>
              <a:t>}</a:t>
            </a:r>
            <a:r>
              <a:rPr lang="en-TW" sz="1600" dirty="0">
                <a:effectLst/>
              </a:rPr>
              <a:t> </a:t>
            </a:r>
            <a:endParaRPr lang="en-US" sz="2400" dirty="0"/>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4</a:t>
            </a:fld>
            <a:endParaRPr lang="en-TW"/>
          </a:p>
        </p:txBody>
      </p:sp>
    </p:spTree>
    <p:extLst>
      <p:ext uri="{BB962C8B-B14F-4D97-AF65-F5344CB8AC3E}">
        <p14:creationId xmlns:p14="http://schemas.microsoft.com/office/powerpoint/2010/main" val="343769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TW" b="1" dirty="0"/>
              <a:t>Stack Frame</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1" y="1690688"/>
            <a:ext cx="11353800" cy="5426803"/>
          </a:xfrm>
        </p:spPr>
        <p:txBody>
          <a:bodyPr>
            <a:normAutofit/>
          </a:bodyPr>
          <a:lstStyle/>
          <a:p>
            <a:pPr>
              <a:lnSpc>
                <a:spcPts val="3560"/>
              </a:lnSpc>
            </a:pPr>
            <a:r>
              <a:rPr lang="en-US" sz="2400" dirty="0"/>
              <a:t>In your implementation, you should:</a:t>
            </a:r>
          </a:p>
          <a:p>
            <a:pPr marL="0" indent="0">
              <a:lnSpc>
                <a:spcPts val="3560"/>
              </a:lnSpc>
              <a:buNone/>
            </a:pPr>
            <a:r>
              <a:rPr lang="en-US" sz="2400" dirty="0"/>
              <a:t>    (1) Answer the question. You need to explain why it is correct/incorrect in your report.</a:t>
            </a:r>
          </a:p>
          <a:p>
            <a:pPr marL="0" indent="0">
              <a:lnSpc>
                <a:spcPts val="3560"/>
              </a:lnSpc>
              <a:buNone/>
            </a:pPr>
            <a:r>
              <a:rPr lang="en-US" sz="2400" dirty="0"/>
              <a:t>    (2) Implement a C program to verify your answer.</a:t>
            </a:r>
          </a:p>
          <a:p>
            <a:pPr marL="0" indent="0">
              <a:lnSpc>
                <a:spcPts val="3560"/>
              </a:lnSpc>
              <a:buNone/>
            </a:pPr>
            <a:r>
              <a:rPr lang="en-US" sz="2400" dirty="0"/>
              <a:t>	a. Create a variable called </a:t>
            </a:r>
            <a:r>
              <a:rPr lang="en-US" sz="2400" dirty="0" err="1">
                <a:latin typeface="Courier New" panose="02070309020205020404" pitchFamily="49" charset="0"/>
                <a:cs typeface="Courier New" panose="02070309020205020404" pitchFamily="49" charset="0"/>
              </a:rPr>
              <a:t>val</a:t>
            </a:r>
            <a:r>
              <a:rPr lang="en-US" sz="2400" dirty="0"/>
              <a:t> and set its value to “5” in the main function.</a:t>
            </a:r>
          </a:p>
          <a:p>
            <a:pPr marL="0" indent="0">
              <a:lnSpc>
                <a:spcPts val="3560"/>
              </a:lnSpc>
              <a:buNone/>
            </a:pPr>
            <a:r>
              <a:rPr lang="en-US" sz="2400" dirty="0"/>
              <a:t>	b. Get the address of </a:t>
            </a:r>
            <a:r>
              <a:rPr lang="en-US" sz="2400" dirty="0" err="1">
                <a:latin typeface="Courier New" panose="02070309020205020404" pitchFamily="49" charset="0"/>
                <a:cs typeface="Courier New" panose="02070309020205020404" pitchFamily="49" charset="0"/>
              </a:rPr>
              <a:t>val</a:t>
            </a:r>
            <a:r>
              <a:rPr lang="en-US" sz="2400" dirty="0"/>
              <a:t> in the f1 function. (Getting the address in the main </a:t>
            </a:r>
          </a:p>
          <a:p>
            <a:pPr marL="0" indent="0">
              <a:lnSpc>
                <a:spcPts val="3560"/>
              </a:lnSpc>
              <a:buNone/>
            </a:pPr>
            <a:r>
              <a:rPr lang="en-US" sz="2400" dirty="0"/>
              <a:t>	     function directly is forbidden!) </a:t>
            </a:r>
          </a:p>
          <a:p>
            <a:pPr marL="0" indent="0">
              <a:lnSpc>
                <a:spcPts val="3560"/>
              </a:lnSpc>
              <a:buNone/>
            </a:pPr>
            <a:r>
              <a:rPr lang="en-US" sz="2400" dirty="0"/>
              <a:t>	c. Print the value and the address of </a:t>
            </a:r>
            <a:r>
              <a:rPr lang="en-US" sz="2400" dirty="0" err="1">
                <a:latin typeface="Courier New" panose="02070309020205020404" pitchFamily="49" charset="0"/>
                <a:cs typeface="Courier New" panose="02070309020205020404" pitchFamily="49" charset="0"/>
              </a:rPr>
              <a:t>val</a:t>
            </a:r>
            <a:r>
              <a:rPr lang="en-US" sz="2400" dirty="0"/>
              <a:t> as the sample output shows.</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5</a:t>
            </a:fld>
            <a:endParaRPr lang="en-TW"/>
          </a:p>
        </p:txBody>
      </p:sp>
    </p:spTree>
    <p:extLst>
      <p:ext uri="{BB962C8B-B14F-4D97-AF65-F5344CB8AC3E}">
        <p14:creationId xmlns:p14="http://schemas.microsoft.com/office/powerpoint/2010/main" val="412247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b="1" dirty="0"/>
              <a:t>Stack Frame</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199" y="1690688"/>
            <a:ext cx="11353801" cy="4802187"/>
          </a:xfrm>
        </p:spPr>
        <p:txBody>
          <a:bodyPr>
            <a:normAutofit/>
          </a:bodyPr>
          <a:lstStyle/>
          <a:p>
            <a:pPr marL="0" indent="0">
              <a:lnSpc>
                <a:spcPct val="150000"/>
              </a:lnSpc>
              <a:buNone/>
            </a:pPr>
            <a:r>
              <a:rPr lang="en-US" sz="2400" dirty="0"/>
              <a:t>(1)</a:t>
            </a:r>
          </a:p>
          <a:p>
            <a:pPr marL="0" indent="0">
              <a:lnSpc>
                <a:spcPct val="150000"/>
              </a:lnSpc>
              <a:buNone/>
            </a:pPr>
            <a:r>
              <a:rPr lang="en-US" sz="2400" dirty="0"/>
              <a:t>The code is incorrect, since it references the automatic integer </a:t>
            </a:r>
            <a:r>
              <a:rPr lang="en-US" sz="2400" dirty="0" err="1">
                <a:latin typeface="Courier New" panose="02070309020205020404" pitchFamily="49" charset="0"/>
                <a:cs typeface="Courier New" panose="02070309020205020404" pitchFamily="49" charset="0"/>
              </a:rPr>
              <a:t>val</a:t>
            </a:r>
            <a:r>
              <a:rPr lang="en-US" sz="2400" dirty="0"/>
              <a:t> through a pointer after the automatic variable is no longer in existence. Automatic variables declared after the left brace that starts a compound statement disappear after the matching right brace.</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6</a:t>
            </a:fld>
            <a:endParaRPr lang="en-TW"/>
          </a:p>
        </p:txBody>
      </p:sp>
    </p:spTree>
    <p:extLst>
      <p:ext uri="{BB962C8B-B14F-4D97-AF65-F5344CB8AC3E}">
        <p14:creationId xmlns:p14="http://schemas.microsoft.com/office/powerpoint/2010/main" val="82742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A: </a:t>
            </a:r>
            <a:r>
              <a:rPr lang="en-TW" b="1" dirty="0"/>
              <a:t>Stack Frame</a:t>
            </a:r>
            <a:endParaRPr lang="en-TW"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427885"/>
            <a:ext cx="11353801" cy="5449945"/>
          </a:xfrm>
        </p:spPr>
        <p:txBody>
          <a:bodyPr>
            <a:normAutofit lnSpcReduction="10000"/>
          </a:bodyPr>
          <a:lstStyle/>
          <a:p>
            <a:pPr marL="0" indent="0">
              <a:lnSpc>
                <a:spcPct val="120000"/>
              </a:lnSpc>
              <a:buNone/>
            </a:pPr>
            <a:r>
              <a:rPr lang="en-US" sz="2400" dirty="0"/>
              <a:t>(2)</a:t>
            </a:r>
          </a:p>
          <a:p>
            <a:pPr marL="0" indent="0">
              <a:lnSpc>
                <a:spcPct val="120000"/>
              </a:lnSpc>
              <a:buNone/>
            </a:pPr>
            <a:r>
              <a:rPr lang="en-US" sz="1000" dirty="0">
                <a:latin typeface="Courier New" panose="02070309020205020404" pitchFamily="49" charset="0"/>
                <a:cs typeface="Courier New" panose="02070309020205020404" pitchFamily="49" charset="0"/>
              </a:rPr>
              <a:t>int* f1(int </a:t>
            </a:r>
            <a:r>
              <a:rPr lang="en-US" sz="1000" dirty="0" err="1">
                <a:latin typeface="Courier New" panose="02070309020205020404" pitchFamily="49" charset="0"/>
                <a:cs typeface="Courier New" panose="02070309020205020404" pitchFamily="49" charset="0"/>
              </a:rPr>
              <a:t>val</a:t>
            </a: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    int num = 0;</a:t>
            </a:r>
          </a:p>
          <a:p>
            <a:pPr marL="0" indent="0">
              <a:lnSpc>
                <a:spcPct val="120000"/>
              </a:lnSpc>
              <a:buNone/>
            </a:pPr>
            <a:r>
              <a:rPr lang="en-US" sz="1000" dirty="0">
                <a:latin typeface="Courier New" panose="02070309020205020404" pitchFamily="49" charset="0"/>
                <a:cs typeface="Courier New" panose="02070309020205020404" pitchFamily="49" charset="0"/>
              </a:rPr>
              <a:t>    int*</a:t>
            </a:r>
            <a:r>
              <a:rPr lang="en-US" sz="1000" dirty="0" err="1">
                <a:latin typeface="Courier New" panose="02070309020205020404" pitchFamily="49" charset="0"/>
                <a:cs typeface="Courier New" panose="02070309020205020404" pitchFamily="49" charset="0"/>
              </a:rPr>
              <a:t>ptr</a:t>
            </a:r>
            <a:r>
              <a:rPr lang="en-US" sz="1000" dirty="0">
                <a:latin typeface="Courier New" panose="02070309020205020404" pitchFamily="49" charset="0"/>
                <a:cs typeface="Courier New" panose="02070309020205020404" pitchFamily="49" charset="0"/>
              </a:rPr>
              <a:t> = &amp;num;</a:t>
            </a:r>
          </a:p>
          <a:p>
            <a:pPr marL="0" indent="0">
              <a:lnSpc>
                <a:spcPct val="120000"/>
              </a:lnSpc>
              <a:buNone/>
            </a:pPr>
            <a:r>
              <a:rPr lang="en-US" sz="1000" dirty="0">
                <a:latin typeface="Courier New" panose="02070309020205020404" pitchFamily="49" charset="0"/>
                <a:cs typeface="Courier New" panose="02070309020205020404" pitchFamily="49" charset="0"/>
              </a:rPr>
              <a:t>    if(num == 0){</a:t>
            </a:r>
          </a:p>
          <a:p>
            <a:pPr marL="0" indent="0">
              <a:lnSpc>
                <a:spcPct val="12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val</a:t>
            </a: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val</a:t>
            </a:r>
            <a:r>
              <a:rPr lang="en-US" sz="1000" dirty="0">
                <a:latin typeface="Courier New" panose="02070309020205020404" pitchFamily="49" charset="0"/>
                <a:cs typeface="Courier New" panose="02070309020205020404" pitchFamily="49" charset="0"/>
              </a:rPr>
              <a:t> = 5;</a:t>
            </a:r>
          </a:p>
          <a:p>
            <a:pPr marL="0" indent="0">
              <a:lnSpc>
                <a:spcPct val="12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ptr</a:t>
            </a:r>
            <a:r>
              <a:rPr lang="en-US" sz="1000" dirty="0">
                <a:latin typeface="Courier New" panose="02070309020205020404" pitchFamily="49" charset="0"/>
                <a:cs typeface="Courier New" panose="02070309020205020404" pitchFamily="49" charset="0"/>
              </a:rPr>
              <a:t> = &amp;</a:t>
            </a:r>
            <a:r>
              <a:rPr lang="en-US" sz="1000" dirty="0" err="1">
                <a:latin typeface="Courier New" panose="02070309020205020404" pitchFamily="49" charset="0"/>
                <a:cs typeface="Courier New" panose="02070309020205020404" pitchFamily="49" charset="0"/>
              </a:rPr>
              <a:t>val</a:t>
            </a: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    }</a:t>
            </a:r>
          </a:p>
          <a:p>
            <a:pPr marL="0" indent="0">
              <a:lnSpc>
                <a:spcPct val="120000"/>
              </a:lnSpc>
              <a:buNone/>
            </a:pPr>
            <a:r>
              <a:rPr lang="en-US" sz="1000" dirty="0">
                <a:latin typeface="Courier New" panose="02070309020205020404" pitchFamily="49" charset="0"/>
                <a:cs typeface="Courier New" panose="02070309020205020404" pitchFamily="49" charset="0"/>
              </a:rPr>
              <a:t>    return </a:t>
            </a:r>
            <a:r>
              <a:rPr lang="en-US" sz="1000" dirty="0" err="1">
                <a:latin typeface="Courier New" panose="02070309020205020404" pitchFamily="49" charset="0"/>
                <a:cs typeface="Courier New" panose="02070309020205020404" pitchFamily="49" charset="0"/>
              </a:rPr>
              <a:t>ptr</a:t>
            </a: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int main(void){</a:t>
            </a:r>
          </a:p>
          <a:p>
            <a:pPr marL="0" indent="0">
              <a:lnSpc>
                <a:spcPct val="12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val</a:t>
            </a:r>
            <a:r>
              <a:rPr lang="en-US" sz="1000" dirty="0">
                <a:latin typeface="Courier New" panose="02070309020205020404" pitchFamily="49" charset="0"/>
                <a:cs typeface="Courier New" panose="02070309020205020404" pitchFamily="49" charset="0"/>
              </a:rPr>
              <a:t> = 5;</a:t>
            </a:r>
          </a:p>
          <a:p>
            <a:pPr marL="0" indent="0">
              <a:lnSpc>
                <a:spcPct val="120000"/>
              </a:lnSpc>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ptr</a:t>
            </a:r>
            <a:r>
              <a:rPr lang="en-US" sz="1000" dirty="0">
                <a:latin typeface="Courier New" panose="02070309020205020404" pitchFamily="49" charset="0"/>
                <a:cs typeface="Courier New" panose="02070309020205020404" pitchFamily="49" charset="0"/>
              </a:rPr>
              <a:t> = f1(</a:t>
            </a:r>
            <a:r>
              <a:rPr lang="en-US" sz="1000" dirty="0" err="1">
                <a:latin typeface="Courier New" panose="02070309020205020404" pitchFamily="49" charset="0"/>
                <a:cs typeface="Courier New" panose="02070309020205020404" pitchFamily="49" charset="0"/>
              </a:rPr>
              <a:t>val</a:t>
            </a: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("Value %d is at %p\n", *</a:t>
            </a:r>
            <a:r>
              <a:rPr lang="en-US" sz="1000" dirty="0" err="1">
                <a:latin typeface="Courier New" panose="02070309020205020404" pitchFamily="49" charset="0"/>
                <a:cs typeface="Courier New" panose="02070309020205020404" pitchFamily="49" charset="0"/>
              </a:rPr>
              <a:t>ptr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ptr</a:t>
            </a:r>
            <a:r>
              <a:rPr lang="en-US" sz="1000" dirty="0">
                <a:latin typeface="Courier New" panose="02070309020205020404" pitchFamily="49" charset="0"/>
                <a:cs typeface="Courier New" panose="02070309020205020404" pitchFamily="49" charset="0"/>
              </a:rPr>
              <a:t>);</a:t>
            </a:r>
          </a:p>
          <a:p>
            <a:pPr marL="0" indent="0">
              <a:lnSpc>
                <a:spcPct val="120000"/>
              </a:lnSpc>
              <a:buNone/>
            </a:pPr>
            <a:r>
              <a:rPr lang="en-US" sz="1000" dirty="0">
                <a:latin typeface="Courier New" panose="02070309020205020404" pitchFamily="49" charset="0"/>
                <a:cs typeface="Courier New" panose="02070309020205020404" pitchFamily="49" charset="0"/>
              </a:rPr>
              <a:t>    return 0;</a:t>
            </a:r>
          </a:p>
          <a:p>
            <a:pPr marL="0" indent="0">
              <a:lnSpc>
                <a:spcPct val="120000"/>
              </a:lnSpc>
              <a:buNone/>
            </a:pPr>
            <a:r>
              <a:rPr lang="en-US" sz="10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7</a:t>
            </a:fld>
            <a:endParaRPr lang="en-TW"/>
          </a:p>
        </p:txBody>
      </p:sp>
    </p:spTree>
    <p:extLst>
      <p:ext uri="{BB962C8B-B14F-4D97-AF65-F5344CB8AC3E}">
        <p14:creationId xmlns:p14="http://schemas.microsoft.com/office/powerpoint/2010/main" val="124299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E1E7-E75B-7BD8-A559-00FD1617D97F}"/>
              </a:ext>
            </a:extLst>
          </p:cNvPr>
          <p:cNvSpPr>
            <a:spLocks noGrp="1"/>
          </p:cNvSpPr>
          <p:nvPr>
            <p:ph type="title"/>
          </p:nvPr>
        </p:nvSpPr>
        <p:spPr/>
        <p:txBody>
          <a:bodyPr/>
          <a:lstStyle/>
          <a:p>
            <a:r>
              <a:rPr lang="en-TW" dirty="0"/>
              <a:t>Chapter 8. Process Control</a:t>
            </a:r>
          </a:p>
        </p:txBody>
      </p:sp>
      <p:sp>
        <p:nvSpPr>
          <p:cNvPr id="4" name="Footer Placeholder 3">
            <a:extLst>
              <a:ext uri="{FF2B5EF4-FFF2-40B4-BE49-F238E27FC236}">
                <a16:creationId xmlns:a16="http://schemas.microsoft.com/office/drawing/2014/main" id="{F04A76FB-BD37-6E77-8DD8-1EE749FA4C7A}"/>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AFFF98EB-E459-B188-120D-789DBA6094A8}"/>
              </a:ext>
            </a:extLst>
          </p:cNvPr>
          <p:cNvSpPr>
            <a:spLocks noGrp="1"/>
          </p:cNvSpPr>
          <p:nvPr>
            <p:ph type="sldNum" sz="quarter" idx="12"/>
          </p:nvPr>
        </p:nvSpPr>
        <p:spPr/>
        <p:txBody>
          <a:bodyPr/>
          <a:lstStyle/>
          <a:p>
            <a:fld id="{15571B33-5963-4B4F-9520-296CF57F5F03}" type="slidenum">
              <a:rPr lang="en-TW" smtClean="0"/>
              <a:t>8</a:t>
            </a:fld>
            <a:endParaRPr lang="en-TW"/>
          </a:p>
        </p:txBody>
      </p:sp>
    </p:spTree>
    <p:extLst>
      <p:ext uri="{BB962C8B-B14F-4D97-AF65-F5344CB8AC3E}">
        <p14:creationId xmlns:p14="http://schemas.microsoft.com/office/powerpoint/2010/main" val="16693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D7D1-B3E2-2B6F-8693-F4A97543B906}"/>
              </a:ext>
            </a:extLst>
          </p:cNvPr>
          <p:cNvSpPr>
            <a:spLocks noGrp="1"/>
          </p:cNvSpPr>
          <p:nvPr>
            <p:ph type="title"/>
          </p:nvPr>
        </p:nvSpPr>
        <p:spPr/>
        <p:txBody>
          <a:bodyPr/>
          <a:lstStyle/>
          <a:p>
            <a:r>
              <a:rPr lang="en-TW" dirty="0"/>
              <a:t>Q: </a:t>
            </a:r>
            <a:r>
              <a:rPr lang="en-US" dirty="0">
                <a:latin typeface="Calibri" panose="020F0502020204030204" pitchFamily="34" charset="0"/>
                <a:cs typeface="Calibri" panose="020F0502020204030204" pitchFamily="34" charset="0"/>
              </a:rPr>
              <a:t>Zombie Process</a:t>
            </a:r>
            <a:endParaRPr lang="en-TW"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AC7ACFC-7730-1FEF-1A22-8C2A23552714}"/>
              </a:ext>
            </a:extLst>
          </p:cNvPr>
          <p:cNvSpPr>
            <a:spLocks noGrp="1"/>
          </p:cNvSpPr>
          <p:nvPr>
            <p:ph idx="1"/>
          </p:nvPr>
        </p:nvSpPr>
        <p:spPr>
          <a:xfrm>
            <a:off x="838200" y="1825625"/>
            <a:ext cx="10945969" cy="4351338"/>
          </a:xfrm>
        </p:spPr>
        <p:txBody>
          <a:bodyPr>
            <a:normAutofit/>
          </a:bodyPr>
          <a:lstStyle/>
          <a:p>
            <a:pPr marL="0" indent="0">
              <a:lnSpc>
                <a:spcPts val="3560"/>
              </a:lnSpc>
              <a:buNone/>
            </a:pPr>
            <a:r>
              <a:rPr lang="en-US" b="1" dirty="0"/>
              <a:t>This question will help you get familiar with the zombie process. </a:t>
            </a:r>
            <a:endParaRPr lang="en-TW" b="1" dirty="0"/>
          </a:p>
          <a:p>
            <a:pPr>
              <a:lnSpc>
                <a:spcPts val="3560"/>
              </a:lnSpc>
            </a:pPr>
            <a:r>
              <a:rPr lang="en-US" sz="2400" dirty="0"/>
              <a:t>Write a program that creates a zombie process, and justify that the process is a zombie using </a:t>
            </a:r>
            <a:r>
              <a:rPr lang="en-US" sz="2400" dirty="0" err="1">
                <a:latin typeface="Courier New" panose="02070309020205020404" pitchFamily="49" charset="0"/>
                <a:cs typeface="Courier New" panose="02070309020205020404" pitchFamily="49" charset="0"/>
              </a:rPr>
              <a:t>ps</a:t>
            </a:r>
            <a:r>
              <a:rPr lang="en-US" sz="2400" dirty="0">
                <a:latin typeface="Courier New" panose="02070309020205020404" pitchFamily="49" charset="0"/>
                <a:cs typeface="Courier New" panose="02070309020205020404" pitchFamily="49" charset="0"/>
              </a:rPr>
              <a:t>(1)</a:t>
            </a:r>
            <a:r>
              <a:rPr lang="en-US" sz="2400" dirty="0"/>
              <a:t>command. In your implementation, the </a:t>
            </a:r>
            <a:r>
              <a:rPr lang="en-US" sz="2400" dirty="0" err="1">
                <a:latin typeface="Courier New" panose="02070309020205020404" pitchFamily="49" charset="0"/>
                <a:cs typeface="Courier New" panose="02070309020205020404" pitchFamily="49" charset="0"/>
              </a:rPr>
              <a:t>ps</a:t>
            </a:r>
            <a:r>
              <a:rPr lang="en-US" sz="2400" dirty="0">
                <a:latin typeface="Courier New" panose="02070309020205020404" pitchFamily="49" charset="0"/>
                <a:cs typeface="Courier New" panose="02070309020205020404" pitchFamily="49" charset="0"/>
              </a:rPr>
              <a:t>(1)</a:t>
            </a:r>
            <a:r>
              <a:rPr lang="en-US" sz="2400" dirty="0"/>
              <a:t> command should be implemented in your .c file. Please do not use it outside of your file. </a:t>
            </a:r>
          </a:p>
        </p:txBody>
      </p:sp>
      <p:sp>
        <p:nvSpPr>
          <p:cNvPr id="4" name="Footer Placeholder 3">
            <a:extLst>
              <a:ext uri="{FF2B5EF4-FFF2-40B4-BE49-F238E27FC236}">
                <a16:creationId xmlns:a16="http://schemas.microsoft.com/office/drawing/2014/main" id="{29AD052A-7181-279B-BA8C-4BDA247C449D}"/>
              </a:ext>
            </a:extLst>
          </p:cNvPr>
          <p:cNvSpPr>
            <a:spLocks noGrp="1"/>
          </p:cNvSpPr>
          <p:nvPr>
            <p:ph type="ftr" sz="quarter" idx="11"/>
          </p:nvPr>
        </p:nvSpPr>
        <p:spPr/>
        <p:txBody>
          <a:bodyPr/>
          <a:lstStyle/>
          <a:p>
            <a:r>
              <a:rPr lang="en-US"/>
              <a:t>CS5432 Advanced UNIX Programming</a:t>
            </a:r>
            <a:endParaRPr lang="en-TW"/>
          </a:p>
        </p:txBody>
      </p:sp>
      <p:sp>
        <p:nvSpPr>
          <p:cNvPr id="5" name="Slide Number Placeholder 4">
            <a:extLst>
              <a:ext uri="{FF2B5EF4-FFF2-40B4-BE49-F238E27FC236}">
                <a16:creationId xmlns:a16="http://schemas.microsoft.com/office/drawing/2014/main" id="{7DF76D79-4DA7-61DF-9DE6-25162FBCF7EB}"/>
              </a:ext>
            </a:extLst>
          </p:cNvPr>
          <p:cNvSpPr>
            <a:spLocks noGrp="1"/>
          </p:cNvSpPr>
          <p:nvPr>
            <p:ph type="sldNum" sz="quarter" idx="12"/>
          </p:nvPr>
        </p:nvSpPr>
        <p:spPr/>
        <p:txBody>
          <a:bodyPr/>
          <a:lstStyle/>
          <a:p>
            <a:fld id="{15571B33-5963-4B4F-9520-296CF57F5F03}" type="slidenum">
              <a:rPr lang="en-TW" smtClean="0"/>
              <a:t>9</a:t>
            </a:fld>
            <a:endParaRPr lang="en-TW"/>
          </a:p>
        </p:txBody>
      </p:sp>
    </p:spTree>
    <p:extLst>
      <p:ext uri="{BB962C8B-B14F-4D97-AF65-F5344CB8AC3E}">
        <p14:creationId xmlns:p14="http://schemas.microsoft.com/office/powerpoint/2010/main" val="1220793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902</TotalTime>
  <Words>2688</Words>
  <Application>Microsoft Macintosh PowerPoint</Application>
  <PresentationFormat>Widescreen</PresentationFormat>
  <Paragraphs>291</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Silom</vt:lpstr>
      <vt:lpstr>Office Theme</vt:lpstr>
      <vt:lpstr>CS5432 Advanced UNIX Programming Exercises Process</vt:lpstr>
      <vt:lpstr>Chapter 7. Process Environment</vt:lpstr>
      <vt:lpstr>Q: Stack Frame</vt:lpstr>
      <vt:lpstr>Q: Stack Frame</vt:lpstr>
      <vt:lpstr>Q: Stack Frame</vt:lpstr>
      <vt:lpstr>A: Stack Frame</vt:lpstr>
      <vt:lpstr>A: Stack Frame</vt:lpstr>
      <vt:lpstr>Chapter 8. Process Control</vt:lpstr>
      <vt:lpstr>Q: Zombie Process</vt:lpstr>
      <vt:lpstr>Q: Zombie Process</vt:lpstr>
      <vt:lpstr>A: Zombie Process</vt:lpstr>
      <vt:lpstr>A: Zombie Process</vt:lpstr>
      <vt:lpstr>A: Zombie Process</vt:lpstr>
      <vt:lpstr>Chapter 9. Process Relationships</vt:lpstr>
      <vt:lpstr>Q: PID, PGRP, and TPGID</vt:lpstr>
      <vt:lpstr>Q: PID, PGRP, and TPGID</vt:lpstr>
      <vt:lpstr>A: PID, PGRP, and TPGID</vt:lpstr>
      <vt:lpstr>A: PID, PGRP, and TPGID</vt:lpstr>
      <vt:lpstr>A: PID, PGRP, and TPGID</vt:lpstr>
      <vt:lpstr>Chapter 13. Daemon Process</vt:lpstr>
      <vt:lpstr>Q: Daemon Process</vt:lpstr>
      <vt:lpstr>Q: Daemon Process</vt:lpstr>
      <vt:lpstr>A: Daemon Process</vt:lpstr>
      <vt:lpstr>A: Daemon Process</vt:lpstr>
      <vt:lpstr>A: Daemon Process</vt:lpstr>
      <vt:lpstr>A: Daemon Process</vt:lpstr>
      <vt:lpstr>A: Daemon Process</vt:lpstr>
      <vt:lpstr>A: Daemon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CS5432 Advanced UNIX Programming Files &amp; Directories and Standard I/O</dc:title>
  <dc:creator>嘉瑋 方</dc:creator>
  <cp:lastModifiedBy>嘉瑋 方</cp:lastModifiedBy>
  <cp:revision>52</cp:revision>
  <dcterms:created xsi:type="dcterms:W3CDTF">2023-12-19T11:14:10Z</dcterms:created>
  <dcterms:modified xsi:type="dcterms:W3CDTF">2023-12-22T12:22:40Z</dcterms:modified>
</cp:coreProperties>
</file>