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96" r:id="rId3"/>
    <p:sldId id="268" r:id="rId4"/>
    <p:sldId id="269" r:id="rId5"/>
    <p:sldId id="276" r:id="rId6"/>
    <p:sldId id="298" r:id="rId7"/>
    <p:sldId id="297" r:id="rId8"/>
    <p:sldId id="281" r:id="rId9"/>
    <p:sldId id="282" r:id="rId10"/>
    <p:sldId id="295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679"/>
  </p:normalViewPr>
  <p:slideViewPr>
    <p:cSldViewPr snapToGrid="0">
      <p:cViewPr varScale="1">
        <p:scale>
          <a:sx n="104" d="100"/>
          <a:sy n="104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F335-AB82-D04C-85E4-4E70D36E9A2C}" type="datetimeFigureOut">
              <a:rPr lang="en-TW" smtClean="0"/>
              <a:t>2023/12/22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DA45-7045-7345-B596-2F4EC47914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4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2D1-B2F9-3D43-8C9E-8BC1509B9390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75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F313-391A-1D46-B6D6-BB78B3DB2482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25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1CE-D977-4B41-A7D0-0E6AAA29A58F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591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949A-1182-FF4B-BE17-D7DE01762359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7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D04-07BF-B745-93B0-27073278E55A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94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DCA-4509-CE4A-85E3-7EAE33A65435}" type="datetime1">
              <a:rPr lang="en-US" smtClean="0"/>
              <a:t>12/22/23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170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B7-4B39-FA47-A14C-B826F14F8F03}" type="datetime1">
              <a:rPr lang="en-US" smtClean="0"/>
              <a:t>12/22/23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68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AE14-BC3D-2E45-AEE0-0758E89D5CD8}" type="datetime1">
              <a:rPr lang="en-US" smtClean="0"/>
              <a:t>12/22/23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84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BFF-A023-0C40-8CC3-0CDD7357054E}" type="datetime1">
              <a:rPr lang="en-US" smtClean="0"/>
              <a:t>12/22/23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25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4B0-4CF5-BD4F-B333-817D74179697}" type="datetime1">
              <a:rPr lang="en-US" smtClean="0"/>
              <a:t>12/22/23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12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BB0-41DE-194D-BCA1-7AF1528C5C19}" type="datetime1">
              <a:rPr lang="en-US" smtClean="0"/>
              <a:t>12/22/23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90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2289-CB19-1946-B5F8-A9E7F4451055}" type="datetime1">
              <a:rPr lang="en-US" smtClean="0"/>
              <a:t>12/22/23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B33-5963-4B4F-9520-296CF57F5F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26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su@cs.nth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52F-7667-8D5A-CCF2-B45D104C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4796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Silom" pitchFamily="2" charset="-34"/>
                <a:ea typeface="Silom" pitchFamily="2" charset="-34"/>
                <a:cs typeface="Silom" pitchFamily="2" charset="-34"/>
              </a:rPr>
              <a:t>CS5432 Advanced UNIX Programming Exercises</a:t>
            </a:r>
            <a:br>
              <a:rPr lang="en-US" sz="3600" dirty="0"/>
            </a:br>
            <a:r>
              <a:rPr lang="en-US" sz="3600" dirty="0"/>
              <a:t>System Data Files, Information and Signal</a:t>
            </a:r>
            <a:endParaRPr lang="en-TW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7ADBC-15EE-1D58-5766-C21E688B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chemeClr val="accent1"/>
                </a:solidFill>
              </a:rPr>
              <a:t>Cheng-</a:t>
            </a:r>
            <a:r>
              <a:rPr lang="en-US" sz="2800" b="1" dirty="0" err="1">
                <a:solidFill>
                  <a:schemeClr val="accent1"/>
                </a:solidFill>
              </a:rPr>
              <a:t>Hsin</a:t>
            </a:r>
            <a:r>
              <a:rPr lang="en-US" sz="2800" b="1" dirty="0">
                <a:solidFill>
                  <a:schemeClr val="accent1"/>
                </a:solidFill>
              </a:rPr>
              <a:t> Hsu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chsu@cs.nthu.edu.tw</a:t>
            </a:r>
            <a:r>
              <a:rPr lang="en-US" sz="2800" dirty="0"/>
              <a:t>)</a:t>
            </a:r>
          </a:p>
          <a:p>
            <a:r>
              <a:rPr lang="en-US" i="1" dirty="0"/>
              <a:t>National Tsing Hua University</a:t>
            </a:r>
          </a:p>
          <a:p>
            <a:r>
              <a:rPr lang="en-US" i="1" dirty="0"/>
              <a:t>Department of Computer Science</a:t>
            </a:r>
            <a:endParaRPr lang="en-TW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B8DB-BEA4-2C7F-D63A-4FBDE2FF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C503-D999-3D69-4048-47D6BF36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37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948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NUM_ITERATIONS; ++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incrementing, value: %d\n",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increment_value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TELL_PARENT();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WAIT_PARENT();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NUM_ITERATIONS; ++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WAIT_CHILD();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("Parent incrementing, value: %d\n",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increment_value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TELL_CHILD(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10</a:t>
            </a:fld>
            <a:endParaRPr lang="en-TW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7D2FF-0595-C6BD-A06B-A237D3023777}"/>
              </a:ext>
            </a:extLst>
          </p:cNvPr>
          <p:cNvSpPr txBox="1">
            <a:spLocks/>
          </p:cNvSpPr>
          <p:nvPr/>
        </p:nvSpPr>
        <p:spPr>
          <a:xfrm>
            <a:off x="7036724" y="1919288"/>
            <a:ext cx="5155276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increment_value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(FILE* const file)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value = 0;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(file, 0, SEEK_SET);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(&amp;value,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(value), 1, file);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(file, 0, SEEK_SET);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(&amp;value,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(value), 1, file);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97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4"/>
            <a:ext cx="10999124" cy="48021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(2)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In the child thread, there is a loop. In this loop, increment the</a:t>
            </a:r>
            <a:r>
              <a:rPr lang="zh-TW" altLang="en-US" sz="2000" dirty="0"/>
              <a:t> </a:t>
            </a:r>
            <a:r>
              <a:rPr lang="en-US" altLang="zh-TW" sz="2000" dirty="0"/>
              <a:t>value and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(“Child incrementing, value: %d\n”,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cs typeface="Courier New" panose="02070309020205020404" pitchFamily="49" charset="0"/>
              </a:rPr>
              <a:t>first. Then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send a signal to the parent thread using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TELL_PARENT</a:t>
            </a:r>
            <a:r>
              <a:rPr lang="en-US" altLang="zh-TW" sz="2000" dirty="0"/>
              <a:t>. After sending the signal, wait for the signal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WAIT_PARENT</a:t>
            </a:r>
            <a:r>
              <a:rPr lang="en-US" altLang="zh-TW" sz="2000" dirty="0"/>
              <a:t> from the parent thread. After getting the signal, the loop continues.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In the parent thread, first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WAIT_CHILD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then</a:t>
            </a:r>
            <a:r>
              <a:rPr lang="zh-TW" altLang="en-US" sz="2000" dirty="0"/>
              <a:t> </a:t>
            </a:r>
            <a:r>
              <a:rPr lang="en-US" altLang="zh-TW" sz="2000" dirty="0"/>
              <a:t>increment the</a:t>
            </a:r>
            <a:r>
              <a:rPr lang="zh-TW" altLang="en-US" sz="2000" dirty="0"/>
              <a:t> </a:t>
            </a:r>
            <a:r>
              <a:rPr lang="en-US" altLang="zh-TW" sz="2000" dirty="0"/>
              <a:t>value and</a:t>
            </a:r>
            <a:r>
              <a:rPr lang="zh-TW" altLang="en-US" sz="2000" dirty="0"/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(“Parent incrementing, value: %d\n”,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cs typeface="Courier New" panose="02070309020205020404" pitchFamily="49" charset="0"/>
              </a:rPr>
              <a:t>. Then, send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a signal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to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the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child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using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TELL_CHILD(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cs typeface="Courier New" panose="02070309020205020404" pitchFamily="49" charset="0"/>
              </a:rPr>
              <a:t>and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continue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the</a:t>
            </a:r>
            <a:r>
              <a:rPr lang="zh-TW" altLang="en-US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loop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CS5432 Advanced UNIX Programming</a:t>
            </a:r>
            <a:endParaRPr lang="en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148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72D1-4BB3-94D0-9E2F-807EEF15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400" dirty="0"/>
              <a:t>Chapter 6. System Data Files and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55886-A0FC-8791-D82B-44F0B6A3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A9FFF-CE87-57AF-05E7-60828D2C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16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5969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b="1" dirty="0"/>
              <a:t>This question will help you get familiar with the format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b="1" dirty="0"/>
              <a:t>. </a:t>
            </a:r>
            <a:endParaRPr lang="en-TW" b="1" dirty="0"/>
          </a:p>
          <a:p>
            <a:pPr>
              <a:lnSpc>
                <a:spcPts val="3560"/>
              </a:lnSpc>
            </a:pPr>
            <a:r>
              <a:rPr lang="en-US" sz="2400" dirty="0"/>
              <a:t>Write a program that obtains the current time and print it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2400" dirty="0"/>
              <a:t>. The printed message should look like the output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  <a:r>
              <a:rPr lang="en-US" sz="2400" dirty="0"/>
              <a:t>. In your implementation, you should write your program without directly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  <a:r>
              <a:rPr lang="en-US" sz="2400" dirty="0"/>
              <a:t> or any other similar commands.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349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1353800" cy="4351338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US" sz="2400" dirty="0"/>
              <a:t>In your implementation, you should: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(1) Write a program that prints the current time of Asia/Taipei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2400" dirty="0"/>
              <a:t>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(2) Change a time zone and show the output of your chosen time zone in your report.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(3) Describe your implementation in your report.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224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67"/>
            <a:ext cx="11353800" cy="55912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tm *info;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buffer[80];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(stderr, "Missing argument.\n");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("TZ",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tzset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time( 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(buffer,80,"%a %b %d %H:%M:%S %Z %Y\n", info);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("%s", buffer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4447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6656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(2)</a:t>
            </a:r>
            <a:br>
              <a:rPr lang="en-US" sz="2400" dirty="0"/>
            </a:br>
            <a:r>
              <a:rPr lang="en-US" sz="1800" dirty="0"/>
              <a:t>set environment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TZ = America/Cayman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(3)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Courier New" panose="02070309020205020404" pitchFamily="49" charset="0"/>
              </a:rPr>
              <a:t>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cs typeface="Courier New" panose="02070309020205020404" pitchFamily="49" charset="0"/>
              </a:rPr>
              <a:t> to set the environment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800" dirty="0">
                <a:cs typeface="Courier New" panose="02070309020205020404" pitchFamily="49" charset="0"/>
              </a:rPr>
              <a:t>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time_zone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cs typeface="Courier New" panose="02070309020205020404" pitchFamily="49" charset="0"/>
              </a:rPr>
              <a:t>. 1 means to cover the original value.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cs typeface="Courier New" panose="02070309020205020404" pitchFamily="49" charset="0"/>
              </a:rPr>
              <a:t> to initialize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tzname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800" dirty="0">
                <a:cs typeface="Courier New" panose="02070309020205020404" pitchFamily="49" charset="0"/>
              </a:rPr>
              <a:t>,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daylight</a:t>
            </a:r>
            <a:r>
              <a:rPr lang="en-US" sz="1800" dirty="0">
                <a:cs typeface="Courier New" panose="02070309020205020404" pitchFamily="49" charset="0"/>
              </a:rPr>
              <a:t>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  <a:r>
              <a:rPr lang="zh-TW" alt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Then, get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return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time() </a:t>
            </a:r>
            <a:r>
              <a:rPr lang="en-US" sz="1800" dirty="0">
                <a:cs typeface="Courier New" panose="02070309020205020404" pitchFamily="49" charset="0"/>
              </a:rPr>
              <a:t>and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cs typeface="Courier New" panose="02070309020205020404" pitchFamily="49" charset="0"/>
              </a:rPr>
              <a:t> to get the time information.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cs typeface="Courier New" panose="02070309020205020404" pitchFamily="49" charset="0"/>
              </a:rPr>
              <a:t> to store the time information in a distinct format in the buffer. Set the format to be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“%a %b %d %H:%M:%S %Z %Y\n”</a:t>
            </a:r>
            <a:r>
              <a:rPr lang="en-US" sz="1800" dirty="0">
                <a:cs typeface="Courier New" panose="02070309020205020404" pitchFamily="49" charset="0"/>
              </a:rPr>
              <a:t>, where %a shows the abbreviated weekday name,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%b</a:t>
            </a:r>
            <a:r>
              <a:rPr lang="en-US" sz="1800" dirty="0">
                <a:cs typeface="Courier New" panose="02070309020205020404" pitchFamily="49" charset="0"/>
              </a:rPr>
              <a:t> shows the abbreviated month name,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sz="1800" dirty="0">
                <a:cs typeface="Courier New" panose="02070309020205020404" pitchFamily="49" charset="0"/>
              </a:rPr>
              <a:t>shows the day of the date,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%H </a:t>
            </a:r>
            <a:r>
              <a:rPr lang="en-US" sz="1800" dirty="0">
                <a:cs typeface="Courier New" panose="02070309020205020404" pitchFamily="49" charset="0"/>
              </a:rPr>
              <a:t>shows hour in 24h format,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%M </a:t>
            </a:r>
            <a:r>
              <a:rPr lang="en-US" sz="1800" dirty="0">
                <a:cs typeface="Courier New" panose="02070309020205020404" pitchFamily="49" charset="0"/>
              </a:rPr>
              <a:t>shows the minute,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%S </a:t>
            </a:r>
            <a:r>
              <a:rPr lang="en-US" sz="1800" dirty="0">
                <a:cs typeface="Courier New" panose="02070309020205020404" pitchFamily="49" charset="0"/>
              </a:rPr>
              <a:t>shows the second,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en-US" sz="1800" dirty="0">
                <a:cs typeface="Courier New" panose="02070309020205020404" pitchFamily="49" charset="0"/>
              </a:rPr>
              <a:t> shows the </a:t>
            </a:r>
            <a:r>
              <a:rPr lang="en-US" sz="1800" dirty="0" err="1">
                <a:cs typeface="Courier New" panose="02070309020205020404" pitchFamily="49" charset="0"/>
              </a:rPr>
              <a:t>timezone</a:t>
            </a:r>
            <a:r>
              <a:rPr lang="en-US" sz="1800" dirty="0">
                <a:cs typeface="Courier New" panose="02070309020205020404" pitchFamily="49" charset="0"/>
              </a:rPr>
              <a:t> name,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en-US" sz="1800" dirty="0">
                <a:cs typeface="Courier New" panose="02070309020205020404" pitchFamily="49" charset="0"/>
              </a:rPr>
              <a:t> shows the year (all digits).</a:t>
            </a:r>
            <a:r>
              <a:rPr lang="zh-TW" altLang="en-US" sz="1800" dirty="0">
                <a:cs typeface="Courier New" panose="02070309020205020404" pitchFamily="49" charset="0"/>
              </a:rPr>
              <a:t>  </a:t>
            </a:r>
            <a:r>
              <a:rPr lang="en-US" sz="1800" dirty="0">
                <a:cs typeface="Courier New" panose="02070309020205020404" pitchFamily="49" charset="0"/>
              </a:rPr>
              <a:t>Last, print the output stored in the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CS5432 Advanced UNIX Programming</a:t>
            </a:r>
            <a:endParaRPr lang="en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4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46D5-7F2A-6293-5779-75A3B4A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Chapter 10.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48EAC-6B4B-5722-36B3-10A98A7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FFC91-34AE-382C-678F-A0F1FF2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1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endParaRPr lang="en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5969" cy="5032375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buNone/>
            </a:pPr>
            <a:r>
              <a:rPr lang="en-US" b="1" dirty="0"/>
              <a:t>This question will help you get familiar with the synchronization between the parent and child process. </a:t>
            </a:r>
            <a:endParaRPr lang="en-TW" b="1" dirty="0"/>
          </a:p>
          <a:p>
            <a:pPr>
              <a:lnSpc>
                <a:spcPts val="3560"/>
              </a:lnSpc>
            </a:pPr>
            <a:r>
              <a:rPr lang="en-US" sz="2400" dirty="0"/>
              <a:t>Write a program to demonstrate the functionality of the parent-child synchronization functions based on the code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template.c</a:t>
            </a:r>
            <a:r>
              <a:rPr lang="en-US" sz="2400" dirty="0"/>
              <a:t> (it’s also in figure 10.24 in the textbook). The program starts by generating a file and initially writing 0 to it. Afterward, the program utilizes the fork system call, resulting in both the parent and child processes taking turns incrementing the counter within the file by 1 until 100 starts from the child process. For each increment operation, the program prints a message indicating which process, either the parent or the child, is performing the increment.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694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7D1-B3E2-2B6F-8693-F4A9754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endParaRPr lang="en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ACFC-7730-1FEF-1A22-8C2A2355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1353800" cy="5032376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US" sz="2400" dirty="0"/>
              <a:t>In your implementation, you should: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(1) Your program functions successfully and correctly.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sz="2400" dirty="0"/>
              <a:t>    (2) Describe your implementation in your report.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052A-7181-279B-BA8C-4BDA247C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CS5432 Advanced UNIX Programming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76D79-4DA7-61DF-9DE6-25162FB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B33-5963-4B4F-9520-296CF57F5F0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9164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875</TotalTime>
  <Words>1030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Silom</vt:lpstr>
      <vt:lpstr>Office Theme</vt:lpstr>
      <vt:lpstr>CS5432 Advanced UNIX Programming Exercises System Data Files, Information and Signal</vt:lpstr>
      <vt:lpstr>Chapter 6. System Data Files and Information</vt:lpstr>
      <vt:lpstr>Q: strftime</vt:lpstr>
      <vt:lpstr>Q: strftime</vt:lpstr>
      <vt:lpstr>A: strftime</vt:lpstr>
      <vt:lpstr>A: strftime</vt:lpstr>
      <vt:lpstr>Chapter 10. Signal</vt:lpstr>
      <vt:lpstr>Q: Synchronization</vt:lpstr>
      <vt:lpstr>Q: Synchronization</vt:lpstr>
      <vt:lpstr>A: Synchronization</vt:lpstr>
      <vt:lpstr>A: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CS5432 Advanced UNIX Programming Files &amp; Directories and Standard I/O</dc:title>
  <dc:creator>嘉瑋 方</dc:creator>
  <cp:lastModifiedBy>嘉瑋 方</cp:lastModifiedBy>
  <cp:revision>42</cp:revision>
  <dcterms:created xsi:type="dcterms:W3CDTF">2023-12-19T11:14:10Z</dcterms:created>
  <dcterms:modified xsi:type="dcterms:W3CDTF">2023-12-22T12:19:26Z</dcterms:modified>
</cp:coreProperties>
</file>