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6"/>
  </p:notesMasterIdLst>
  <p:sldIdLst>
    <p:sldId id="256" r:id="rId2"/>
    <p:sldId id="298" r:id="rId3"/>
    <p:sldId id="285" r:id="rId4"/>
    <p:sldId id="286" r:id="rId5"/>
    <p:sldId id="296" r:id="rId6"/>
    <p:sldId id="300" r:id="rId7"/>
    <p:sldId id="301" r:id="rId8"/>
    <p:sldId id="299" r:id="rId9"/>
    <p:sldId id="287" r:id="rId10"/>
    <p:sldId id="289" r:id="rId11"/>
    <p:sldId id="288" r:id="rId12"/>
    <p:sldId id="303" r:id="rId13"/>
    <p:sldId id="297" r:id="rId14"/>
    <p:sldId id="30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9"/>
  </p:normalViewPr>
  <p:slideViewPr>
    <p:cSldViewPr snapToGrid="0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4F335-AB82-D04C-85E4-4E70D36E9A2C}" type="datetimeFigureOut">
              <a:rPr lang="en-TW" smtClean="0"/>
              <a:t>2023/12/22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ADA45-7045-7345-B596-2F4EC47914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84341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12D1-B2F9-3D43-8C9E-8BC1509B9390}" type="datetime1">
              <a:rPr lang="en-US" smtClean="0"/>
              <a:t>12/22/23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CS5432 Advanced UNIX Programming</a:t>
            </a:r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B33-5963-4B4F-9520-296CF57F5F0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27521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F313-391A-1D46-B6D6-BB78B3DB2482}" type="datetime1">
              <a:rPr lang="en-US" smtClean="0"/>
              <a:t>12/22/23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CS5432 Advanced UNIX Programming</a:t>
            </a:r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B33-5963-4B4F-9520-296CF57F5F0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74257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A1CE-D977-4B41-A7D0-0E6AAA29A58F}" type="datetime1">
              <a:rPr lang="en-US" smtClean="0"/>
              <a:t>12/22/23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CS5432 Advanced UNIX Programming</a:t>
            </a:r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B33-5963-4B4F-9520-296CF57F5F0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05912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949A-1182-FF4B-BE17-D7DE01762359}" type="datetime1">
              <a:rPr lang="en-US" smtClean="0"/>
              <a:t>12/22/23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CS5432 Advanced UNIX Programming</a:t>
            </a:r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B33-5963-4B4F-9520-296CF57F5F0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0471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1D04-07BF-B745-93B0-27073278E55A}" type="datetime1">
              <a:rPr lang="en-US" smtClean="0"/>
              <a:t>12/22/23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CS5432 Advanced UNIX Programming</a:t>
            </a:r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B33-5963-4B4F-9520-296CF57F5F0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89441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A5DCA-4509-CE4A-85E3-7EAE33A65435}" type="datetime1">
              <a:rPr lang="en-US" smtClean="0"/>
              <a:t>12/22/23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CS5432 Advanced UNIX Programming</a:t>
            </a:r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B33-5963-4B4F-9520-296CF57F5F0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71702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C4B7-4B39-FA47-A14C-B826F14F8F03}" type="datetime1">
              <a:rPr lang="en-US" smtClean="0"/>
              <a:t>12/22/23</a:t>
            </a:fld>
            <a:endParaRPr lang="en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CS5432 Advanced UNIX Programming</a:t>
            </a:r>
            <a:endParaRPr lang="en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B33-5963-4B4F-9520-296CF57F5F0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66862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1AE14-BC3D-2E45-AEE0-0758E89D5CD8}" type="datetime1">
              <a:rPr lang="en-US" smtClean="0"/>
              <a:t>12/22/23</a:t>
            </a:fld>
            <a:endParaRPr lang="en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CS5432 Advanced UNIX Programming</a:t>
            </a:r>
            <a:endParaRPr lang="en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B33-5963-4B4F-9520-296CF57F5F0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0845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27BFF-A023-0C40-8CC3-0CDD7357054E}" type="datetime1">
              <a:rPr lang="en-US" smtClean="0"/>
              <a:t>12/22/23</a:t>
            </a:fld>
            <a:endParaRPr lang="en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CS5432 Advanced UNIX Programming</a:t>
            </a:r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B33-5963-4B4F-9520-296CF57F5F0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62519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244B0-4CF5-BD4F-B333-817D74179697}" type="datetime1">
              <a:rPr lang="en-US" smtClean="0"/>
              <a:t>12/22/23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CS5432 Advanced UNIX Programming</a:t>
            </a:r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B33-5963-4B4F-9520-296CF57F5F0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8125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63BB0-41DE-194D-BCA1-7AF1528C5C19}" type="datetime1">
              <a:rPr lang="en-US" smtClean="0"/>
              <a:t>12/22/23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CS5432 Advanced UNIX Programming</a:t>
            </a:r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B33-5963-4B4F-9520-296CF57F5F0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09095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82289-CB19-1946-B5F8-A9E7F4451055}" type="datetime1">
              <a:rPr lang="en-US" smtClean="0"/>
              <a:t>12/22/23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CS5432 Advanced UNIX Programming</a:t>
            </a:r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71B33-5963-4B4F-9520-296CF57F5F0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32664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hsu@cs.nthu.edu.tw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E452F-7667-8D5A-CCF2-B45D104C9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2"/>
            <a:ext cx="12192000" cy="24796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latin typeface="Silom" pitchFamily="2" charset="-34"/>
                <a:ea typeface="Silom" pitchFamily="2" charset="-34"/>
                <a:cs typeface="Silom" pitchFamily="2" charset="-34"/>
              </a:rPr>
              <a:t>CS5432 Advanced UNIX Programming Exercises</a:t>
            </a:r>
            <a:br>
              <a:rPr lang="en-US" sz="3600" dirty="0"/>
            </a:br>
            <a:r>
              <a:rPr lang="en-US" sz="3600" dirty="0"/>
              <a:t>Threads</a:t>
            </a:r>
            <a:endParaRPr lang="en-TW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7ADBC-15EE-1D58-5766-C21E688B1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336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800" b="1" dirty="0">
                <a:solidFill>
                  <a:schemeClr val="accent1"/>
                </a:solidFill>
              </a:rPr>
              <a:t>Cheng-</a:t>
            </a:r>
            <a:r>
              <a:rPr lang="en-US" sz="2800" b="1" dirty="0" err="1">
                <a:solidFill>
                  <a:schemeClr val="accent1"/>
                </a:solidFill>
              </a:rPr>
              <a:t>Hsin</a:t>
            </a:r>
            <a:r>
              <a:rPr lang="en-US" sz="2800" b="1" dirty="0">
                <a:solidFill>
                  <a:schemeClr val="accent1"/>
                </a:solidFill>
              </a:rPr>
              <a:t> Hsu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/>
              <a:t>(</a:t>
            </a:r>
            <a:r>
              <a:rPr lang="en-US" sz="2800" dirty="0">
                <a:hlinkClick r:id="rId2"/>
              </a:rPr>
              <a:t>chsu@cs.nthu.edu.tw</a:t>
            </a:r>
            <a:r>
              <a:rPr lang="en-US" sz="2800" dirty="0"/>
              <a:t>)</a:t>
            </a:r>
          </a:p>
          <a:p>
            <a:r>
              <a:rPr lang="en-US" i="1" dirty="0"/>
              <a:t>National Tsing Hua University</a:t>
            </a:r>
          </a:p>
          <a:p>
            <a:r>
              <a:rPr lang="en-US" i="1" dirty="0"/>
              <a:t>Department of Computer Science</a:t>
            </a:r>
            <a:endParaRPr lang="en-TW" i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8B8DB-BEA4-2C7F-D63A-4FBDE2FF5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CS5432 Advanced UNIX Programming</a:t>
            </a:r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AC503-D999-3D69-4048-47D6BF362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B33-5963-4B4F-9520-296CF57F5F03}" type="slidenum">
              <a:rPr lang="en-TW" smtClean="0"/>
              <a:t>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53765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D7D1-B3E2-2B6F-8693-F4A97543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>
                <a:latin typeface="Calibri" panose="020F0502020204030204" pitchFamily="34" charset="0"/>
                <a:cs typeface="Calibri" panose="020F0502020204030204" pitchFamily="34" charset="0"/>
              </a:rPr>
              <a:t>Q: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getenv</a:t>
            </a:r>
            <a:endParaRPr lang="en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7ACFC-7730-1FEF-1A22-8C2A23552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45969" cy="5032375"/>
          </a:xfrm>
        </p:spPr>
        <p:txBody>
          <a:bodyPr>
            <a:normAutofit/>
          </a:bodyPr>
          <a:lstStyle/>
          <a:p>
            <a:pPr>
              <a:lnSpc>
                <a:spcPts val="3560"/>
              </a:lnSpc>
            </a:pPr>
            <a:r>
              <a:rPr lang="en-US" sz="2400" dirty="0"/>
              <a:t>In figure 12.13 in the textbook, there is a thread-safe version of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getenv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D052A-7181-279B-BA8C-4BDA247C4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CS5432 Advanced UNIX Programming</a:t>
            </a:r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76D79-4DA7-61DF-9DE6-25162FBCF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B33-5963-4B4F-9520-296CF57F5F03}" type="slidenum">
              <a:rPr lang="en-TW" smtClean="0"/>
              <a:t>10</a:t>
            </a:fld>
            <a:endParaRPr lang="en-TW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6A64087-D04C-042B-0D19-D4EB4EF59B6B}"/>
              </a:ext>
            </a:extLst>
          </p:cNvPr>
          <p:cNvGrpSpPr/>
          <p:nvPr/>
        </p:nvGrpSpPr>
        <p:grpSpPr>
          <a:xfrm>
            <a:off x="3974757" y="2353981"/>
            <a:ext cx="3513360" cy="4504018"/>
            <a:chOff x="2665019" y="2299307"/>
            <a:chExt cx="5362834" cy="687498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62378DC-8C1C-94ED-B4CE-8838A2A6D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5019" y="2299307"/>
              <a:ext cx="5359142" cy="150657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BDB86E3-1586-2F2F-6DF3-398514AAA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5019" y="3811458"/>
              <a:ext cx="5362834" cy="53628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9580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D7D1-B3E2-2B6F-8693-F4A97543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>
                <a:latin typeface="Calibri" panose="020F0502020204030204" pitchFamily="34" charset="0"/>
                <a:cs typeface="Calibri" panose="020F0502020204030204" pitchFamily="34" charset="0"/>
              </a:rPr>
              <a:t>Q: </a:t>
            </a:r>
            <a:r>
              <a:rPr lang="en-US" sz="4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getenv</a:t>
            </a:r>
            <a:endParaRPr lang="en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7ACFC-7730-1FEF-1A22-8C2A23552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11353800" cy="5032376"/>
          </a:xfrm>
        </p:spPr>
        <p:txBody>
          <a:bodyPr>
            <a:normAutofit/>
          </a:bodyPr>
          <a:lstStyle/>
          <a:p>
            <a:pPr>
              <a:lnSpc>
                <a:spcPts val="3560"/>
              </a:lnSpc>
            </a:pPr>
            <a:r>
              <a:rPr lang="en-US" sz="2400" dirty="0"/>
              <a:t>According to the version of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getenv</a:t>
            </a:r>
            <a:r>
              <a:rPr lang="en-US" sz="2400" dirty="0"/>
              <a:t> above, please answer the following questions in your report:</a:t>
            </a:r>
          </a:p>
          <a:p>
            <a:pPr marL="0" indent="0">
              <a:lnSpc>
                <a:spcPts val="3560"/>
              </a:lnSpc>
              <a:buNone/>
            </a:pPr>
            <a:r>
              <a:rPr lang="en-US" sz="2400" dirty="0"/>
              <a:t>    (1) Explain how this version of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getenv</a:t>
            </a:r>
            <a:r>
              <a:rPr lang="en-US" sz="2400" dirty="0"/>
              <a:t> achieve thread-safe according to code above?</a:t>
            </a:r>
          </a:p>
          <a:p>
            <a:pPr marL="0" indent="0">
              <a:lnSpc>
                <a:spcPts val="3560"/>
              </a:lnSpc>
              <a:buNone/>
            </a:pPr>
            <a:r>
              <a:rPr lang="en-US" sz="2400" dirty="0"/>
              <a:t>    (2) Is it possible to make this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getenv</a:t>
            </a:r>
            <a:r>
              <a:rPr lang="en-US" sz="2400" dirty="0"/>
              <a:t> function async-signal safety by temporarily </a:t>
            </a:r>
          </a:p>
          <a:p>
            <a:pPr marL="0" indent="0">
              <a:lnSpc>
                <a:spcPts val="3560"/>
              </a:lnSpc>
              <a:buNone/>
            </a:pPr>
            <a:r>
              <a:rPr lang="zh-TW" altLang="en-US" sz="2400" dirty="0"/>
              <a:t>          </a:t>
            </a:r>
            <a:r>
              <a:rPr lang="en-US" sz="2400" dirty="0"/>
              <a:t>blocking signals at the beginning of the function and then restoring the previous </a:t>
            </a:r>
          </a:p>
          <a:p>
            <a:pPr marL="0" indent="0">
              <a:lnSpc>
                <a:spcPts val="3560"/>
              </a:lnSpc>
              <a:buNone/>
            </a:pPr>
            <a:r>
              <a:rPr lang="zh-TW" altLang="en-US" sz="2400" dirty="0"/>
              <a:t>          </a:t>
            </a:r>
            <a:r>
              <a:rPr lang="en-US" sz="2400" dirty="0"/>
              <a:t>signal mask before the function returns? Explain.</a:t>
            </a:r>
          </a:p>
          <a:p>
            <a:pPr marL="0" indent="0">
              <a:lnSpc>
                <a:spcPts val="3560"/>
              </a:lnSpc>
              <a:buNone/>
            </a:pPr>
            <a:r>
              <a:rPr lang="en-US" sz="2400" dirty="0"/>
              <a:t>    (3) Please run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assignment10.c</a:t>
            </a:r>
            <a:r>
              <a:rPr lang="en-US" sz="2400" dirty="0"/>
              <a:t> on FreeBSD and see if it can run successfully. If not, </a:t>
            </a:r>
          </a:p>
          <a:p>
            <a:pPr marL="0" indent="0">
              <a:lnSpc>
                <a:spcPts val="3560"/>
              </a:lnSpc>
              <a:buNone/>
            </a:pPr>
            <a:r>
              <a:rPr lang="zh-TW" altLang="en-US" sz="2400" dirty="0"/>
              <a:t>          </a:t>
            </a:r>
            <a:r>
              <a:rPr lang="en-US" sz="2400" dirty="0"/>
              <a:t>try to explain what happened. You can use </a:t>
            </a:r>
            <a:r>
              <a:rPr lang="en-US" sz="2400" dirty="0" err="1"/>
              <a:t>gdb</a:t>
            </a:r>
            <a:r>
              <a:rPr lang="en-US" sz="2400" dirty="0"/>
              <a:t> to help you find out why it crashes.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D052A-7181-279B-BA8C-4BDA247C4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CS5432 Advanced UNIX Programming</a:t>
            </a:r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76D79-4DA7-61DF-9DE6-25162FBCF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B33-5963-4B4F-9520-296CF57F5F03}" type="slidenum">
              <a:rPr lang="en-TW" smtClean="0"/>
              <a:t>11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00520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D7D1-B3E2-2B6F-8693-F4A97543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A: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getenv</a:t>
            </a:r>
            <a:endParaRPr lang="en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7ACFC-7730-1FEF-1A22-8C2A23552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353800" cy="4802187"/>
          </a:xfrm>
        </p:spPr>
        <p:txBody>
          <a:bodyPr>
            <a:normAutofit/>
          </a:bodyPr>
          <a:lstStyle/>
          <a:p>
            <a:pPr marL="0" indent="0">
              <a:lnSpc>
                <a:spcPts val="3560"/>
              </a:lnSpc>
              <a:buNone/>
            </a:pPr>
            <a:r>
              <a:rPr lang="en-US" altLang="zh-TW" sz="2400" dirty="0"/>
              <a:t>(1)</a:t>
            </a:r>
          </a:p>
          <a:p>
            <a:pPr marL="0" indent="0">
              <a:lnSpc>
                <a:spcPts val="3560"/>
              </a:lnSpc>
              <a:buNone/>
            </a:pPr>
            <a:r>
              <a:rPr lang="en-US" sz="2000" dirty="0"/>
              <a:t>If a function can be safely called by multiple threads at the same time, we say that the function is thread-safe. This version of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getenv</a:t>
            </a:r>
            <a:r>
              <a:rPr lang="en-US" sz="2000" dirty="0"/>
              <a:t> is thread-safe because of the following mechanisms:</a:t>
            </a:r>
          </a:p>
          <a:p>
            <a:pPr marL="457200" indent="-457200">
              <a:lnSpc>
                <a:spcPts val="3560"/>
              </a:lnSpc>
              <a:buAutoNum type="alphaLcPeriod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pthread_mutex_t</a:t>
            </a:r>
            <a:r>
              <a:rPr lang="en-US" sz="2000" dirty="0"/>
              <a:t>: use a mutex to prevent the change of environment while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getenv</a:t>
            </a:r>
            <a:r>
              <a:rPr lang="en-US" sz="2000" dirty="0"/>
              <a:t> is called. A recursive mutex is used to prevent deadlock when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getenv</a:t>
            </a:r>
            <a:r>
              <a:rPr lang="en-US" sz="2000" dirty="0"/>
              <a:t> is called by the signal handler.</a:t>
            </a:r>
          </a:p>
          <a:p>
            <a:pPr marL="457200" indent="-457200">
              <a:lnSpc>
                <a:spcPts val="3560"/>
              </a:lnSpc>
              <a:buAutoNum type="alphaLcPeriod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pthread_key_t</a:t>
            </a:r>
            <a:r>
              <a:rPr lang="en-US" sz="2000" dirty="0"/>
              <a:t>: to maintain thread-private data. A thread’s private data is associated with a key.</a:t>
            </a:r>
          </a:p>
          <a:p>
            <a:pPr marL="457200" indent="-457200">
              <a:lnSpc>
                <a:spcPts val="3560"/>
              </a:lnSpc>
              <a:buAutoNum type="alphaLcPeriod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pthread_once_t</a:t>
            </a:r>
            <a:r>
              <a:rPr lang="en-US" sz="2000" dirty="0"/>
              <a:t>: make sure that only one key is created for each thread, preventing re-creation.</a:t>
            </a:r>
          </a:p>
          <a:p>
            <a:pPr marL="0" indent="0">
              <a:lnSpc>
                <a:spcPts val="3560"/>
              </a:lnSpc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D052A-7181-279B-BA8C-4BDA247C4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CS5432 Advanced UNIX Programming</a:t>
            </a:r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76D79-4DA7-61DF-9DE6-25162FBCF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B33-5963-4B4F-9520-296CF57F5F03}" type="slidenum">
              <a:rPr lang="en-TW" smtClean="0"/>
              <a:t>12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48313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D7D1-B3E2-2B6F-8693-F4A97543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A: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getenv</a:t>
            </a:r>
            <a:endParaRPr lang="en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7ACFC-7730-1FEF-1A22-8C2A23552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353800" cy="4802187"/>
          </a:xfrm>
        </p:spPr>
        <p:txBody>
          <a:bodyPr>
            <a:normAutofit/>
          </a:bodyPr>
          <a:lstStyle/>
          <a:p>
            <a:pPr marL="0" indent="0">
              <a:lnSpc>
                <a:spcPts val="3560"/>
              </a:lnSpc>
              <a:buNone/>
            </a:pPr>
            <a:r>
              <a:rPr lang="en-US" altLang="zh-TW" sz="2400" dirty="0"/>
              <a:t>(2)</a:t>
            </a:r>
          </a:p>
          <a:p>
            <a:pPr marL="0" indent="0">
              <a:lnSpc>
                <a:spcPts val="3560"/>
              </a:lnSpc>
              <a:buNone/>
            </a:pPr>
            <a:r>
              <a:rPr lang="en-US" sz="2400" dirty="0"/>
              <a:t>A function is async-signal safe if it can be safely called by a signal handler.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2400" dirty="0"/>
              <a:t> is the reason why this version of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getenv</a:t>
            </a:r>
            <a:r>
              <a:rPr lang="en-US" sz="2400" dirty="0"/>
              <a:t> is not async-signal safe. So if temporarily block signals at the beginning of the function and then restore the previous signal mask before the function returns, while the call of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2400" dirty="0"/>
              <a:t> remains, this version of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getenv</a:t>
            </a:r>
            <a:r>
              <a:rPr lang="en-US" sz="2400" dirty="0"/>
              <a:t> will still not be async-signal safe.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D052A-7181-279B-BA8C-4BDA247C4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CS5432 Advanced UNIX Programming</a:t>
            </a:r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76D79-4DA7-61DF-9DE6-25162FBCF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B33-5963-4B4F-9520-296CF57F5F03}" type="slidenum">
              <a:rPr lang="en-TW" smtClean="0"/>
              <a:t>13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16623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D7D1-B3E2-2B6F-8693-F4A97543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A: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getenv</a:t>
            </a:r>
            <a:endParaRPr lang="en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7ACFC-7730-1FEF-1A22-8C2A23552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353800" cy="4802187"/>
          </a:xfrm>
        </p:spPr>
        <p:txBody>
          <a:bodyPr>
            <a:normAutofit/>
          </a:bodyPr>
          <a:lstStyle/>
          <a:p>
            <a:pPr marL="0" indent="0">
              <a:lnSpc>
                <a:spcPts val="3560"/>
              </a:lnSpc>
              <a:buNone/>
            </a:pPr>
            <a:r>
              <a:rPr lang="en-US" altLang="zh-TW" sz="2400" dirty="0"/>
              <a:t>(3)</a:t>
            </a:r>
          </a:p>
          <a:p>
            <a:pPr marL="0" indent="0">
              <a:lnSpc>
                <a:spcPts val="3560"/>
              </a:lnSpc>
              <a:buNone/>
            </a:pPr>
            <a:r>
              <a:rPr lang="en-US" sz="2400" dirty="0"/>
              <a:t>The stack calls indicate that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getenv</a:t>
            </a:r>
            <a:r>
              <a:rPr lang="en-US" sz="2400" dirty="0"/>
              <a:t> function is being called recursively inside malloc before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pthread_once</a:t>
            </a:r>
            <a:r>
              <a:rPr lang="en-US" sz="2400" dirty="0"/>
              <a:t> is called, creating an infinite loop. Changing the name of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getenv</a:t>
            </a:r>
            <a:r>
              <a:rPr lang="en-US" sz="2400" dirty="0"/>
              <a:t> 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getenv_m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lets us run the program with correct results. A potential way to fix this without renaming the function is to allow initialization of thread safe data elsewhere, shifting the code for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2400" dirty="0"/>
              <a:t> outside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getenv</a:t>
            </a:r>
            <a:r>
              <a:rPr lang="en-US" sz="2400" dirty="0"/>
              <a:t> function.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D052A-7181-279B-BA8C-4BDA247C4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CS5432 Advanced UNIX Programming</a:t>
            </a:r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76D79-4DA7-61DF-9DE6-25162FBCF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B33-5963-4B4F-9520-296CF57F5F03}" type="slidenum">
              <a:rPr lang="en-TW" smtClean="0"/>
              <a:t>14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3556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FF34C-7A72-7E63-3390-94C008BC6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Chapter 11. Threads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C7B2F9-1F3F-301C-3E85-12AE2EDBB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CS5432 Advanced UNIX Programming</a:t>
            </a:r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E7C2D2-6C68-1B0F-74D8-F1EAB5679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B33-5963-4B4F-9520-296CF57F5F03}" type="slidenum">
              <a:rPr lang="en-TW" smtClean="0"/>
              <a:t>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2447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D7D1-B3E2-2B6F-8693-F4A97543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>
                <a:latin typeface="Calibri" panose="020F0502020204030204" pitchFamily="34" charset="0"/>
                <a:cs typeface="Calibri" panose="020F0502020204030204" pitchFamily="34" charset="0"/>
              </a:rPr>
              <a:t>Q: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pthread_barrier_wait</a:t>
            </a:r>
            <a:endParaRPr lang="en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7ACFC-7730-1FEF-1A22-8C2A23552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45969" cy="5032375"/>
          </a:xfrm>
        </p:spPr>
        <p:txBody>
          <a:bodyPr>
            <a:normAutofit/>
          </a:bodyPr>
          <a:lstStyle/>
          <a:p>
            <a:pPr marL="0" indent="0">
              <a:lnSpc>
                <a:spcPts val="3560"/>
              </a:lnSpc>
              <a:buNone/>
            </a:pPr>
            <a:r>
              <a:rPr lang="en-US" b="1" dirty="0"/>
              <a:t>This question will help you get familiar with the functionality of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pthread_barrier_wait</a:t>
            </a:r>
            <a:r>
              <a:rPr lang="en-US" b="1" dirty="0"/>
              <a:t>. </a:t>
            </a:r>
            <a:endParaRPr lang="en-TW" b="1" dirty="0"/>
          </a:p>
          <a:p>
            <a:pPr>
              <a:lnSpc>
                <a:spcPts val="3560"/>
              </a:lnSpc>
            </a:pPr>
            <a:r>
              <a:rPr lang="en-US" sz="2400" dirty="0"/>
              <a:t>What synchronization primitives would you need to implement a barrier? Provide an implementation of the </a:t>
            </a:r>
            <a:r>
              <a:rPr lang="en-US" sz="2400" dirty="0" err="1"/>
              <a:t>pthread_barrier_wait</a:t>
            </a:r>
            <a:r>
              <a:rPr lang="en-US" sz="2400" dirty="0"/>
              <a:t> function.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D052A-7181-279B-BA8C-4BDA247C4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CS5432 Advanced UNIX Programming</a:t>
            </a:r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76D79-4DA7-61DF-9DE6-25162FBCF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B33-5963-4B4F-9520-296CF57F5F03}" type="slidenum">
              <a:rPr lang="en-TW" smtClean="0"/>
              <a:t>3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06786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D7D1-B3E2-2B6F-8693-F4A97543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>
                <a:latin typeface="Calibri" panose="020F0502020204030204" pitchFamily="34" charset="0"/>
                <a:cs typeface="Calibri" panose="020F0502020204030204" pitchFamily="34" charset="0"/>
              </a:rPr>
              <a:t>Q: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pthread_barrier_wait</a:t>
            </a:r>
            <a:endParaRPr lang="en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7ACFC-7730-1FEF-1A22-8C2A23552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11353800" cy="5032376"/>
          </a:xfrm>
        </p:spPr>
        <p:txBody>
          <a:bodyPr>
            <a:normAutofit/>
          </a:bodyPr>
          <a:lstStyle/>
          <a:p>
            <a:pPr>
              <a:lnSpc>
                <a:spcPts val="3560"/>
              </a:lnSpc>
            </a:pPr>
            <a:r>
              <a:rPr lang="en-US" sz="2400" dirty="0"/>
              <a:t>In your implementation, you should:</a:t>
            </a:r>
          </a:p>
          <a:p>
            <a:pPr marL="0" indent="0">
              <a:lnSpc>
                <a:spcPts val="3560"/>
              </a:lnSpc>
              <a:buNone/>
            </a:pPr>
            <a:r>
              <a:rPr lang="en-US" sz="2400" dirty="0"/>
              <a:t>    (1) 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</a:t>
            </a:r>
            <a:r>
              <a:rPr lang="en-US" sz="2400" dirty="0"/>
              <a:t> to create 5 threads and print “</a:t>
            </a:r>
            <a:r>
              <a:rPr lang="en-US" sz="2400" i="1" dirty="0"/>
              <a:t>Starting thread </a:t>
            </a:r>
            <a:r>
              <a:rPr lang="en-US" sz="2400" i="1" dirty="0" err="1"/>
              <a:t>i</a:t>
            </a:r>
            <a:r>
              <a:rPr lang="en-US" sz="2400" dirty="0"/>
              <a:t>” for each thread </a:t>
            </a:r>
          </a:p>
          <a:p>
            <a:pPr marL="0" indent="0">
              <a:lnSpc>
                <a:spcPts val="3560"/>
              </a:lnSpc>
              <a:buNone/>
            </a:pPr>
            <a:r>
              <a:rPr lang="en-US" sz="2400" dirty="0"/>
              <a:t>          before calling the thread-create function.</a:t>
            </a:r>
          </a:p>
          <a:p>
            <a:pPr marL="0" indent="0">
              <a:lnSpc>
                <a:spcPts val="3560"/>
              </a:lnSpc>
              <a:buNone/>
            </a:pPr>
            <a:r>
              <a:rPr lang="en-US" sz="2400" dirty="0"/>
              <a:t>    (2) Implement your barrier by using synchronization primitives to block the threads and </a:t>
            </a:r>
          </a:p>
          <a:p>
            <a:pPr marL="0" indent="0">
              <a:lnSpc>
                <a:spcPts val="3560"/>
              </a:lnSpc>
              <a:buNone/>
            </a:pPr>
            <a:r>
              <a:rPr lang="en-US" sz="2400" dirty="0"/>
              <a:t>          await the completion of the creation process for all threads.</a:t>
            </a:r>
          </a:p>
          <a:p>
            <a:pPr marL="0" indent="0">
              <a:lnSpc>
                <a:spcPts val="3560"/>
              </a:lnSpc>
              <a:buNone/>
            </a:pPr>
            <a:r>
              <a:rPr lang="en-US" sz="2400" dirty="0"/>
              <a:t>    (3) Print “</a:t>
            </a:r>
            <a:r>
              <a:rPr lang="en-US" sz="2400" i="1" dirty="0"/>
              <a:t>Thread # running</a:t>
            </a:r>
            <a:r>
              <a:rPr lang="en-US" sz="2400" dirty="0"/>
              <a:t>” after calling the barrier.</a:t>
            </a:r>
          </a:p>
          <a:p>
            <a:pPr marL="0" indent="0">
              <a:lnSpc>
                <a:spcPts val="3560"/>
              </a:lnSpc>
              <a:buNone/>
            </a:pPr>
            <a:r>
              <a:rPr lang="en-US" sz="2400" dirty="0"/>
              <a:t>    (4) Make sure that your program functions correctly. All threads can only run after the </a:t>
            </a:r>
          </a:p>
          <a:p>
            <a:pPr marL="0" indent="0">
              <a:lnSpc>
                <a:spcPts val="3560"/>
              </a:lnSpc>
              <a:buNone/>
            </a:pPr>
            <a:r>
              <a:rPr lang="en-US" sz="2400" dirty="0"/>
              <a:t>          other threads finish starting.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D052A-7181-279B-BA8C-4BDA247C4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CS5432 Advanced UNIX Programming</a:t>
            </a:r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76D79-4DA7-61DF-9DE6-25162FBCF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B33-5963-4B4F-9520-296CF57F5F03}" type="slidenum">
              <a:rPr lang="en-TW" smtClean="0"/>
              <a:t>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51424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D7D1-B3E2-2B6F-8693-F4A97543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A: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pthread_barrier_wait</a:t>
            </a:r>
            <a:endParaRPr lang="en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7ACFC-7730-1FEF-1A22-8C2A23552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353800" cy="480218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sz="2400" dirty="0"/>
              <a:t>(1)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threads[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pthread_mutex_init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(&amp;mutex, NULL);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pthread_cond_init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NULL);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for( long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"Starting thread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\n", 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pthread_create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&amp;threads[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 NULL,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thread_function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(void*)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D052A-7181-279B-BA8C-4BDA247C4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CS5432 Advanced UNIX Programming</a:t>
            </a:r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76D79-4DA7-61DF-9DE6-25162FBCF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B33-5963-4B4F-9520-296CF57F5F03}" type="slidenum">
              <a:rPr lang="en-TW" smtClean="0"/>
              <a:t>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00605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D7D1-B3E2-2B6F-8693-F4A97543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A: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pthread_barrier_wait</a:t>
            </a:r>
            <a:endParaRPr lang="en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7ACFC-7730-1FEF-1A22-8C2A23552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353800" cy="480218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sz="2400" dirty="0"/>
              <a:t>(2) (3)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pthread_mutex_lock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(&amp;mutex);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count++;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if( count == 5 )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pthread_cond_broadcast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&amp;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 count &lt; 5 )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pthread_cond_wait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&amp;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&amp;mutex 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pthread_mutex_unlock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&amp;mutex 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pthread_self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"Thread %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running\n",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pthread_exit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NULL 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D052A-7181-279B-BA8C-4BDA247C4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CS5432 Advanced UNIX Programming</a:t>
            </a:r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76D79-4DA7-61DF-9DE6-25162FBCF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B33-5963-4B4F-9520-296CF57F5F03}" type="slidenum">
              <a:rPr lang="en-TW" smtClean="0"/>
              <a:t>6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48876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D7D1-B3E2-2B6F-8693-F4A97543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A: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pthread_barrier_wait</a:t>
            </a:r>
            <a:endParaRPr lang="en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7ACFC-7730-1FEF-1A22-8C2A23552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353800" cy="480218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sz="2400" dirty="0"/>
              <a:t>(4)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TW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D052A-7181-279B-BA8C-4BDA247C4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CS5432 Advanced UNIX Programming</a:t>
            </a:r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76D79-4DA7-61DF-9DE6-25162FBCF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B33-5963-4B4F-9520-296CF57F5F03}" type="slidenum">
              <a:rPr lang="en-TW" smtClean="0"/>
              <a:t>7</a:t>
            </a:fld>
            <a:endParaRPr lang="en-TW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9F97E6C-4D98-4B38-A63B-005D1055A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31103"/>
            <a:ext cx="9704499" cy="285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323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FF34C-7A72-7E63-3390-94C008BC6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Chapter 12. Thread Control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C7B2F9-1F3F-301C-3E85-12AE2EDBB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CS5432 Advanced UNIX Programming</a:t>
            </a:r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E7C2D2-6C68-1B0F-74D8-F1EAB5679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B33-5963-4B4F-9520-296CF57F5F03}" type="slidenum">
              <a:rPr lang="en-TW" smtClean="0"/>
              <a:t>8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60950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D7D1-B3E2-2B6F-8693-F4A97543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>
                <a:latin typeface="Calibri" panose="020F0502020204030204" pitchFamily="34" charset="0"/>
                <a:cs typeface="Calibri" panose="020F0502020204030204" pitchFamily="34" charset="0"/>
              </a:rPr>
              <a:t>Q: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getenv</a:t>
            </a:r>
            <a:endParaRPr lang="en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7ACFC-7730-1FEF-1A22-8C2A23552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45969" cy="5032375"/>
          </a:xfrm>
        </p:spPr>
        <p:txBody>
          <a:bodyPr>
            <a:normAutofit/>
          </a:bodyPr>
          <a:lstStyle/>
          <a:p>
            <a:pPr marL="0" indent="0">
              <a:lnSpc>
                <a:spcPts val="3560"/>
              </a:lnSpc>
              <a:buNone/>
            </a:pPr>
            <a:r>
              <a:rPr lang="en-US" b="1" dirty="0"/>
              <a:t>This question will help you get familiar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getenv</a:t>
            </a:r>
            <a:r>
              <a:rPr lang="en-US" b="1" dirty="0"/>
              <a:t>. </a:t>
            </a:r>
            <a:endParaRPr lang="en-TW" b="1" dirty="0"/>
          </a:p>
          <a:p>
            <a:pPr>
              <a:lnSpc>
                <a:spcPts val="3560"/>
              </a:lnSpc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getenv</a:t>
            </a:r>
            <a:r>
              <a:rPr lang="en-US" sz="2400" dirty="0"/>
              <a:t> is a standard C library function that can retrieve the value of an environment variable.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D052A-7181-279B-BA8C-4BDA247C4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CS5432 Advanced UNIX Programming</a:t>
            </a:r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76D79-4DA7-61DF-9DE6-25162FBCF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B33-5963-4B4F-9520-296CF57F5F03}" type="slidenum">
              <a:rPr lang="en-TW" smtClean="0"/>
              <a:t>9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19981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856</TotalTime>
  <Words>922</Words>
  <Application>Microsoft Macintosh PowerPoint</Application>
  <PresentationFormat>Widescreen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Silom</vt:lpstr>
      <vt:lpstr>Office Theme</vt:lpstr>
      <vt:lpstr>CS5432 Advanced UNIX Programming Exercises Threads</vt:lpstr>
      <vt:lpstr>Chapter 11. Threads</vt:lpstr>
      <vt:lpstr>Q: pthread_barrier_wait</vt:lpstr>
      <vt:lpstr>Q: pthread_barrier_wait</vt:lpstr>
      <vt:lpstr>A: pthread_barrier_wait</vt:lpstr>
      <vt:lpstr>A: pthread_barrier_wait</vt:lpstr>
      <vt:lpstr>A: pthread_barrier_wait</vt:lpstr>
      <vt:lpstr>Chapter 12. Thread Control</vt:lpstr>
      <vt:lpstr>Q: getenv</vt:lpstr>
      <vt:lpstr>Q: getenv</vt:lpstr>
      <vt:lpstr>Q: getenv</vt:lpstr>
      <vt:lpstr>A: getenv</vt:lpstr>
      <vt:lpstr>A: getenv</vt:lpstr>
      <vt:lpstr>A: getenv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CS5432 Advanced UNIX Programming Files &amp; Directories and Standard I/O</dc:title>
  <dc:creator>嘉瑋 方</dc:creator>
  <cp:lastModifiedBy>嘉瑋 方</cp:lastModifiedBy>
  <cp:revision>48</cp:revision>
  <dcterms:created xsi:type="dcterms:W3CDTF">2023-12-19T11:14:10Z</dcterms:created>
  <dcterms:modified xsi:type="dcterms:W3CDTF">2023-12-22T12:18:28Z</dcterms:modified>
</cp:coreProperties>
</file>