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63" r:id="rId3"/>
    <p:sldId id="259" r:id="rId4"/>
    <p:sldId id="258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61" r:id="rId17"/>
    <p:sldId id="271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148" autoAdjust="0"/>
  </p:normalViewPr>
  <p:slideViewPr>
    <p:cSldViewPr snapToGrid="0">
      <p:cViewPr varScale="1">
        <p:scale>
          <a:sx n="107" d="100"/>
          <a:sy n="107" d="100"/>
        </p:scale>
        <p:origin x="-1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9558D-5FFC-4C0A-969A-5A6460A4A07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5FC1D-08F7-4E42-A4DA-9DB31173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454Life </a:t>
            </a:r>
            <a:r>
              <a:rPr lang="en-US" dirty="0" smtClean="0"/>
              <a:t>Sciences commercially developed a 454</a:t>
            </a:r>
            <a:r>
              <a:rPr lang="en-US" baseline="0" dirty="0" smtClean="0"/>
              <a:t> </a:t>
            </a:r>
            <a:r>
              <a:rPr lang="en-US" dirty="0" smtClean="0"/>
              <a:t>pyrosequencing technique, which allows massive parallel high-throughput</a:t>
            </a:r>
          </a:p>
          <a:p>
            <a:r>
              <a:rPr lang="en-US" dirty="0" smtClean="0"/>
              <a:t>sequencing of </a:t>
            </a:r>
            <a:r>
              <a:rPr lang="en-US" dirty="0" err="1" smtClean="0"/>
              <a:t>hypervariable</a:t>
            </a:r>
            <a:r>
              <a:rPr lang="en-US" dirty="0" smtClean="0"/>
              <a:t> regions of 16S </a:t>
            </a:r>
            <a:r>
              <a:rPr lang="en-US" dirty="0" err="1" smtClean="0"/>
              <a:t>rRNA</a:t>
            </a:r>
            <a:r>
              <a:rPr lang="en-US" dirty="0" smtClean="0"/>
              <a:t> genes</a:t>
            </a:r>
          </a:p>
          <a:p>
            <a:r>
              <a:rPr lang="en-US" dirty="0" smtClean="0"/>
              <a:t>Multiple environmental samples can be combined in a single run, and after sequencing, the reads</a:t>
            </a:r>
          </a:p>
          <a:p>
            <a:r>
              <a:rPr lang="en-US" dirty="0" smtClean="0"/>
              <a:t>can be parsed through their assigned nucleotide barcode, which is added in templates</a:t>
            </a:r>
          </a:p>
          <a:p>
            <a:r>
              <a:rPr lang="en-US" dirty="0" smtClean="0"/>
              <a:t>during PCR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C1D-08F7-4E42-A4DA-9DB31173EB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5D09-363C-48BD-B259-80F1153F0B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5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Importance </a:t>
            </a:r>
            <a:r>
              <a:rPr lang="en-US" dirty="0" err="1" smtClean="0"/>
              <a:t>of.microorganisms</a:t>
            </a:r>
            <a:r>
              <a:rPr lang="en-US" dirty="0" smtClean="0"/>
              <a:t> are essential components of the Earth’s biota and represent</a:t>
            </a:r>
            <a:r>
              <a:rPr lang="en-US" baseline="0" dirty="0" smtClean="0"/>
              <a:t> </a:t>
            </a:r>
            <a:r>
              <a:rPr lang="en-US" dirty="0" smtClean="0"/>
              <a:t>a large unexplored reservoir of genetic diversity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C1D-08F7-4E42-A4DA-9DB31173EB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B845-638D-4B87-8874-803FE41A7A3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5F8-4D3C-41D5-BB8B-B1D3EEFA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2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B845-638D-4B87-8874-803FE41A7A3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5F8-4D3C-41D5-BB8B-B1D3EEFA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B845-638D-4B87-8874-803FE41A7A3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5F8-4D3C-41D5-BB8B-B1D3EEFA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B845-638D-4B87-8874-803FE41A7A3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5F8-4D3C-41D5-BB8B-B1D3EEFA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0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B845-638D-4B87-8874-803FE41A7A3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5F8-4D3C-41D5-BB8B-B1D3EEFA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B845-638D-4B87-8874-803FE41A7A3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5F8-4D3C-41D5-BB8B-B1D3EEFA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B845-638D-4B87-8874-803FE41A7A3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5F8-4D3C-41D5-BB8B-B1D3EEFA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B845-638D-4B87-8874-803FE41A7A3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5F8-4D3C-41D5-BB8B-B1D3EEFA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B845-638D-4B87-8874-803FE41A7A3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5F8-4D3C-41D5-BB8B-B1D3EEFA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B845-638D-4B87-8874-803FE41A7A3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5F8-4D3C-41D5-BB8B-B1D3EEFA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B845-638D-4B87-8874-803FE41A7A3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5F8-4D3C-41D5-BB8B-B1D3EEFA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1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DB845-638D-4B87-8874-803FE41A7A3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75F8-4D3C-41D5-BB8B-B1D3EEFA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1664" y="4335903"/>
            <a:ext cx="6318702" cy="1102519"/>
          </a:xfrm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nl-NL" altLang="zh-CN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Soil</a:t>
            </a:r>
            <a:r>
              <a:rPr lang="nl-NL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altLang="zh-CN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microbial</a:t>
            </a:r>
            <a:r>
              <a:rPr lang="nl-NL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community analysis</a:t>
            </a:r>
            <a:r>
              <a:rPr lang="nl-NL" altLang="zh-CN" sz="7200" dirty="0"/>
              <a:t/>
            </a:r>
            <a:br>
              <a:rPr lang="nl-NL" altLang="zh-CN" sz="7200" dirty="0"/>
            </a:br>
            <a:r>
              <a:rPr lang="en-US" sz="2800" dirty="0"/>
              <a:t>  </a:t>
            </a:r>
            <a:br>
              <a:rPr lang="en-US" sz="2800" dirty="0"/>
            </a:br>
            <a:r>
              <a:rPr lang="en-US" sz="7200" dirty="0"/>
              <a:t/>
            </a:r>
            <a:br>
              <a:rPr lang="en-US" sz="7200" dirty="0"/>
            </a:br>
            <a:endParaRPr lang="nl-NL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9946" y="4401108"/>
            <a:ext cx="3564396" cy="972108"/>
          </a:xfrm>
        </p:spPr>
        <p:txBody>
          <a:bodyPr>
            <a:normAutofit/>
          </a:bodyPr>
          <a:lstStyle/>
          <a:p>
            <a:r>
              <a:rPr lang="nl-NL" dirty="0" smtClean="0"/>
              <a:t>Edisa Garcia </a:t>
            </a:r>
            <a:r>
              <a:rPr lang="en-US" altLang="zh-CN" dirty="0" smtClean="0"/>
              <a:t>&amp; </a:t>
            </a:r>
            <a:r>
              <a:rPr lang="nl-NL" altLang="zh-CN" dirty="0" smtClean="0"/>
              <a:t>Xiu Jia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27 J</a:t>
            </a:r>
            <a:r>
              <a:rPr lang="en-US" altLang="zh-CN" dirty="0" smtClean="0"/>
              <a:t>an. 2017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90" y="370156"/>
            <a:ext cx="2154748" cy="59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364" y="3870512"/>
            <a:ext cx="19716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6145" y="600349"/>
            <a:ext cx="7222578" cy="47044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5. </a:t>
            </a:r>
            <a:r>
              <a:rPr lang="en-GB" dirty="0" smtClean="0"/>
              <a:t>OTU </a:t>
            </a:r>
            <a:r>
              <a:rPr lang="en-GB" dirty="0" smtClean="0"/>
              <a:t>sequences format edition 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45" y="1576759"/>
            <a:ext cx="8455490" cy="4806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54" y="2798587"/>
            <a:ext cx="61626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432" y="171560"/>
            <a:ext cx="11665258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+mn-lt"/>
              </a:rPr>
              <a:t>6. Use QIIME to </a:t>
            </a:r>
            <a:r>
              <a:rPr lang="en-GB" sz="3200" dirty="0" smtClean="0">
                <a:latin typeface="+mn-lt"/>
              </a:rPr>
              <a:t>assign </a:t>
            </a:r>
            <a:r>
              <a:rPr lang="en-GB" sz="3200" dirty="0">
                <a:latin typeface="+mn-lt"/>
              </a:rPr>
              <a:t>taxonomy and make OTU table with taxonomy </a:t>
            </a:r>
            <a:endParaRPr lang="en-US" sz="3200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4278" y="1825624"/>
            <a:ext cx="7886700" cy="4351338"/>
          </a:xfrm>
        </p:spPr>
        <p:txBody>
          <a:bodyPr/>
          <a:lstStyle/>
          <a:p>
            <a:r>
              <a:rPr lang="en-GB" dirty="0" smtClean="0"/>
              <a:t>Make </a:t>
            </a:r>
            <a:r>
              <a:rPr lang="en-GB" dirty="0" smtClean="0"/>
              <a:t>script2.sh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04" y="2691423"/>
            <a:ext cx="4848902" cy="26197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04" y="5577351"/>
            <a:ext cx="4324954" cy="33342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6178858" y="5744063"/>
            <a:ext cx="980832" cy="83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90" y="3839888"/>
            <a:ext cx="4074665" cy="190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9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24" y="636833"/>
            <a:ext cx="8772300" cy="3295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424" y="1683450"/>
            <a:ext cx="7916312" cy="199907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709850" y="1212644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rep_tax_assignments.txt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24" y="3952782"/>
            <a:ext cx="81153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4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6783" y="810646"/>
            <a:ext cx="78867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OTU table with taxonomy!</a:t>
            </a:r>
            <a:br>
              <a:rPr lang="en-GB" sz="2800" dirty="0">
                <a:latin typeface="+mn-lt"/>
              </a:rPr>
            </a:br>
            <a:r>
              <a:rPr lang="en-GB" sz="2800" dirty="0">
                <a:latin typeface="+mn-lt"/>
              </a:rPr>
              <a:t/>
            </a:r>
            <a:br>
              <a:rPr lang="en-GB" sz="2800" dirty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383" y="2136209"/>
            <a:ext cx="4159344" cy="38581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84" y="2040945"/>
            <a:ext cx="4239217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8373" y="365126"/>
            <a:ext cx="10679837" cy="19785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7. </a:t>
            </a:r>
            <a:r>
              <a:rPr lang="en-US" dirty="0"/>
              <a:t>α-diversity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GB" sz="3600" dirty="0"/>
              <a:t>Install R and </a:t>
            </a:r>
            <a:r>
              <a:rPr lang="en-GB" sz="3600" dirty="0" err="1" smtClean="0"/>
              <a:t>Rstudio</a:t>
            </a:r>
            <a:r>
              <a:rPr lang="en-GB" sz="3600" dirty="0" smtClean="0"/>
              <a:t>; </a:t>
            </a:r>
            <a:r>
              <a:rPr lang="en-GB" sz="3600" dirty="0"/>
              <a:t>Create the script </a:t>
            </a:r>
            <a:r>
              <a:rPr lang="en-GB" sz="3600" dirty="0" err="1" smtClean="0"/>
              <a:t>alpha_diversity.R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US" sz="2200" dirty="0" smtClean="0"/>
              <a:t>Using </a:t>
            </a:r>
            <a:r>
              <a:rPr lang="en-US" sz="2200" dirty="0"/>
              <a:t>OTUtable_nontaxon.txt to calculate alpha diversity (Richness, </a:t>
            </a:r>
            <a:r>
              <a:rPr lang="en-US" sz="2200" dirty="0" err="1"/>
              <a:t>shannon</a:t>
            </a:r>
            <a:r>
              <a:rPr lang="en-US" sz="2200" dirty="0"/>
              <a:t> and </a:t>
            </a:r>
            <a:r>
              <a:rPr lang="en-US" sz="2200" dirty="0" err="1"/>
              <a:t>simpson</a:t>
            </a:r>
            <a:r>
              <a:rPr lang="en-US" sz="2200" dirty="0"/>
              <a:t>) and draw the bar plot (Richness.png, Shannon.png and Simpson.png) using </a:t>
            </a:r>
            <a:r>
              <a:rPr lang="en-US" sz="2200" dirty="0" err="1"/>
              <a:t>alpha_diversity.R</a:t>
            </a:r>
            <a:r>
              <a:rPr lang="en-US" sz="2200" dirty="0"/>
              <a:t>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93" y="2466362"/>
            <a:ext cx="789732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207" y="1809421"/>
            <a:ext cx="3277599" cy="262207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5" y="1567747"/>
            <a:ext cx="3653911" cy="29231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34" y="1750047"/>
            <a:ext cx="3426036" cy="274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</a:t>
            </a:r>
            <a:r>
              <a:rPr lang="el-GR" dirty="0" smtClean="0"/>
              <a:t>β</a:t>
            </a:r>
            <a:r>
              <a:rPr lang="en-GB" dirty="0" smtClean="0"/>
              <a:t>-diversity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481943"/>
            <a:ext cx="7788882" cy="314368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script </a:t>
            </a:r>
            <a:r>
              <a:rPr lang="en-GB" dirty="0" smtClean="0"/>
              <a:t>NMDS.R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76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90" y="495756"/>
            <a:ext cx="6357919" cy="54014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9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</a:t>
            </a:r>
            <a:r>
              <a:rPr lang="en-GB" dirty="0" smtClean="0"/>
              <a:t>-diversity (Bray-Curtis)</a:t>
            </a:r>
            <a:endParaRPr lang="en-US" dirty="0"/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8" y="1704512"/>
            <a:ext cx="5300483" cy="424038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55" y="1755081"/>
            <a:ext cx="2485749" cy="409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5533" y="6048653"/>
            <a:ext cx="28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NMDS based on Bray-Curtis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7253055" y="6059011"/>
            <a:ext cx="28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PCA based on </a:t>
            </a:r>
            <a:r>
              <a:rPr lang="en-GB" dirty="0" err="1" smtClean="0"/>
              <a:t>UniFrac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02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6132" y="1479396"/>
            <a:ext cx="10972060" cy="4351338"/>
          </a:xfrm>
        </p:spPr>
        <p:txBody>
          <a:bodyPr/>
          <a:lstStyle/>
          <a:p>
            <a:r>
              <a:rPr lang="en-US" dirty="0" smtClean="0"/>
              <a:t>USEARCH and QIIME can be combined but the format changing is tricky.  </a:t>
            </a:r>
          </a:p>
          <a:p>
            <a:r>
              <a:rPr lang="en-US" dirty="0" smtClean="0"/>
              <a:t>The pipeline can be improved by decreasing the steps in a unique script.</a:t>
            </a:r>
          </a:p>
          <a:p>
            <a:r>
              <a:rPr lang="en-US" dirty="0" smtClean="0"/>
              <a:t>Even though the </a:t>
            </a:r>
            <a:r>
              <a:rPr lang="el-GR" dirty="0" smtClean="0"/>
              <a:t>β</a:t>
            </a:r>
            <a:r>
              <a:rPr lang="en-GB" dirty="0" smtClean="0"/>
              <a:t>-diversity pattern is similar using another method, UPARSE is more accurate picking OTUs.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845" y="4065972"/>
            <a:ext cx="4744457" cy="264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3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878377" y="418915"/>
            <a:ext cx="6632762" cy="746498"/>
          </a:xfrm>
        </p:spPr>
        <p:txBody>
          <a:bodyPr/>
          <a:lstStyle/>
          <a:p>
            <a:r>
              <a:rPr lang="en-GB" dirty="0" smtClean="0"/>
              <a:t>Description of the samples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66" y="4003622"/>
            <a:ext cx="5796233" cy="257352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131299" y="6550224"/>
            <a:ext cx="2832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Illustration </a:t>
            </a:r>
            <a:r>
              <a:rPr lang="en-US" sz="1400" dirty="0" err="1"/>
              <a:t>Dini-Andreote</a:t>
            </a:r>
            <a:endParaRPr lang="en-US" sz="1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86" y="1165413"/>
            <a:ext cx="6066942" cy="24175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530355" y="459137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6909606" y="4114318"/>
            <a:ext cx="52030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454 pyrosequencing </a:t>
            </a:r>
            <a:endParaRPr lang="en-US" sz="2000" dirty="0" smtClean="0"/>
          </a:p>
          <a:p>
            <a:r>
              <a:rPr lang="en-GB" sz="2000" dirty="0" smtClean="0"/>
              <a:t>May </a:t>
            </a:r>
            <a:r>
              <a:rPr lang="en-GB" sz="2000" dirty="0" smtClean="0"/>
              <a:t>&amp; July 2012</a:t>
            </a:r>
          </a:p>
          <a:p>
            <a:r>
              <a:rPr lang="en-GB" sz="2000" dirty="0" smtClean="0"/>
              <a:t>30 samples:</a:t>
            </a:r>
          </a:p>
          <a:p>
            <a:r>
              <a:rPr lang="en-GB" sz="2000" dirty="0" smtClean="0"/>
              <a:t>2 months X 5 succession stages </a:t>
            </a:r>
            <a:r>
              <a:rPr lang="az-Cyrl-AZ" sz="2000" dirty="0" smtClean="0"/>
              <a:t>Х</a:t>
            </a:r>
            <a:r>
              <a:rPr lang="en-GB" sz="2000" dirty="0" smtClean="0"/>
              <a:t> triplicate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The integration of two </a:t>
            </a:r>
            <a:r>
              <a:rPr lang="en-GB" altLang="zh-CN" dirty="0" err="1" smtClean="0"/>
              <a:t>softwares</a:t>
            </a:r>
            <a:r>
              <a:rPr lang="en-GB" altLang="zh-CN" dirty="0" smtClean="0"/>
              <a:t> optimize the microbial communities analysis</a:t>
            </a:r>
          </a:p>
          <a:p>
            <a:endParaRPr lang="en-GB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2421" y="3560853"/>
            <a:ext cx="2579373" cy="104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“qiime”的图片搜索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2421" y="1038688"/>
            <a:ext cx="3054731" cy="982826"/>
          </a:xfrm>
          <a:prstGeom prst="rect">
            <a:avLst/>
          </a:prstGeom>
          <a:noFill/>
        </p:spPr>
      </p:pic>
      <p:pic>
        <p:nvPicPr>
          <p:cNvPr id="8" name="Picture 12" descr="“usearch”的图片搜索结果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2422" y="2785432"/>
            <a:ext cx="2398738" cy="772704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696288" y="828306"/>
            <a:ext cx="5672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/>
              <a:t>Robust </a:t>
            </a:r>
            <a:r>
              <a:rPr lang="en-GB" dirty="0" err="1"/>
              <a:t>plataform</a:t>
            </a:r>
            <a:r>
              <a:rPr lang="en-GB" dirty="0"/>
              <a:t> based on </a:t>
            </a:r>
            <a:r>
              <a:rPr lang="en-GB" dirty="0" err="1"/>
              <a:t>PyCogent</a:t>
            </a:r>
            <a:r>
              <a:rPr lang="en-GB" dirty="0"/>
              <a:t> toolkit that allows rapidly insights about microbial communities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/>
              <a:t>Highly modular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Multiple options in quality filtering</a:t>
            </a:r>
          </a:p>
          <a:p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716180" y="4455114"/>
            <a:ext cx="2231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 </a:t>
            </a:r>
            <a:endParaRPr lang="en-US" sz="135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696288" y="3558136"/>
            <a:ext cx="584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/>
              <a:t>Accurate in chimera detection and  OTU generation   </a:t>
            </a:r>
            <a:endParaRPr lang="en-US" dirty="0"/>
          </a:p>
        </p:txBody>
      </p:sp>
      <p:pic>
        <p:nvPicPr>
          <p:cNvPr id="9" name="Picture 2" descr="Image result for 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421" y="5051393"/>
            <a:ext cx="956479" cy="74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15"/>
          <p:cNvSpPr txBox="1"/>
          <p:nvPr/>
        </p:nvSpPr>
        <p:spPr>
          <a:xfrm>
            <a:off x="4697152" y="5343697"/>
            <a:ext cx="584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dirty="0"/>
              <a:t>M</a:t>
            </a:r>
            <a:r>
              <a:rPr lang="nl-NL" dirty="0" smtClean="0"/>
              <a:t>ost </a:t>
            </a:r>
            <a:r>
              <a:rPr lang="nl-NL" dirty="0"/>
              <a:t>comprehensive statistical analysis package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Aim 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9821" y="2225911"/>
            <a:ext cx="8146742" cy="1794297"/>
          </a:xfrm>
        </p:spPr>
        <p:txBody>
          <a:bodyPr>
            <a:noAutofit/>
          </a:bodyPr>
          <a:lstStyle/>
          <a:p>
            <a:r>
              <a:rPr lang="en-GB" altLang="zh-CN" dirty="0" smtClean="0"/>
              <a:t>Integrate different </a:t>
            </a:r>
            <a:r>
              <a:rPr lang="en-GB" altLang="zh-CN" dirty="0" err="1" smtClean="0"/>
              <a:t>softwares</a:t>
            </a:r>
            <a:r>
              <a:rPr lang="en-GB" altLang="zh-CN" dirty="0" smtClean="0"/>
              <a:t> to optimize the pipeline </a:t>
            </a:r>
            <a:r>
              <a:rPr lang="en-GB" altLang="zh-CN" dirty="0" err="1" smtClean="0"/>
              <a:t>analyzing</a:t>
            </a:r>
            <a:r>
              <a:rPr lang="en-GB" altLang="zh-CN" dirty="0" smtClean="0"/>
              <a:t> </a:t>
            </a:r>
            <a:r>
              <a:rPr lang="en-GB" altLang="zh-CN" dirty="0" smtClean="0"/>
              <a:t>microbial communities.</a:t>
            </a:r>
            <a:endParaRPr lang="zh-CN" alt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4475822" y="240288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950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914" y="447425"/>
            <a:ext cx="2708058" cy="421556"/>
          </a:xfrm>
        </p:spPr>
        <p:txBody>
          <a:bodyPr>
            <a:noAutofit/>
          </a:bodyPr>
          <a:lstStyle/>
          <a:p>
            <a:r>
              <a:rPr lang="nl-NL" b="1" dirty="0" smtClean="0"/>
              <a:t>Workflow</a:t>
            </a:r>
            <a:endParaRPr lang="nl-NL" b="1" dirty="0"/>
          </a:p>
        </p:txBody>
      </p:sp>
      <p:sp>
        <p:nvSpPr>
          <p:cNvPr id="4" name="圆角矩形 3"/>
          <p:cNvSpPr/>
          <p:nvPr/>
        </p:nvSpPr>
        <p:spPr>
          <a:xfrm>
            <a:off x="1637128" y="1241865"/>
            <a:ext cx="2753976" cy="380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275" dirty="0"/>
              <a:t>Obtain 16S rRNA sequencing data</a:t>
            </a:r>
            <a:endParaRPr lang="zh-CN" altLang="en-US" sz="1275" dirty="0"/>
          </a:p>
        </p:txBody>
      </p:sp>
      <p:sp>
        <p:nvSpPr>
          <p:cNvPr id="20" name="圆角矩形 19"/>
          <p:cNvSpPr/>
          <p:nvPr/>
        </p:nvSpPr>
        <p:spPr>
          <a:xfrm>
            <a:off x="3664517" y="2772192"/>
            <a:ext cx="2753976" cy="380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75" dirty="0"/>
              <a:t>Size annotation and remove singletons</a:t>
            </a:r>
            <a:endParaRPr lang="zh-CN" altLang="en-US" sz="1275" dirty="0"/>
          </a:p>
        </p:txBody>
      </p:sp>
      <p:sp>
        <p:nvSpPr>
          <p:cNvPr id="21" name="圆角矩形 20"/>
          <p:cNvSpPr/>
          <p:nvPr/>
        </p:nvSpPr>
        <p:spPr>
          <a:xfrm>
            <a:off x="2345429" y="1749075"/>
            <a:ext cx="2753976" cy="380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275" dirty="0"/>
              <a:t> M</a:t>
            </a:r>
            <a:r>
              <a:rPr lang="en-US" altLang="zh-CN" sz="1275" dirty="0" err="1"/>
              <a:t>erge</a:t>
            </a:r>
            <a:r>
              <a:rPr lang="en-US" altLang="zh-CN" sz="1275" dirty="0"/>
              <a:t> paired-end reads*</a:t>
            </a:r>
            <a:endParaRPr lang="zh-CN" altLang="en-US" sz="1275" dirty="0"/>
          </a:p>
        </p:txBody>
      </p:sp>
      <p:sp>
        <p:nvSpPr>
          <p:cNvPr id="24" name="圆角矩形 23"/>
          <p:cNvSpPr/>
          <p:nvPr/>
        </p:nvSpPr>
        <p:spPr>
          <a:xfrm>
            <a:off x="3039282" y="2257139"/>
            <a:ext cx="2753976" cy="380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275" dirty="0"/>
              <a:t> Quality filtering of fastq reads*</a:t>
            </a:r>
            <a:endParaRPr lang="zh-CN" altLang="en-US" sz="1275" dirty="0"/>
          </a:p>
        </p:txBody>
      </p:sp>
      <p:sp>
        <p:nvSpPr>
          <p:cNvPr id="25" name="圆角矩形 24"/>
          <p:cNvSpPr/>
          <p:nvPr/>
        </p:nvSpPr>
        <p:spPr>
          <a:xfrm>
            <a:off x="4190324" y="3267230"/>
            <a:ext cx="2753976" cy="380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75" dirty="0"/>
              <a:t> Pick OTU</a:t>
            </a:r>
            <a:endParaRPr lang="zh-CN" altLang="en-US" sz="1275" dirty="0"/>
          </a:p>
        </p:txBody>
      </p:sp>
      <p:pic>
        <p:nvPicPr>
          <p:cNvPr id="1034" name="Picture 10" descr="“qiime”的图片搜索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3258" y="2232581"/>
            <a:ext cx="1334311" cy="429300"/>
          </a:xfrm>
          <a:prstGeom prst="rect">
            <a:avLst/>
          </a:prstGeom>
          <a:noFill/>
        </p:spPr>
      </p:pic>
      <p:pic>
        <p:nvPicPr>
          <p:cNvPr id="1036" name="Picture 12" descr="“usearch”的图片搜索结果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8476" y="2850456"/>
            <a:ext cx="929748" cy="299499"/>
          </a:xfrm>
          <a:prstGeom prst="rect">
            <a:avLst/>
          </a:prstGeom>
          <a:noFill/>
        </p:spPr>
      </p:pic>
      <p:pic>
        <p:nvPicPr>
          <p:cNvPr id="1038" name="Picture 14" descr="“peregrine”的图片搜索结果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7" t="8113" r="3353" b="18650"/>
          <a:stretch/>
        </p:blipFill>
        <p:spPr bwMode="auto">
          <a:xfrm>
            <a:off x="9028590" y="670716"/>
            <a:ext cx="2268045" cy="976898"/>
          </a:xfrm>
          <a:prstGeom prst="rect">
            <a:avLst/>
          </a:prstGeom>
          <a:noFill/>
        </p:spPr>
      </p:pic>
      <p:pic>
        <p:nvPicPr>
          <p:cNvPr id="29" name="Picture 12" descr="“usearch”的图片搜索结果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46282" y="3346238"/>
            <a:ext cx="929748" cy="299499"/>
          </a:xfrm>
          <a:prstGeom prst="rect">
            <a:avLst/>
          </a:prstGeom>
          <a:noFill/>
        </p:spPr>
      </p:pic>
      <p:sp>
        <p:nvSpPr>
          <p:cNvPr id="30" name="圆角矩形 29"/>
          <p:cNvSpPr/>
          <p:nvPr/>
        </p:nvSpPr>
        <p:spPr>
          <a:xfrm>
            <a:off x="5328429" y="4269493"/>
            <a:ext cx="2753976" cy="380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275" dirty="0"/>
              <a:t> Taxonomy annotation</a:t>
            </a:r>
            <a:endParaRPr lang="zh-CN" altLang="en-US" sz="1275" dirty="0"/>
          </a:p>
        </p:txBody>
      </p:sp>
      <p:sp>
        <p:nvSpPr>
          <p:cNvPr id="31" name="圆角矩形 30"/>
          <p:cNvSpPr/>
          <p:nvPr/>
        </p:nvSpPr>
        <p:spPr>
          <a:xfrm>
            <a:off x="6973350" y="5855349"/>
            <a:ext cx="2753976" cy="380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275" dirty="0"/>
              <a:t>beta diversity analysis</a:t>
            </a:r>
            <a:endParaRPr lang="zh-CN" altLang="en-US" sz="1275" dirty="0"/>
          </a:p>
        </p:txBody>
      </p:sp>
      <p:sp>
        <p:nvSpPr>
          <p:cNvPr id="33" name="圆角矩形 32"/>
          <p:cNvSpPr/>
          <p:nvPr/>
        </p:nvSpPr>
        <p:spPr>
          <a:xfrm>
            <a:off x="5993709" y="4755639"/>
            <a:ext cx="2753976" cy="380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275" dirty="0"/>
              <a:t> Generate OTU table with taxonomy</a:t>
            </a:r>
            <a:endParaRPr lang="zh-CN" altLang="en-US" sz="1275" dirty="0"/>
          </a:p>
        </p:txBody>
      </p:sp>
      <p:pic>
        <p:nvPicPr>
          <p:cNvPr id="34" name="Picture 2" descr="Image result for 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976" y="5386264"/>
            <a:ext cx="401543" cy="3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“qiime”的图片搜索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2233" y="4206829"/>
            <a:ext cx="1334311" cy="429300"/>
          </a:xfrm>
          <a:prstGeom prst="rect">
            <a:avLst/>
          </a:prstGeom>
          <a:noFill/>
        </p:spPr>
      </p:pic>
      <p:pic>
        <p:nvPicPr>
          <p:cNvPr id="37" name="Picture 10" descr="“qiime”的图片搜索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7685" y="4706523"/>
            <a:ext cx="1334311" cy="429300"/>
          </a:xfrm>
          <a:prstGeom prst="rect">
            <a:avLst/>
          </a:prstGeom>
          <a:noFill/>
        </p:spPr>
      </p:pic>
      <p:sp>
        <p:nvSpPr>
          <p:cNvPr id="41" name="Llamada ovalada 40"/>
          <p:cNvSpPr/>
          <p:nvPr/>
        </p:nvSpPr>
        <p:spPr>
          <a:xfrm>
            <a:off x="2687201" y="4137863"/>
            <a:ext cx="1520692" cy="713172"/>
          </a:xfrm>
          <a:prstGeom prst="wedgeEllipseCallout">
            <a:avLst>
              <a:gd name="adj1" fmla="val 95485"/>
              <a:gd name="adj2" fmla="val -4584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Change the data format</a:t>
            </a:r>
            <a:endParaRPr lang="en-US" sz="1200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pic>
        <p:nvPicPr>
          <p:cNvPr id="36" name="Picture 10" descr="“qiime”的图片搜索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9405" y="1696173"/>
            <a:ext cx="1334311" cy="429300"/>
          </a:xfrm>
          <a:prstGeom prst="rect">
            <a:avLst/>
          </a:prstGeom>
          <a:noFill/>
        </p:spPr>
      </p:pic>
      <p:sp>
        <p:nvSpPr>
          <p:cNvPr id="40" name="Llamada ovalada 39"/>
          <p:cNvSpPr/>
          <p:nvPr/>
        </p:nvSpPr>
        <p:spPr>
          <a:xfrm>
            <a:off x="1637128" y="2559955"/>
            <a:ext cx="1520692" cy="713172"/>
          </a:xfrm>
          <a:prstGeom prst="wedgeEllipseCallout">
            <a:avLst>
              <a:gd name="adj1" fmla="val 91338"/>
              <a:gd name="adj2" fmla="val -3479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Change the data format</a:t>
            </a:r>
            <a:endParaRPr lang="en-US" sz="1200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42" name="圆角矩形 19"/>
          <p:cNvSpPr/>
          <p:nvPr/>
        </p:nvSpPr>
        <p:spPr>
          <a:xfrm>
            <a:off x="4757180" y="3757679"/>
            <a:ext cx="2753976" cy="380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75" dirty="0"/>
              <a:t>Make OTU table</a:t>
            </a:r>
            <a:endParaRPr lang="zh-CN" altLang="en-US" sz="1275" dirty="0"/>
          </a:p>
        </p:txBody>
      </p:sp>
      <p:pic>
        <p:nvPicPr>
          <p:cNvPr id="43" name="Picture 12" descr="“usearch”的图片搜索结果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71239" y="3861301"/>
            <a:ext cx="929748" cy="299499"/>
          </a:xfrm>
          <a:prstGeom prst="rect">
            <a:avLst/>
          </a:prstGeom>
          <a:noFill/>
        </p:spPr>
      </p:pic>
      <p:sp>
        <p:nvSpPr>
          <p:cNvPr id="45" name="圆角矩形 31"/>
          <p:cNvSpPr/>
          <p:nvPr/>
        </p:nvSpPr>
        <p:spPr>
          <a:xfrm>
            <a:off x="6481797" y="5317276"/>
            <a:ext cx="2753976" cy="3801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1275" dirty="0" smtClean="0"/>
              <a:t>alpha </a:t>
            </a:r>
            <a:r>
              <a:rPr lang="en-GB" altLang="zh-CN" sz="1275" dirty="0"/>
              <a:t>diversity (Richness, Shannon and Simpson analysis) </a:t>
            </a:r>
            <a:endParaRPr lang="zh-CN" altLang="en-US" sz="1275" dirty="0"/>
          </a:p>
        </p:txBody>
      </p:sp>
      <p:pic>
        <p:nvPicPr>
          <p:cNvPr id="46" name="Picture 2" descr="Image result for 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33" y="5889843"/>
            <a:ext cx="401543" cy="3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Llamada ovalada 40"/>
          <p:cNvSpPr/>
          <p:nvPr/>
        </p:nvSpPr>
        <p:spPr>
          <a:xfrm>
            <a:off x="4339059" y="5185276"/>
            <a:ext cx="1520692" cy="713172"/>
          </a:xfrm>
          <a:prstGeom prst="wedgeEllipseCallout">
            <a:avLst>
              <a:gd name="adj1" fmla="val 95485"/>
              <a:gd name="adj2" fmla="val -4584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Change the data format</a:t>
            </a:r>
            <a:endParaRPr lang="en-US" sz="1200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476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/>
          <a:lstStyle/>
          <a:p>
            <a:pPr algn="ctr"/>
            <a:r>
              <a:rPr lang="en-GB" b="1" dirty="0" smtClean="0"/>
              <a:t>Pipeline</a:t>
            </a:r>
            <a:endParaRPr lang="en-US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41034" y="1325563"/>
            <a:ext cx="10791620" cy="48545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Obtain </a:t>
            </a:r>
            <a:r>
              <a:rPr lang="en-US" b="1" dirty="0"/>
              <a:t>sequences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The </a:t>
            </a:r>
            <a:r>
              <a:rPr lang="en-US" dirty="0"/>
              <a:t>sequences are already merged and </a:t>
            </a:r>
            <a:r>
              <a:rPr lang="en-US" dirty="0" smtClean="0"/>
              <a:t>quality </a:t>
            </a:r>
            <a:r>
              <a:rPr lang="en-US" dirty="0" smtClean="0"/>
              <a:t>filtered </a:t>
            </a:r>
            <a:r>
              <a:rPr lang="en-US" dirty="0"/>
              <a:t>in </a:t>
            </a:r>
            <a:r>
              <a:rPr lang="en-US" dirty="0" smtClean="0"/>
              <a:t>QIIME.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2 . Format change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</a:t>
            </a:r>
            <a:r>
              <a:rPr lang="en-US" b="1" dirty="0" err="1" smtClean="0">
                <a:solidFill>
                  <a:srgbClr val="0070C0"/>
                </a:solidFill>
              </a:rPr>
              <a:t>sed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's/\s.*$//' </a:t>
            </a:r>
            <a:r>
              <a:rPr lang="en-US" dirty="0" err="1">
                <a:solidFill>
                  <a:srgbClr val="0070C0"/>
                </a:solidFill>
              </a:rPr>
              <a:t>seqs.fna</a:t>
            </a:r>
            <a:r>
              <a:rPr lang="en-US" dirty="0">
                <a:solidFill>
                  <a:srgbClr val="0070C0"/>
                </a:solidFill>
              </a:rPr>
              <a:t> &gt; </a:t>
            </a:r>
            <a:r>
              <a:rPr lang="en-US" dirty="0" err="1">
                <a:solidFill>
                  <a:srgbClr val="0070C0"/>
                </a:solidFill>
              </a:rPr>
              <a:t>seqs.fa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1" y="3632632"/>
            <a:ext cx="111633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451" y="3605998"/>
            <a:ext cx="639747" cy="239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977430" y="114920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### </a:t>
            </a:r>
            <a:r>
              <a:rPr lang="en-GB" sz="2000" b="1" dirty="0"/>
              <a:t>Create the script1.sh</a:t>
            </a:r>
            <a:endParaRPr lang="en-US" sz="2000" b="1" dirty="0"/>
          </a:p>
        </p:txBody>
      </p:sp>
      <p:sp>
        <p:nvSpPr>
          <p:cNvPr id="5" name="Rectángulo 4"/>
          <p:cNvSpPr/>
          <p:nvPr/>
        </p:nvSpPr>
        <p:spPr>
          <a:xfrm>
            <a:off x="427940" y="285991"/>
            <a:ext cx="10985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3. Use USEARCH to remove singletons, </a:t>
            </a:r>
            <a:r>
              <a:rPr lang="en-US" sz="2800" dirty="0" smtClean="0"/>
              <a:t>pick OTU and make OTU table</a:t>
            </a:r>
            <a:endParaRPr lang="en-US" sz="2800" dirty="0"/>
          </a:p>
        </p:txBody>
      </p:sp>
      <p:sp>
        <p:nvSpPr>
          <p:cNvPr id="6" name="Rectángulo 5"/>
          <p:cNvSpPr/>
          <p:nvPr/>
        </p:nvSpPr>
        <p:spPr>
          <a:xfrm>
            <a:off x="1977431" y="1523352"/>
            <a:ext cx="83084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--job-name=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time=00:10:00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partition=short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## </a:t>
            </a:r>
            <a:r>
              <a:rPr lang="en-US" sz="2000" b="1" dirty="0"/>
              <a:t>Size annotation and remove singletons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miceco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/software/usearch9.2.64_i86linux32 -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fastx_uniques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seqs.fa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uniques.fa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uniques.fasta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7" name="Picture 14" descr="“peregrine”的图片搜索结果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8" t="4616" r="3389" b="18651"/>
          <a:stretch/>
        </p:blipFill>
        <p:spPr bwMode="auto">
          <a:xfrm>
            <a:off x="7916283" y="1777284"/>
            <a:ext cx="1536810" cy="693803"/>
          </a:xfrm>
          <a:prstGeom prst="rect">
            <a:avLst/>
          </a:prstGeom>
          <a:noFill/>
        </p:spPr>
      </p:pic>
      <p:cxnSp>
        <p:nvCxnSpPr>
          <p:cNvPr id="9" name="Conector recto de flecha 8"/>
          <p:cNvCxnSpPr/>
          <p:nvPr/>
        </p:nvCxnSpPr>
        <p:spPr>
          <a:xfrm>
            <a:off x="4142389" y="5450487"/>
            <a:ext cx="536028" cy="423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18" y="5006787"/>
            <a:ext cx="598958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3106" y="422493"/>
            <a:ext cx="7963557" cy="616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##</a:t>
            </a:r>
            <a:r>
              <a:rPr lang="en-US" sz="2000" b="1" dirty="0"/>
              <a:t>pick OTUs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miceco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/software/usearch9.2.64_i86linux32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cluster_otus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uniques.fa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otus.fa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OTU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otus.fa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-c "^&gt;"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otus.fa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 </a:t>
            </a:r>
            <a:r>
              <a:rPr lang="en-US" sz="2000" b="1" dirty="0"/>
              <a:t>make </a:t>
            </a:r>
            <a:r>
              <a:rPr lang="en-US" sz="2000" b="1" dirty="0" err="1"/>
              <a:t>otu</a:t>
            </a:r>
            <a:r>
              <a:rPr lang="en-US" sz="2000" b="1" dirty="0"/>
              <a:t> table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miceco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/software/usearch9.2.64_i86linux32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usearch_global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seqs.fna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otus.fa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-strand plus -id 0.97 -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otutabout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otu_table.txt 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–S otu_table.txt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611" y="1473250"/>
            <a:ext cx="6191684" cy="16476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121" y="3506238"/>
            <a:ext cx="3952875" cy="314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572" y="4935984"/>
            <a:ext cx="6373397" cy="15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490" y="585844"/>
            <a:ext cx="10534918" cy="132556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+mn-lt"/>
              </a:rPr>
              <a:t>4. Change the OTU table format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Using reorder_file.py to change the </a:t>
            </a:r>
            <a:r>
              <a:rPr lang="en-US" sz="2800" dirty="0" err="1">
                <a:latin typeface="+mn-lt"/>
              </a:rPr>
              <a:t>usearch</a:t>
            </a:r>
            <a:r>
              <a:rPr lang="en-US" sz="2800" dirty="0">
                <a:latin typeface="+mn-lt"/>
              </a:rPr>
              <a:t> format in "otu_table.txt" to QIIME format in order to use it in the pick representative OTU sequences step.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98490" y="2054159"/>
            <a:ext cx="161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reorder_file.py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035" y="3094098"/>
            <a:ext cx="6050636" cy="235042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707775" y="2729414"/>
            <a:ext cx="27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otu_table_reformatted.txt: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20" y="5725522"/>
            <a:ext cx="6602540" cy="39017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20" y="2565336"/>
            <a:ext cx="34290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488</Words>
  <Application>Microsoft Office PowerPoint</Application>
  <PresentationFormat>Custom</PresentationFormat>
  <Paragraphs>93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de Office</vt:lpstr>
      <vt:lpstr>Soil microbial community analysis     </vt:lpstr>
      <vt:lpstr>Description of the samples</vt:lpstr>
      <vt:lpstr>PowerPoint Presentation</vt:lpstr>
      <vt:lpstr>Aim  </vt:lpstr>
      <vt:lpstr>Workflow</vt:lpstr>
      <vt:lpstr>Pipeline</vt:lpstr>
      <vt:lpstr>PowerPoint Presentation</vt:lpstr>
      <vt:lpstr>PowerPoint Presentation</vt:lpstr>
      <vt:lpstr>4. Change the OTU table format   Using reorder_file.py to change the usearch format in "otu_table.txt" to QIIME format in order to use it in the pick representative OTU sequences step. </vt:lpstr>
      <vt:lpstr>5. OTU sequences format edition </vt:lpstr>
      <vt:lpstr>6. Use QIIME to assign taxonomy and make OTU table with taxonomy </vt:lpstr>
      <vt:lpstr>PowerPoint Presentation</vt:lpstr>
      <vt:lpstr>OTU table with taxonomy!  </vt:lpstr>
      <vt:lpstr>7. α-diversity Install R and Rstudio; Create the script alpha_diversity.R  Using OTUtable_nontaxon.txt to calculate alpha diversity (Richness, shannon and simpson) and draw the bar plot (Richness.png, Shannon.png and Simpson.png) using alpha_diversity.R </vt:lpstr>
      <vt:lpstr>PowerPoint Presentation</vt:lpstr>
      <vt:lpstr>8. β-diversity</vt:lpstr>
      <vt:lpstr>PowerPoint Presentation</vt:lpstr>
      <vt:lpstr>β-diversity (Bray-Curtis)</vt:lpstr>
      <vt:lpstr>Discussion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Edisa García Hernández</dc:creator>
  <cp:lastModifiedBy>R. Nazir</cp:lastModifiedBy>
  <cp:revision>37</cp:revision>
  <dcterms:created xsi:type="dcterms:W3CDTF">2017-01-26T11:20:51Z</dcterms:created>
  <dcterms:modified xsi:type="dcterms:W3CDTF">2017-01-26T16:51:56Z</dcterms:modified>
</cp:coreProperties>
</file>