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9" r:id="rId5"/>
    <p:sldId id="257" r:id="rId6"/>
    <p:sldId id="272" r:id="rId7"/>
    <p:sldId id="258" r:id="rId8"/>
    <p:sldId id="274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Inaudible Sound as a Covert Channel in Mobile Devices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LiJiaYing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a low pass filter</a:t>
            </a:r>
          </a:p>
        </p:txBody>
      </p:sp>
      <p:pic>
        <p:nvPicPr>
          <p:cNvPr id="4" name="图片 3" descr="78f38fa61ba9d1a468713dcf2ad07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5" y="2038985"/>
            <a:ext cx="4953635" cy="3924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24530" y="6316980"/>
            <a:ext cx="574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 can judge the signal if X1(t) &gt; X2(t) output bit '1'</a:t>
            </a:r>
          </a:p>
        </p:txBody>
      </p:sp>
      <p:pic>
        <p:nvPicPr>
          <p:cNvPr id="8" name="图片 7" descr="7059557135262128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" y="3945890"/>
            <a:ext cx="3987165" cy="675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8805" y="2613025"/>
            <a:ext cx="402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Amuse send bit '1' in time  (0,T)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8805" y="2981325"/>
            <a:ext cx="3659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Up and down two branch </a:t>
            </a:r>
            <a:r>
              <a:rPr lang="en-US" altLang="zh-CN"/>
              <a:t>low pass </a:t>
            </a:r>
            <a:r>
              <a:rPr lang="zh-CN" altLang="en-US"/>
              <a:t>filter output waveforms</a:t>
            </a:r>
            <a:r>
              <a:rPr lang="en-US" altLang="zh-CN"/>
              <a:t>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95265" y="286385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up branch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95265" y="452374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down branch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52615" y="1574800"/>
            <a:ext cx="409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Simulation Bits = 11011101001100101101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error rate</a:t>
            </a:r>
          </a:p>
        </p:txBody>
      </p:sp>
      <p:pic>
        <p:nvPicPr>
          <p:cNvPr id="4" name="图片 3" descr="04b7869b66ed28e643925fd15a03d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0" y="5677535"/>
            <a:ext cx="3248660" cy="416560"/>
          </a:xfrm>
          <a:prstGeom prst="rect">
            <a:avLst/>
          </a:prstGeom>
        </p:spPr>
      </p:pic>
      <p:pic>
        <p:nvPicPr>
          <p:cNvPr id="5" name="图片 4" descr="389185040066088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35" y="3166745"/>
            <a:ext cx="372491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5675" y="2349500"/>
            <a:ext cx="5742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 can judge the signal if X1(t) &gt; X2(t) output bit '1'</a:t>
            </a:r>
          </a:p>
          <a:p>
            <a:r>
              <a:rPr lang="en-US" altLang="zh-CN"/>
              <a:t>so when X1(t) &lt;= X2(t) there is an error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3839845"/>
            <a:ext cx="313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probability density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Transmitter</a:t>
            </a:r>
          </a:p>
          <a:p>
            <a:r>
              <a:rPr lang="en-US" altLang="zh-CN" dirty="0"/>
              <a:t>Receiver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en-US" altLang="zh-CN">
                <a:sym typeface="+mn-ea"/>
              </a:rPr>
              <a:t>any of security do not consider inaudible sound as a method for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data exfiltration.</a:t>
            </a:r>
            <a:endParaRPr lang="en-US" altLang="zh-CN"/>
          </a:p>
          <a:p>
            <a:r>
              <a:rPr lang="en-US" altLang="zh-CN"/>
              <a:t>The method proprosed by the predecessors has no good anti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Transmitter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FSK</a:t>
            </a:r>
          </a:p>
          <a:p>
            <a:endParaRPr lang="en-US" altLang="zh-CN"/>
          </a:p>
        </p:txBody>
      </p:sp>
      <p:pic>
        <p:nvPicPr>
          <p:cNvPr id="4" name="图片 3" descr="3b4019a696705dbd6168c4ded4cec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55" y="2981325"/>
            <a:ext cx="5401310" cy="89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244850"/>
            <a:ext cx="378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FSK‘s Signal can be represent as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881880"/>
            <a:ext cx="258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 S(t) can decompose as</a:t>
            </a:r>
          </a:p>
        </p:txBody>
      </p:sp>
      <p:pic>
        <p:nvPicPr>
          <p:cNvPr id="7" name="图片 6" descr="9edcecafb997d91a782dc9592924ca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605" y="4869180"/>
            <a:ext cx="273431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</p:spPr>
        <p:txBody>
          <a:bodyPr/>
          <a:lstStyle/>
          <a:p>
            <a:r>
              <a:rPr lang="en-US" altLang="zh-CN" dirty="0"/>
              <a:t>Transmitter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38200" y="3484245"/>
            <a:ext cx="156718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7415" y="3645535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bit stream</a:t>
            </a:r>
          </a:p>
        </p:txBody>
      </p:sp>
      <p:sp>
        <p:nvSpPr>
          <p:cNvPr id="7" name="矩形 6"/>
          <p:cNvSpPr/>
          <p:nvPr/>
        </p:nvSpPr>
        <p:spPr>
          <a:xfrm>
            <a:off x="2856230" y="2623185"/>
            <a:ext cx="156718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25445" y="2784475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sendBit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219325" y="2998470"/>
            <a:ext cx="706120" cy="861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56230" y="4575810"/>
            <a:ext cx="180784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25445" y="4737100"/>
            <a:ext cx="199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ReverseSendBit</a:t>
            </a: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2152015" y="3993515"/>
            <a:ext cx="773430" cy="927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41925" y="2623820"/>
            <a:ext cx="342455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52185" y="2785110"/>
            <a:ext cx="261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= </a:t>
            </a:r>
            <a:r>
              <a:rPr lang="en-US" altLang="zh-CN" dirty="0" err="1"/>
              <a:t>sendBit</a:t>
            </a:r>
            <a:r>
              <a:rPr lang="en-US" altLang="zh-CN" dirty="0"/>
              <a:t>*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5835" y="2362835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Input</a:t>
            </a: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1621790" y="2731135"/>
            <a:ext cx="0" cy="75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61900c70f52c2a94741eb3588f01a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10" y="2807335"/>
            <a:ext cx="752475" cy="323850"/>
          </a:xfrm>
          <a:prstGeom prst="rect">
            <a:avLst/>
          </a:prstGeom>
        </p:spPr>
      </p:pic>
      <p:pic>
        <p:nvPicPr>
          <p:cNvPr id="21" name="图片 20" descr="1698f3253925ff00856ec374392cb7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35" y="2778760"/>
            <a:ext cx="1209675" cy="3524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312410" y="4575810"/>
            <a:ext cx="390271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81d900ddf186929477314c968399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0" y="4768215"/>
            <a:ext cx="666750" cy="3048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177280" y="473710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= reverseSendbit*</a:t>
            </a:r>
            <a:endParaRPr lang="zh-CN" altLang="en-US"/>
          </a:p>
        </p:txBody>
      </p:sp>
      <p:pic>
        <p:nvPicPr>
          <p:cNvPr id="27" name="图片 26" descr="76932923d33bb0c52b9480f35b4424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485" y="4737100"/>
            <a:ext cx="1200150" cy="371475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7" idx="3"/>
            <a:endCxn id="20" idx="1"/>
          </p:cNvCxnSpPr>
          <p:nvPr/>
        </p:nvCxnSpPr>
        <p:spPr>
          <a:xfrm>
            <a:off x="4423410" y="2968625"/>
            <a:ext cx="87630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1"/>
          </p:cNvCxnSpPr>
          <p:nvPr/>
        </p:nvCxnSpPr>
        <p:spPr>
          <a:xfrm flipV="1">
            <a:off x="4439920" y="4920615"/>
            <a:ext cx="90297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874885" y="3484880"/>
            <a:ext cx="156718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 descr="721493d831d500ce5ae3c7e06effc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9230" y="3638550"/>
            <a:ext cx="619125" cy="381000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15" idx="3"/>
            <a:endCxn id="33" idx="1"/>
          </p:cNvCxnSpPr>
          <p:nvPr/>
        </p:nvCxnSpPr>
        <p:spPr>
          <a:xfrm>
            <a:off x="8666480" y="2969260"/>
            <a:ext cx="1208405" cy="861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33" idx="1"/>
          </p:cNvCxnSpPr>
          <p:nvPr/>
        </p:nvCxnSpPr>
        <p:spPr>
          <a:xfrm flipV="1">
            <a:off x="9215120" y="3830320"/>
            <a:ext cx="659765" cy="1090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237980" y="3723005"/>
            <a:ext cx="63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893935" y="230886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Demodulation</a:t>
            </a:r>
          </a:p>
          <a:p>
            <a:endParaRPr lang="en-US" altLang="zh-CN"/>
          </a:p>
        </p:txBody>
      </p:sp>
      <p:pic>
        <p:nvPicPr>
          <p:cNvPr id="4" name="图片 3" descr="820384648077316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00935"/>
            <a:ext cx="1005840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Recevier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 matlab for an experiment</a:t>
            </a:r>
          </a:p>
          <a:p>
            <a:r>
              <a:rPr lang="en-US" altLang="zh-CN"/>
              <a:t>sampleRate = 44100</a:t>
            </a:r>
          </a:p>
          <a:p>
            <a:r>
              <a:rPr lang="en-US" altLang="zh-CN"/>
              <a:t>Simulation Bits = 11011101001100101101</a:t>
            </a:r>
          </a:p>
          <a:p>
            <a:r>
              <a:rPr lang="en-US" altLang="zh-CN"/>
              <a:t>                   f1 = 19000</a:t>
            </a:r>
          </a:p>
          <a:p>
            <a:r>
              <a:rPr lang="en-US" altLang="zh-CN"/>
              <a:t>                   f2 = 18000</a:t>
            </a:r>
          </a:p>
          <a:p>
            <a:endParaRPr lang="en-US" altLang="zh-CN"/>
          </a:p>
        </p:txBody>
      </p:sp>
      <p:pic>
        <p:nvPicPr>
          <p:cNvPr id="5" name="图片 4" descr="1698f3253925ff00856ec374392cb7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3395345"/>
            <a:ext cx="1209675" cy="352425"/>
          </a:xfrm>
          <a:prstGeom prst="rect">
            <a:avLst/>
          </a:prstGeom>
        </p:spPr>
      </p:pic>
      <p:pic>
        <p:nvPicPr>
          <p:cNvPr id="6" name="图片 5" descr="76932923d33bb0c52b9480f35b4424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0" y="3883025"/>
            <a:ext cx="12001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initial signal</a:t>
            </a:r>
          </a:p>
          <a:p>
            <a:r>
              <a:rPr lang="en-US" altLang="zh-CN"/>
              <a:t>Because the frequency is too large, the plot can't show the signal in details.</a:t>
            </a:r>
          </a:p>
        </p:txBody>
      </p:sp>
      <p:pic>
        <p:nvPicPr>
          <p:cNvPr id="4" name="图片 3" descr="0e2bfe0262b6ad89ea14b249fa81d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75" y="2811780"/>
            <a:ext cx="5010785" cy="3924935"/>
          </a:xfrm>
          <a:prstGeom prst="rect">
            <a:avLst/>
          </a:prstGeom>
        </p:spPr>
      </p:pic>
      <p:pic>
        <p:nvPicPr>
          <p:cNvPr id="5" name="图片 4" descr="cf1769925228199baa4e9d8b737bae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3285490"/>
            <a:ext cx="3517265" cy="937895"/>
          </a:xfrm>
          <a:prstGeom prst="rect">
            <a:avLst/>
          </a:prstGeom>
        </p:spPr>
      </p:pic>
      <p:pic>
        <p:nvPicPr>
          <p:cNvPr id="6" name="图片 5" descr="123167da9c47a4179c92e43b279ab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" y="5217160"/>
            <a:ext cx="3648710" cy="79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a bandpass filter </a:t>
            </a:r>
          </a:p>
        </p:txBody>
      </p:sp>
      <p:pic>
        <p:nvPicPr>
          <p:cNvPr id="4" name="图片 3" descr="0f8d9e7aafa0a38b6153d06019fd3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60" y="2142490"/>
            <a:ext cx="4810760" cy="3915410"/>
          </a:xfrm>
          <a:prstGeom prst="rect">
            <a:avLst/>
          </a:prstGeom>
        </p:spPr>
      </p:pic>
      <p:pic>
        <p:nvPicPr>
          <p:cNvPr id="8" name="图片 7" descr="1653985004503380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" y="3682365"/>
            <a:ext cx="4044950" cy="835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8805" y="2613025"/>
            <a:ext cx="402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Amuse send bit '1' in time  (0,T)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8485" y="2981325"/>
            <a:ext cx="3659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Up and down two branch bandpass filter output waveforms</a:t>
            </a:r>
            <a:r>
              <a:rPr lang="en-US" altLang="zh-CN"/>
              <a:t>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690" y="288290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up branch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4765" y="478155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down branch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98665" y="1623060"/>
            <a:ext cx="409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Simulation Bits = 11011101001100101101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249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Inaudible Sound as a Covert Channel in Mobile Devices</vt:lpstr>
      <vt:lpstr>Outline</vt:lpstr>
      <vt:lpstr>Motivation</vt:lpstr>
      <vt:lpstr>Transmitter</vt:lpstr>
      <vt:lpstr>Transmitter</vt:lpstr>
      <vt:lpstr>Receiver</vt:lpstr>
      <vt:lpstr>Recevier</vt:lpstr>
      <vt:lpstr>Receiver</vt:lpstr>
      <vt:lpstr>Receiver</vt:lpstr>
      <vt:lpstr>Receiver</vt:lpstr>
      <vt:lpstr>Receiver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Inaudible Sound as a Covert Channel in Mobile Devices</dc:title>
  <dc:creator/>
  <cp:lastModifiedBy>贾学雨</cp:lastModifiedBy>
  <cp:revision>8</cp:revision>
  <dcterms:created xsi:type="dcterms:W3CDTF">2018-05-17T13:28:00Z</dcterms:created>
  <dcterms:modified xsi:type="dcterms:W3CDTF">2018-09-17T11:37:50Z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