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63" r:id="rId4"/>
    <p:sldId id="265" r:id="rId5"/>
    <p:sldId id="287" r:id="rId6"/>
    <p:sldId id="277" r:id="rId7"/>
    <p:sldId id="264" r:id="rId8"/>
    <p:sldId id="278" r:id="rId9"/>
    <p:sldId id="268" r:id="rId10"/>
    <p:sldId id="283" r:id="rId11"/>
    <p:sldId id="284" r:id="rId12"/>
    <p:sldId id="285" r:id="rId13"/>
    <p:sldId id="286" r:id="rId14"/>
    <p:sldId id="281" r:id="rId15"/>
    <p:sldId id="280" r:id="rId16"/>
    <p:sldId id="279" r:id="rId17"/>
    <p:sldId id="271" r:id="rId18"/>
    <p:sldId id="276" r:id="rId19"/>
  </p:sldIdLst>
  <p:sldSz cx="12192000" cy="6858000"/>
  <p:notesSz cx="6858000" cy="9144000"/>
  <p:embeddedFontLst>
    <p:embeddedFont>
      <p:font typeface="方正小标宋_GBK" panose="02010600030101010101" charset="-122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3840">
          <p15:clr>
            <a:srgbClr val="A4A3A4"/>
          </p15:clr>
        </p15:guide>
        <p15:guide id="3" pos="438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3861">
          <p15:clr>
            <a:srgbClr val="A4A3A4"/>
          </p15:clr>
        </p15:guide>
        <p15:guide id="6" pos="72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58" y="965"/>
      </p:cViewPr>
      <p:guideLst>
        <p:guide orient="horz" pos="2192"/>
        <p:guide pos="3840"/>
        <p:guide pos="438"/>
        <p:guide orient="horz" pos="436"/>
        <p:guide orient="horz" pos="3861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1300" y="241300"/>
            <a:ext cx="11696700" cy="63881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03118" y="155863"/>
            <a:ext cx="207818" cy="550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785599" y="6449331"/>
            <a:ext cx="293461" cy="2934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77800" y="203200"/>
            <a:ext cx="11823700" cy="645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41300" y="241300"/>
            <a:ext cx="11696700" cy="63881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0418" y="155863"/>
            <a:ext cx="207818" cy="550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785599" y="6449331"/>
            <a:ext cx="293461" cy="2934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CA3F-09D8-40AA-9140-E60B17F2F45E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2ED9-2C38-4742-B1D6-9DC6005C8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oml.org/" TargetMode="External"/><Relationship Id="rId2" Type="http://schemas.openxmlformats.org/officeDocument/2006/relationships/hyperlink" Target="https://github.com/automl/auto-sklear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176712" y="2659559"/>
            <a:ext cx="3838575" cy="768350"/>
            <a:chOff x="4226502" y="2535125"/>
            <a:chExt cx="3838575" cy="768350"/>
          </a:xfrm>
        </p:grpSpPr>
        <p:sp>
          <p:nvSpPr>
            <p:cNvPr id="2" name="文本框 1"/>
            <p:cNvSpPr txBox="1"/>
            <p:nvPr/>
          </p:nvSpPr>
          <p:spPr>
            <a:xfrm>
              <a:off x="4226502" y="2535125"/>
              <a:ext cx="383857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29112" y="2602090"/>
              <a:ext cx="3658755" cy="612000"/>
              <a:chOff x="4329112" y="3158836"/>
              <a:chExt cx="3658755" cy="581891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329112" y="3158836"/>
                <a:ext cx="0" cy="58189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987867" y="3158836"/>
                <a:ext cx="0" cy="58189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4495800" y="2621915"/>
            <a:ext cx="3394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/>
              <a:t>auto-sklearn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095920-3A5C-46FF-9A4D-D5D1A3C5AD91}"/>
              </a:ext>
            </a:extLst>
          </p:cNvPr>
          <p:cNvSpPr txBox="1"/>
          <p:nvPr/>
        </p:nvSpPr>
        <p:spPr>
          <a:xfrm>
            <a:off x="4759910" y="3701988"/>
            <a:ext cx="267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周子琪 </a:t>
            </a:r>
            <a:endParaRPr lang="en-US" altLang="zh-CN" dirty="0"/>
          </a:p>
          <a:p>
            <a:pPr algn="ctr"/>
            <a:r>
              <a:rPr lang="en-US" altLang="zh-CN" dirty="0"/>
              <a:t>2018K8009915027</a:t>
            </a:r>
          </a:p>
          <a:p>
            <a:pPr algn="ctr"/>
            <a:r>
              <a:rPr lang="en-US" altLang="zh-CN" dirty="0"/>
              <a:t>2020.11.14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4" y="311785"/>
            <a:ext cx="755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的使用方法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——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设置关键参数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3E412-4AEA-4B7C-A8D9-7C73CAA3029E}"/>
              </a:ext>
            </a:extLst>
          </p:cNvPr>
          <p:cNvSpPr txBox="1"/>
          <p:nvPr/>
        </p:nvSpPr>
        <p:spPr>
          <a:xfrm>
            <a:off x="2086252" y="4113750"/>
            <a:ext cx="8424909" cy="30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(1) </a:t>
            </a:r>
            <a:r>
              <a:rPr lang="zh-CN" altLang="en-US" sz="2000" b="1" dirty="0"/>
              <a:t>控制训练时间和内存使用量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参数默认训练总时长为一小时（</a:t>
            </a:r>
            <a:r>
              <a:rPr lang="en-US" altLang="zh-CN" dirty="0"/>
              <a:t>3600</a:t>
            </a:r>
            <a:r>
              <a:rPr lang="zh-CN" altLang="en-US" dirty="0"/>
              <a:t>），一般使用以下参数按需重置，单位是秒。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time_left_for_this_task</a:t>
            </a:r>
            <a:r>
              <a:rPr lang="zh-CN" altLang="en-US" dirty="0"/>
              <a:t>：设置所有模型训练时间总和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per_run_time_limit</a:t>
            </a:r>
            <a:r>
              <a:rPr lang="zh-CN" altLang="en-US" dirty="0"/>
              <a:t>：设置单个模型训练最长时间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ml_memory_limit</a:t>
            </a:r>
            <a:r>
              <a:rPr lang="zh-CN" altLang="en-US" dirty="0"/>
              <a:t>：设置最大内存用量</a:t>
            </a:r>
          </a:p>
          <a:p>
            <a:pPr>
              <a:lnSpc>
                <a:spcPct val="150000"/>
              </a:lnSpc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886C6-FD85-4133-8CC3-59DE0F5E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66" y="1244503"/>
            <a:ext cx="5629275" cy="2638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D350BB-4DF0-4AC8-8AB7-76FA13CF4F42}"/>
              </a:ext>
            </a:extLst>
          </p:cNvPr>
          <p:cNvSpPr txBox="1"/>
          <p:nvPr/>
        </p:nvSpPr>
        <p:spPr>
          <a:xfrm>
            <a:off x="3338004" y="1535837"/>
            <a:ext cx="2663301" cy="506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9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4" y="311785"/>
            <a:ext cx="755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的使用方法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——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设置关键参数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3E412-4AEA-4B7C-A8D9-7C73CAA3029E}"/>
              </a:ext>
            </a:extLst>
          </p:cNvPr>
          <p:cNvSpPr txBox="1"/>
          <p:nvPr/>
        </p:nvSpPr>
        <p:spPr>
          <a:xfrm>
            <a:off x="1883545" y="3169330"/>
            <a:ext cx="8424909" cy="42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(2) </a:t>
            </a:r>
            <a:r>
              <a:rPr lang="zh-CN" altLang="en-US" sz="2000" b="1" dirty="0"/>
              <a:t>模型存储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参数默认为训练完成后删除训练的暂存目录和输出目录，使用以下参数，可指定其暂存目录及是否删除。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tmp_folder</a:t>
            </a:r>
            <a:r>
              <a:rPr lang="zh-CN" altLang="en-US" dirty="0"/>
              <a:t>：暂存目录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output_folder</a:t>
            </a:r>
            <a:r>
              <a:rPr lang="zh-CN" altLang="en-US" dirty="0"/>
              <a:t>：输出目录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delete_tmp_folder_after_terminate</a:t>
            </a:r>
            <a:r>
              <a:rPr lang="zh-CN" altLang="en-US" dirty="0"/>
              <a:t>：训练完成后是否删除暂存目录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delete_output_folder_after_terminate</a:t>
            </a:r>
            <a:r>
              <a:rPr lang="zh-CN" altLang="en-US" dirty="0"/>
              <a:t>：训练完成后是否删除输出目录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shared_mode</a:t>
            </a:r>
            <a:r>
              <a:rPr lang="zh-CN" altLang="en-US" dirty="0"/>
              <a:t>：是否共享模型</a:t>
            </a:r>
          </a:p>
          <a:p>
            <a:pPr>
              <a:lnSpc>
                <a:spcPct val="150000"/>
              </a:lnSpc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FB3FB-0AF9-43D5-A3F6-B8C654F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35" y="941498"/>
            <a:ext cx="5629275" cy="2638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988786-9B62-49FE-B2E1-5622DA4515DC}"/>
              </a:ext>
            </a:extLst>
          </p:cNvPr>
          <p:cNvSpPr txBox="1"/>
          <p:nvPr/>
        </p:nvSpPr>
        <p:spPr>
          <a:xfrm>
            <a:off x="4145872" y="1819922"/>
            <a:ext cx="4518734" cy="905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23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4" y="311785"/>
            <a:ext cx="755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的使用方法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——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设置关键参数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3E412-4AEA-4B7C-A8D9-7C73CAA3029E}"/>
              </a:ext>
            </a:extLst>
          </p:cNvPr>
          <p:cNvSpPr txBox="1"/>
          <p:nvPr/>
        </p:nvSpPr>
        <p:spPr>
          <a:xfrm>
            <a:off x="1883545" y="3169329"/>
            <a:ext cx="8424909" cy="341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(3) </a:t>
            </a:r>
            <a:r>
              <a:rPr lang="zh-CN" altLang="en-US" sz="2000" b="1" dirty="0"/>
              <a:t>数据切分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resampling_strategy</a:t>
            </a:r>
            <a:r>
              <a:rPr lang="zh-CN" altLang="en-US" dirty="0"/>
              <a:t>参数可设置训练集与测试集的切分方法，以防止过拟合，用以下方法设置五折交叉验证：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resampling_strategy</a:t>
            </a:r>
            <a:r>
              <a:rPr lang="en-US" altLang="zh-CN" dirty="0"/>
              <a:t>='cv'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resampling_strategy_arguments</a:t>
            </a:r>
            <a:r>
              <a:rPr lang="en-US" altLang="zh-CN" dirty="0"/>
              <a:t>={'folds': 5}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用以下方法设置将数据切分为训练集和测集，其中训练集数据占</a:t>
            </a:r>
            <a:r>
              <a:rPr lang="en-US" altLang="zh-CN" dirty="0"/>
              <a:t>2/3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resampling_strategy</a:t>
            </a:r>
            <a:r>
              <a:rPr lang="en-US" altLang="zh-CN" dirty="0"/>
              <a:t>='holdout',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resampling_strategy_arguments</a:t>
            </a:r>
            <a:r>
              <a:rPr lang="en-US" altLang="zh-CN" dirty="0"/>
              <a:t>={'</a:t>
            </a:r>
            <a:r>
              <a:rPr lang="en-US" altLang="zh-CN" dirty="0" err="1"/>
              <a:t>train_size</a:t>
            </a:r>
            <a:r>
              <a:rPr lang="en-US" altLang="zh-CN" dirty="0"/>
              <a:t>': 0.67}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FDB9F-E857-4C84-AA0D-1A18FCF0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76" y="968173"/>
            <a:ext cx="5629275" cy="26384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C8D427-1B6F-4303-AC3F-6F9D6B4E79EB}"/>
              </a:ext>
            </a:extLst>
          </p:cNvPr>
          <p:cNvSpPr txBox="1"/>
          <p:nvPr/>
        </p:nvSpPr>
        <p:spPr>
          <a:xfrm>
            <a:off x="4385569" y="2769833"/>
            <a:ext cx="41014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35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4" y="311785"/>
            <a:ext cx="755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的使用方法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——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设置关键参数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A3E412-4AEA-4B7C-A8D9-7C73CAA3029E}"/>
              </a:ext>
            </a:extLst>
          </p:cNvPr>
          <p:cNvSpPr txBox="1"/>
          <p:nvPr/>
        </p:nvSpPr>
        <p:spPr>
          <a:xfrm>
            <a:off x="1883545" y="3568827"/>
            <a:ext cx="8424909" cy="395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(4) </a:t>
            </a:r>
            <a:r>
              <a:rPr lang="zh-CN" altLang="en-US" sz="2000" b="1" dirty="0"/>
              <a:t>模型选择</a:t>
            </a:r>
            <a:endParaRPr lang="zh-CN" altLang="en-US" sz="2000" dirty="0"/>
          </a:p>
          <a:p>
            <a:pPr>
              <a:lnSpc>
                <a:spcPct val="200000"/>
              </a:lnSpc>
            </a:pPr>
            <a:r>
              <a:rPr lang="zh-CN" altLang="en-US" dirty="0"/>
              <a:t>参数支持指定备选的机器学习模型，或者从所有模型中去掉一些机器学习模型，这两个参数只需要设置其中之一。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include_estimators</a:t>
            </a:r>
            <a:r>
              <a:rPr lang="zh-CN" altLang="en-US" dirty="0"/>
              <a:t>：指定可选模型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exclude_estimators</a:t>
            </a:r>
            <a:r>
              <a:rPr lang="zh-CN" altLang="en-US" dirty="0"/>
              <a:t>：从所有模型中去掉指定模型</a:t>
            </a:r>
          </a:p>
          <a:p>
            <a:pPr>
              <a:lnSpc>
                <a:spcPct val="200000"/>
              </a:lnSpc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66939-593E-4020-94A4-B1589BE0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093246"/>
            <a:ext cx="6096000" cy="2495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92D72B-1148-47B6-B0B3-3373D13326BD}"/>
              </a:ext>
            </a:extLst>
          </p:cNvPr>
          <p:cNvSpPr txBox="1"/>
          <p:nvPr/>
        </p:nvSpPr>
        <p:spPr>
          <a:xfrm>
            <a:off x="3426781" y="2617498"/>
            <a:ext cx="348892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37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利用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完成回归任务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146D44-4E6E-47A8-B4CE-3A1D909E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04" y="1271680"/>
            <a:ext cx="5564496" cy="4658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893601-5748-4A8A-8512-9D0F7F43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1033"/>
            <a:ext cx="5585360" cy="51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5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利用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完成回归任务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29E5E9-1B8A-4693-9036-EB3CC36F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16" y="1260722"/>
            <a:ext cx="7686675" cy="3981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F94503-670D-4918-846E-91B8CB71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16" y="5242172"/>
            <a:ext cx="8239125" cy="485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07376D-39B4-47B5-98F8-6787371E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254" y="2962275"/>
            <a:ext cx="3590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9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利用</a:t>
            </a:r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完成分类任务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F2F85-AA5D-447E-A877-6FBE97F04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60"/>
          <a:stretch/>
        </p:blipFill>
        <p:spPr>
          <a:xfrm>
            <a:off x="696930" y="1142757"/>
            <a:ext cx="5558070" cy="4572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1DFD21-5BA9-4DBD-8A2B-7BEE65D8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02" y="1065321"/>
            <a:ext cx="5428252" cy="50769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B621756-C395-4071-8845-EFF50A538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523" r="62853" b="722"/>
          <a:stretch/>
        </p:blipFill>
        <p:spPr>
          <a:xfrm>
            <a:off x="3820471" y="6271400"/>
            <a:ext cx="4551058" cy="3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11802" y="2231937"/>
            <a:ext cx="3947884" cy="1896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404040"/>
                </a:solidFill>
                <a:effectLst/>
                <a:latin typeface="-apple-system"/>
              </a:rPr>
              <a:t>Auto-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-apple-system"/>
              </a:rPr>
              <a:t>Sklearn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输出携带的信息较少，如果想进一步训练只能重写代码；</a:t>
            </a:r>
            <a:endParaRPr lang="en-US" altLang="zh-CN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暂时不支持深度学习；</a:t>
            </a:r>
            <a:endParaRPr lang="en-US" altLang="zh-CN" sz="1600" dirty="0">
              <a:solidFill>
                <a:srgbClr val="404040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在数据清洗这块还需要人为参与，目前对非数值型数据不友好。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11801" y="1770272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C88E7-F947-43EB-8152-9FADBE443DB2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的优缺点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90C9DB-240B-43BA-88DE-BD6376FA7F3B}"/>
              </a:ext>
            </a:extLst>
          </p:cNvPr>
          <p:cNvSpPr/>
          <p:nvPr/>
        </p:nvSpPr>
        <p:spPr>
          <a:xfrm>
            <a:off x="1360035" y="2231937"/>
            <a:ext cx="4383815" cy="3706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404040"/>
                </a:solidFill>
                <a:effectLst/>
                <a:latin typeface="-apple-system"/>
              </a:rPr>
              <a:t>Auto-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-apple-system"/>
              </a:rPr>
              <a:t>Sklearn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支持设置单次训练时间和总体训练时间，使得工具既能限制训练时间，又能充分利用时间和算力；</a:t>
            </a:r>
            <a:endParaRPr lang="en-US" altLang="zh-CN" sz="16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404040"/>
                </a:solidFill>
                <a:effectLst/>
                <a:latin typeface="-apple-system"/>
              </a:rPr>
              <a:t>Auto-</a:t>
            </a:r>
            <a:r>
              <a:rPr lang="en-US" altLang="zh-CN" sz="1600" b="0" i="0" dirty="0" err="1">
                <a:solidFill>
                  <a:srgbClr val="404040"/>
                </a:solidFill>
                <a:effectLst/>
                <a:latin typeface="-apple-system"/>
              </a:rPr>
              <a:t>Sklearn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支持切分训练</a:t>
            </a:r>
            <a:r>
              <a:rPr lang="en-US" altLang="zh-CN" sz="1600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404040"/>
                </a:solidFill>
                <a:effectLst/>
                <a:latin typeface="-apple-system"/>
              </a:rPr>
              <a:t>测试集的方式，也支持使用交叉验证，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从而减少了训练模型的代码量和程序的复杂程度；</a:t>
            </a:r>
            <a:endParaRPr lang="en-US" altLang="zh-CN" sz="1600" dirty="0">
              <a:solidFill>
                <a:srgbClr val="404040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404040"/>
                </a:solidFill>
                <a:latin typeface="-apple-system"/>
              </a:rPr>
              <a:t>Auto-</a:t>
            </a:r>
            <a:r>
              <a:rPr lang="en-US" altLang="zh-CN" sz="1600" dirty="0" err="1">
                <a:solidFill>
                  <a:srgbClr val="404040"/>
                </a:solidFill>
                <a:latin typeface="-apple-system"/>
              </a:rPr>
              <a:t>Sklearn</a:t>
            </a:r>
            <a:r>
              <a:rPr lang="zh-CN" altLang="en-US" sz="1600" dirty="0">
                <a:solidFill>
                  <a:srgbClr val="404040"/>
                </a:solidFill>
                <a:latin typeface="-apple-system"/>
              </a:rPr>
              <a:t>支持加入扩展模型以及扩展预测处理方法，增加了训练的多样性和灵活性。</a:t>
            </a:r>
            <a:endParaRPr lang="en-US" altLang="zh-CN" sz="1600" dirty="0">
              <a:solidFill>
                <a:srgbClr val="404040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kern="100" dirty="0">
              <a:solidFill>
                <a:srgbClr val="404040"/>
              </a:solidFill>
              <a:latin typeface="-apple-system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5A5197-9929-4AFD-9816-88CB144D028A}"/>
              </a:ext>
            </a:extLst>
          </p:cNvPr>
          <p:cNvSpPr txBox="1"/>
          <p:nvPr/>
        </p:nvSpPr>
        <p:spPr>
          <a:xfrm>
            <a:off x="1360035" y="1770272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优点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176712" y="2659559"/>
            <a:ext cx="3838575" cy="768350"/>
            <a:chOff x="4226502" y="2535125"/>
            <a:chExt cx="3838575" cy="768350"/>
          </a:xfrm>
        </p:grpSpPr>
        <p:sp>
          <p:nvSpPr>
            <p:cNvPr id="2" name="文本框 1"/>
            <p:cNvSpPr txBox="1"/>
            <p:nvPr/>
          </p:nvSpPr>
          <p:spPr>
            <a:xfrm>
              <a:off x="4226502" y="2535125"/>
              <a:ext cx="383857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29112" y="2602090"/>
              <a:ext cx="3658755" cy="612000"/>
              <a:chOff x="4329112" y="3158836"/>
              <a:chExt cx="3658755" cy="581891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4329112" y="3158836"/>
                <a:ext cx="0" cy="58189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987867" y="3158836"/>
                <a:ext cx="0" cy="58189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4495800" y="2621915"/>
            <a:ext cx="33947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64155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68322" y="1021259"/>
            <a:ext cx="1855355" cy="769441"/>
            <a:chOff x="5192712" y="2535125"/>
            <a:chExt cx="1855355" cy="769441"/>
          </a:xfrm>
        </p:grpSpPr>
        <p:sp>
          <p:nvSpPr>
            <p:cNvPr id="3" name="文本框 2"/>
            <p:cNvSpPr txBox="1"/>
            <p:nvPr/>
          </p:nvSpPr>
          <p:spPr>
            <a:xfrm>
              <a:off x="5421890" y="2535125"/>
              <a:ext cx="1447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目录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192712" y="2602090"/>
              <a:ext cx="1855355" cy="612000"/>
              <a:chOff x="5192712" y="3158836"/>
              <a:chExt cx="1855355" cy="581891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5192712" y="3158836"/>
                <a:ext cx="0" cy="58189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7048067" y="3158836"/>
                <a:ext cx="0" cy="581891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1485611" y="2740967"/>
            <a:ext cx="3448050" cy="460375"/>
            <a:chOff x="1866900" y="2740967"/>
            <a:chExt cx="3448050" cy="460375"/>
          </a:xfrm>
        </p:grpSpPr>
        <p:sp>
          <p:nvSpPr>
            <p:cNvPr id="8" name="椭圆 7"/>
            <p:cNvSpPr/>
            <p:nvPr/>
          </p:nvSpPr>
          <p:spPr>
            <a:xfrm>
              <a:off x="1866900" y="2895600"/>
              <a:ext cx="152400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97100" y="2740967"/>
              <a:ext cx="3117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方正小标宋_GBK" panose="02010600030101010101" charset="-122"/>
                  <a:ea typeface="方正清刻本悦宋简体" panose="02000000000000000000"/>
                  <a:cs typeface="方正小标宋_GBK" panose="02000000000000000000" charset="-122"/>
                </a:rPr>
                <a:t>什么是</a:t>
              </a:r>
              <a:r>
                <a:rPr lang="en-US" altLang="zh-CN" sz="2400" dirty="0">
                  <a:latin typeface="方正小标宋_GBK" panose="02010600030101010101" charset="-122"/>
                  <a:ea typeface="方正清刻本悦宋简体" panose="02000000000000000000"/>
                  <a:cs typeface="方正小标宋_GBK" panose="02000000000000000000" charset="-122"/>
                </a:rPr>
                <a:t>auto-sklearn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85611" y="4201467"/>
            <a:ext cx="2616200" cy="461665"/>
            <a:chOff x="1866900" y="2740967"/>
            <a:chExt cx="2616200" cy="461665"/>
          </a:xfrm>
        </p:grpSpPr>
        <p:sp>
          <p:nvSpPr>
            <p:cNvPr id="11" name="椭圆 10"/>
            <p:cNvSpPr/>
            <p:nvPr/>
          </p:nvSpPr>
          <p:spPr>
            <a:xfrm>
              <a:off x="1866900" y="2895600"/>
              <a:ext cx="152400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97100" y="2740967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功能分析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023677" y="2740967"/>
            <a:ext cx="4015740" cy="460375"/>
            <a:chOff x="1866900" y="2740967"/>
            <a:chExt cx="4015740" cy="460375"/>
          </a:xfrm>
        </p:grpSpPr>
        <p:sp>
          <p:nvSpPr>
            <p:cNvPr id="14" name="椭圆 13"/>
            <p:cNvSpPr/>
            <p:nvPr/>
          </p:nvSpPr>
          <p:spPr>
            <a:xfrm>
              <a:off x="1866900" y="2895600"/>
              <a:ext cx="152400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97100" y="2740967"/>
              <a:ext cx="36855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方正小标宋_GBK" panose="02000000000000000000" charset="-122"/>
                  <a:ea typeface="方正清刻本悦宋简体" panose="02000000000000000000"/>
                  <a:cs typeface="方正小标宋_GBK" panose="02000000000000000000" charset="-122"/>
                </a:rPr>
                <a:t>auto-sklearn</a:t>
              </a:r>
              <a:r>
                <a:rPr lang="zh-CN" altLang="en-US" sz="2400" dirty="0">
                  <a:latin typeface="方正小标宋_GBK" panose="02000000000000000000" charset="-122"/>
                  <a:ea typeface="方正清刻本悦宋简体" panose="02000000000000000000"/>
                  <a:cs typeface="方正小标宋_GBK" panose="02000000000000000000" charset="-122"/>
                </a:rPr>
                <a:t>的整体框架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023677" y="4201467"/>
            <a:ext cx="2616200" cy="461665"/>
            <a:chOff x="1866900" y="2740967"/>
            <a:chExt cx="2616200" cy="461665"/>
          </a:xfrm>
        </p:grpSpPr>
        <p:sp>
          <p:nvSpPr>
            <p:cNvPr id="17" name="椭圆 16"/>
            <p:cNvSpPr/>
            <p:nvPr/>
          </p:nvSpPr>
          <p:spPr>
            <a:xfrm>
              <a:off x="1866900" y="2895600"/>
              <a:ext cx="152400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97100" y="2740967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用例分析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80415" y="1735455"/>
            <a:ext cx="2155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方正清刻本悦宋简体" panose="02000000000000000000"/>
                <a:ea typeface="方正小标宋_GBK" panose="02000000000000000000" charset="-122"/>
              </a:rPr>
              <a:t>auto-sklearn</a:t>
            </a:r>
          </a:p>
        </p:txBody>
      </p:sp>
      <p:sp>
        <p:nvSpPr>
          <p:cNvPr id="11" name="矩形 10"/>
          <p:cNvSpPr/>
          <p:nvPr/>
        </p:nvSpPr>
        <p:spPr>
          <a:xfrm>
            <a:off x="780415" y="2214245"/>
            <a:ext cx="4488815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kern="1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清刻本悦宋简体" panose="02000000000000000000"/>
                <a:ea typeface="方正小标宋_GBK" panose="02000000000000000000" charset="-122"/>
                <a:cs typeface="方正小标宋_GBK" panose="02000000000000000000" charset="-122"/>
              </a:rPr>
              <a:t>Auto-sklearn 提供了开箱即用的监督型自动机器学习。从名字可以看出，auto-sklearn 是基于机器学习库 scikit-learn 构建的，可为新的数据集自动搜索学习算法，并优化其超参数。因此，它将机器学习使用者从繁琐的任务中解放出来，</a:t>
            </a:r>
            <a:r>
              <a:rPr lang="en-US" altLang="zh-CN" kern="1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小标宋_GBK" panose="02000000000000000000" charset="-122"/>
              </a:rPr>
              <a:t>使其有更多时间专注于实际问题。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小标宋_GBK" panose="02000000000000000000" charset="-122"/>
              </a:rPr>
              <a:t>语言：</a:t>
            </a:r>
            <a:r>
              <a:rPr lang="en-US" altLang="zh-CN" kern="100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方正小标宋_GBK" panose="02000000000000000000" charset="-122"/>
              </a:rPr>
              <a:t>Python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6625" y="311785"/>
            <a:ext cx="3519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方正清刻本悦宋简体" panose="02000000000000000000"/>
                <a:ea typeface="方正小标宋_GBK" panose="02000000000000000000" charset="-122"/>
              </a:rPr>
              <a:t>什么是</a:t>
            </a:r>
            <a:r>
              <a:rPr lang="en-US" altLang="zh-CN" sz="2800" dirty="0">
                <a:latin typeface="方正清刻本悦宋简体" panose="02000000000000000000"/>
                <a:ea typeface="方正小标宋_GBK" panose="02000000000000000000" charset="-122"/>
              </a:rPr>
              <a:t>auto-sklearn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58137"/>
            <a:ext cx="4694608" cy="16235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8AF5CB-F337-4A4B-8121-BF190E796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" r="58014"/>
          <a:stretch/>
        </p:blipFill>
        <p:spPr>
          <a:xfrm>
            <a:off x="6169713" y="1411617"/>
            <a:ext cx="4488814" cy="2426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D70F1-1153-4602-AB06-3E21D4977D67}"/>
              </a:ext>
            </a:extLst>
          </p:cNvPr>
          <p:cNvSpPr txBox="1"/>
          <p:nvPr/>
        </p:nvSpPr>
        <p:spPr>
          <a:xfrm>
            <a:off x="10454869" y="1965642"/>
            <a:ext cx="407315" cy="727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D0206B-A85C-439B-85E8-B8A8228EED9B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的整体框架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D34F05-1EFB-4384-A45D-1C757FFB0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5"/>
          <a:stretch/>
        </p:blipFill>
        <p:spPr>
          <a:xfrm>
            <a:off x="1956680" y="835005"/>
            <a:ext cx="8278640" cy="59291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B095B5-3DC8-4CD7-956F-3A6DDF50E3BD}"/>
              </a:ext>
            </a:extLst>
          </p:cNvPr>
          <p:cNvSpPr txBox="1"/>
          <p:nvPr/>
        </p:nvSpPr>
        <p:spPr>
          <a:xfrm>
            <a:off x="5228948" y="6361549"/>
            <a:ext cx="64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 from</a:t>
            </a:r>
            <a:r>
              <a:rPr lang="zh-CN" altLang="en-US" dirty="0"/>
              <a:t>：</a:t>
            </a:r>
            <a:r>
              <a:rPr lang="en-US" altLang="zh-CN" dirty="0"/>
              <a:t>http://codewithzhangyi.com/2018/07/26/AutoML/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D0206B-A85C-439B-85E8-B8A8228EED9B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的整体框架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A16ACA-A0DA-4B0F-A060-9F0FC1B8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t="12176" r="12984" b="6149"/>
          <a:stretch/>
        </p:blipFill>
        <p:spPr>
          <a:xfrm>
            <a:off x="3133093" y="1228107"/>
            <a:ext cx="5925814" cy="49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87995" y="1317171"/>
            <a:ext cx="472168" cy="4223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352019-6103-44F7-AC69-267FF35DC006}"/>
              </a:ext>
            </a:extLst>
          </p:cNvPr>
          <p:cNvSpPr txBox="1"/>
          <p:nvPr/>
        </p:nvSpPr>
        <p:spPr>
          <a:xfrm>
            <a:off x="936625" y="311785"/>
            <a:ext cx="592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components</a:t>
            </a:r>
            <a:endParaRPr lang="zh-CN" altLang="en-US" sz="3200" b="1" dirty="0">
              <a:latin typeface="方正小标宋_GBK" panose="02000000000000000000" charset="-122"/>
              <a:ea typeface="方正清刻本悦宋简体" panose="0200000000000000000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871C0DB-6E35-4507-8881-C784D2A9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97425"/>
              </p:ext>
            </p:extLst>
          </p:nvPr>
        </p:nvGraphicFramePr>
        <p:xfrm>
          <a:off x="989893" y="1158141"/>
          <a:ext cx="8975324" cy="52426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0439">
                  <a:extLst>
                    <a:ext uri="{9D8B030D-6E8A-4147-A177-3AD203B41FA5}">
                      <a16:colId xmlns:a16="http://schemas.microsoft.com/office/drawing/2014/main" val="873696713"/>
                    </a:ext>
                  </a:extLst>
                </a:gridCol>
                <a:gridCol w="2340746">
                  <a:extLst>
                    <a:ext uri="{9D8B030D-6E8A-4147-A177-3AD203B41FA5}">
                      <a16:colId xmlns:a16="http://schemas.microsoft.com/office/drawing/2014/main" val="2942796084"/>
                    </a:ext>
                  </a:extLst>
                </a:gridCol>
                <a:gridCol w="2275642">
                  <a:extLst>
                    <a:ext uri="{9D8B030D-6E8A-4147-A177-3AD203B41FA5}">
                      <a16:colId xmlns:a16="http://schemas.microsoft.com/office/drawing/2014/main" val="1842272385"/>
                    </a:ext>
                  </a:extLst>
                </a:gridCol>
                <a:gridCol w="2068497">
                  <a:extLst>
                    <a:ext uri="{9D8B030D-6E8A-4147-A177-3AD203B41FA5}">
                      <a16:colId xmlns:a16="http://schemas.microsoft.com/office/drawing/2014/main" val="116353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16 classifiers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13 regressors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 feature preprocessing 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data preprocessing methods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9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adaboost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bernoulli_nb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decision_tree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extra_trees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gaussian_nb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gradient_boosting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k_nearest_neighbors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multinomial_nb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passive_aggressive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random_forest</a:t>
                      </a:r>
                      <a:endParaRPr lang="en-US" altLang="zh-CN" sz="1800" b="0" i="0" dirty="0">
                        <a:solidFill>
                          <a:srgbClr val="555555"/>
                        </a:solidFill>
                        <a:effectLst/>
                        <a:latin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……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adaboost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decision_tree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extra_trees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gaussian_process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gradient_boosting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k_nearest_neighbors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liblinear_svr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libsvm_svr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random_forest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ridge_regression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xgradient_boosting</a:t>
                      </a:r>
                      <a:endParaRPr lang="en-US" altLang="zh-CN" sz="1800" b="0" i="0" dirty="0">
                        <a:solidFill>
                          <a:srgbClr val="555555"/>
                        </a:solidFill>
                        <a:effectLst/>
                        <a:latin typeface="La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dencifier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kernel_pca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kitchen_sinks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no_preprocessing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polynomial,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select_percentile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select_rates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truncatedSVD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</a:t>
                      </a: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no_preprocessing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nystroem_sampler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pca</a:t>
                      </a:r>
                      <a:endParaRPr lang="en-US" altLang="zh-CN" sz="1800" b="0" i="0" dirty="0">
                        <a:solidFill>
                          <a:srgbClr val="555555"/>
                        </a:solidFill>
                        <a:effectLst/>
                        <a:latin typeface="Lato"/>
                      </a:endParaRPr>
                    </a:p>
                    <a:p>
                      <a:pPr>
                        <a:lnSpc>
                          <a:spcPts val="2800"/>
                        </a:lnSpc>
                      </a:pP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balancing, imputation,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one_hot_encoding</a:t>
                      </a:r>
                      <a:r>
                        <a:rPr lang="en-US" altLang="zh-CN" sz="1800" b="0" i="0" dirty="0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, rescaling, </a:t>
                      </a:r>
                      <a:r>
                        <a:rPr lang="en-US" altLang="zh-CN" sz="1800" b="0" i="0" dirty="0" err="1">
                          <a:solidFill>
                            <a:srgbClr val="555555"/>
                          </a:solidFill>
                          <a:effectLst/>
                          <a:latin typeface="Lato"/>
                        </a:rPr>
                        <a:t>variance_threshold</a:t>
                      </a:r>
                      <a:endParaRPr lang="en-US" altLang="zh-CN" sz="1800" b="0" i="0" dirty="0">
                        <a:solidFill>
                          <a:srgbClr val="555555"/>
                        </a:solidFill>
                        <a:effectLst/>
                        <a:latin typeface="Lato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1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7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36625" y="4297233"/>
            <a:ext cx="603417" cy="603417"/>
            <a:chOff x="5437386" y="2096241"/>
            <a:chExt cx="603417" cy="603417"/>
          </a:xfrm>
        </p:grpSpPr>
        <p:sp>
          <p:nvSpPr>
            <p:cNvPr id="10" name="椭圆 9"/>
            <p:cNvSpPr/>
            <p:nvPr/>
          </p:nvSpPr>
          <p:spPr>
            <a:xfrm>
              <a:off x="5437386" y="2096241"/>
              <a:ext cx="603417" cy="6034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39056" y="2096241"/>
              <a:ext cx="600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Humanist" pitchFamily="50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Humanist" pitchFamily="5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6625" y="5732282"/>
            <a:ext cx="603417" cy="603417"/>
            <a:chOff x="5437386" y="2096241"/>
            <a:chExt cx="603417" cy="603417"/>
          </a:xfrm>
        </p:grpSpPr>
        <p:sp>
          <p:nvSpPr>
            <p:cNvPr id="13" name="椭圆 12"/>
            <p:cNvSpPr/>
            <p:nvPr/>
          </p:nvSpPr>
          <p:spPr>
            <a:xfrm>
              <a:off x="5437386" y="2096241"/>
              <a:ext cx="603417" cy="6034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39056" y="2096241"/>
              <a:ext cx="600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Humanist" pitchFamily="50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Humanist" pitchFamily="50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50924" y="4519903"/>
            <a:ext cx="603417" cy="603417"/>
            <a:chOff x="5437386" y="2096241"/>
            <a:chExt cx="603417" cy="603417"/>
          </a:xfrm>
        </p:grpSpPr>
        <p:sp>
          <p:nvSpPr>
            <p:cNvPr id="16" name="椭圆 15"/>
            <p:cNvSpPr/>
            <p:nvPr/>
          </p:nvSpPr>
          <p:spPr>
            <a:xfrm>
              <a:off x="5437386" y="2096241"/>
              <a:ext cx="603417" cy="6034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439056" y="2096241"/>
              <a:ext cx="600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Humanist" pitchFamily="50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Humanist" pitchFamily="50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89364" y="4130680"/>
            <a:ext cx="254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方正清刻本悦宋简体" panose="02000000000000000000"/>
              </a:rPr>
              <a:t>自动学习样本数据</a:t>
            </a:r>
            <a:endParaRPr lang="zh-CN" altLang="en-US" sz="2000" b="1" dirty="0">
              <a:latin typeface="方正清刻本悦宋简体" panose="0200000000000000000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89364" y="4519903"/>
            <a:ext cx="417873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i="0" dirty="0">
                <a:solidFill>
                  <a:srgbClr val="333333"/>
                </a:solidFill>
                <a:effectLst/>
                <a:latin typeface="-apple-system"/>
              </a:rPr>
              <a:t>meta-learning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，去学习样本数据的模样，自动推荐合适的模型。比如文本数据用什么模型比较好，很多的离散数据用什么模型好。</a:t>
            </a:r>
            <a:endParaRPr lang="zh-CN" altLang="zh-CN" sz="1000" kern="100" dirty="0">
              <a:solidFill>
                <a:schemeClr val="bg1">
                  <a:lumMod val="85000"/>
                </a:schemeClr>
              </a:solidFill>
              <a:latin typeface="Humanist" pitchFamily="50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89365" y="5706917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自动调超参数</a:t>
            </a:r>
            <a:endParaRPr lang="zh-CN" altLang="en-US" sz="2000" b="1" dirty="0">
              <a:latin typeface="Humanist" pitchFamily="50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89364" y="6096140"/>
            <a:ext cx="4178737" cy="330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i="0" dirty="0">
                <a:solidFill>
                  <a:srgbClr val="333333"/>
                </a:solidFill>
                <a:effectLst/>
                <a:latin typeface="-apple-system"/>
              </a:rPr>
              <a:t>Bayesian optimizer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，贝叶斯优化。</a:t>
            </a:r>
            <a:endParaRPr lang="zh-CN" altLang="zh-CN" sz="1000" kern="100" dirty="0">
              <a:solidFill>
                <a:schemeClr val="bg1">
                  <a:lumMod val="85000"/>
                </a:schemeClr>
              </a:solidFill>
              <a:latin typeface="Humanist" pitchFamily="50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03664" y="4398548"/>
            <a:ext cx="201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自动模型集成</a:t>
            </a:r>
            <a:endParaRPr lang="zh-CN" altLang="en-US" sz="2000" b="1" dirty="0">
              <a:latin typeface="Humanist" pitchFamily="50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03663" y="4787771"/>
            <a:ext cx="417873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i="0" dirty="0">
                <a:solidFill>
                  <a:srgbClr val="333333"/>
                </a:solidFill>
                <a:effectLst/>
                <a:latin typeface="-apple-system"/>
              </a:rPr>
              <a:t>build-ensemble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，模型集成，在一般的比赛中都会用到的技巧。多个模型组合成一个更强更大的模型。往往能提高预测准确性。</a:t>
            </a:r>
            <a:endParaRPr lang="zh-CN" altLang="zh-CN" sz="1000" kern="100" dirty="0">
              <a:solidFill>
                <a:schemeClr val="bg1">
                  <a:lumMod val="85000"/>
                </a:schemeClr>
              </a:solidFill>
              <a:latin typeface="Humanist" pitchFamily="50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可以</a:t>
            </a:r>
            <a:r>
              <a:rPr lang="en-US" altLang="zh-CN" sz="2800" dirty="0">
                <a:latin typeface="方正小标宋_GBK" panose="02010600030101010101" charset="-122"/>
                <a:ea typeface="方正清刻本悦宋简体" panose="02000000000000000000"/>
              </a:rPr>
              <a:t>auto</a:t>
            </a:r>
            <a:r>
              <a:rPr lang="zh-CN" altLang="en-US" sz="2800" dirty="0">
                <a:latin typeface="方正小标宋_GBK" panose="02010600030101010101" charset="-122"/>
                <a:ea typeface="方正清刻本悦宋简体" panose="02000000000000000000"/>
              </a:rPr>
              <a:t>到什么程度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28894-4253-4C32-9FEB-75A3E982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93" y="1624456"/>
            <a:ext cx="9525613" cy="16403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7755B18-273C-46F4-A0FC-BF22DFE5BBA5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方正清刻本悦宋简体" panose="02000000000000000000"/>
                <a:cs typeface="Arial" panose="020B0604020202020204" pitchFamily="34" charset="0"/>
              </a:rPr>
              <a:t>auto-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方正清刻本悦宋简体" panose="02000000000000000000"/>
                <a:cs typeface="Arial" panose="020B0604020202020204" pitchFamily="34" charset="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</a:rPr>
              <a:t>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方正清刻本悦宋简体" panose="02000000000000000000"/>
                <a:cs typeface="Arial" panose="020B0604020202020204" pitchFamily="34" charset="0"/>
              </a:rPr>
              <a:t>Pipeline</a:t>
            </a:r>
            <a:endParaRPr lang="en-US" altLang="zh-CN" sz="2800" dirty="0">
              <a:latin typeface="方正小标宋_GBK" panose="02000000000000000000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275649-5B03-4243-8F24-D655AF52DC05}"/>
              </a:ext>
            </a:extLst>
          </p:cNvPr>
          <p:cNvSpPr txBox="1"/>
          <p:nvPr/>
        </p:nvSpPr>
        <p:spPr>
          <a:xfrm>
            <a:off x="2467990" y="4261275"/>
            <a:ext cx="7324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balacing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可以选择做与不做，缺失值填充可以选择用中位数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(median)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或者平均数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(mean)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填充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…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，最后的那根“管子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：估计器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(estimator)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是一根特殊的管子，它不仅要“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选择什么样的水管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（算法选择）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还要知道“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将水管上的阀门拧到什么样的位置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（超参选择）。</a:t>
            </a:r>
          </a:p>
          <a:p>
            <a:pPr algn="just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E7E7B5-407F-4680-92DA-D49AB2CC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07" y="1120536"/>
            <a:ext cx="6689186" cy="29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4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4F47AD-2231-44E4-B368-EE4FF31E84EE}"/>
              </a:ext>
            </a:extLst>
          </p:cNvPr>
          <p:cNvSpPr txBox="1"/>
          <p:nvPr/>
        </p:nvSpPr>
        <p:spPr>
          <a:xfrm>
            <a:off x="936625" y="311785"/>
            <a:ext cx="59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方正小标宋_GBK" panose="02000000000000000000" charset="-122"/>
                <a:ea typeface="方正清刻本悦宋简体" panose="02000000000000000000"/>
              </a:rPr>
              <a:t>auto-</a:t>
            </a:r>
            <a:r>
              <a:rPr lang="en-US" altLang="zh-CN" sz="2800" dirty="0" err="1">
                <a:latin typeface="方正小标宋_GBK" panose="02000000000000000000" charset="-122"/>
                <a:ea typeface="方正清刻本悦宋简体" panose="02000000000000000000"/>
              </a:rPr>
              <a:t>sklearn</a:t>
            </a:r>
            <a:r>
              <a:rPr lang="zh-CN" altLang="en-US" sz="2800" dirty="0">
                <a:latin typeface="方正小标宋_GBK" panose="02000000000000000000" charset="-122"/>
                <a:ea typeface="方正清刻本悦宋简体" panose="02000000000000000000"/>
              </a:rPr>
              <a:t>的功能和作用域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FB8C57-B392-4D88-975E-685FE1542E8C}"/>
              </a:ext>
            </a:extLst>
          </p:cNvPr>
          <p:cNvSpPr txBox="1"/>
          <p:nvPr/>
        </p:nvSpPr>
        <p:spPr>
          <a:xfrm>
            <a:off x="1376039" y="870005"/>
            <a:ext cx="9152877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方正清刻本悦宋简体" panose="02000000000000000000"/>
              </a:rPr>
              <a:t>auto-sklearn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方正清刻本悦宋简体" panose="02000000000000000000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795B5"/>
                </a:solidFill>
                <a:effectLst/>
                <a:latin typeface="Arial" panose="020B0604020202020204" pitchFamily="34" charset="0"/>
                <a:ea typeface="方正清刻本悦宋简体" panose="02000000000000000000"/>
                <a:hlinkClick r:id="rId2"/>
              </a:rPr>
              <a:t>https://github.com/automl/auto-sklearn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方正清刻本悦宋简体" panose="02000000000000000000"/>
              </a:rPr>
              <a:t>)是automl团队(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795B5"/>
                </a:solidFill>
                <a:effectLst/>
                <a:latin typeface="Arial" panose="020B0604020202020204" pitchFamily="34" charset="0"/>
                <a:ea typeface="方正清刻本悦宋简体" panose="02000000000000000000"/>
                <a:hlinkClick r:id="rId3"/>
              </a:rPr>
              <a:t>http://www.automl.org/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方正清刻本悦宋简体" panose="02000000000000000000"/>
              </a:rPr>
              <a:t>)于2015年推出的一款自动化机器学习框架，它的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方正清刻本悦宋简体" panose="02000000000000000000"/>
              </a:rPr>
              <a:t>功能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方正清刻本悦宋简体" panose="02000000000000000000"/>
              </a:rPr>
              <a:t>是在Tabular Data的数据上，构件一条囊括 数据处理、特征处理、模型选择，模型超参优化的自动化机器学习Pipeline，简单来说，就是给他一个菜单，他自己会买菜，切菜，烹饪，最后把菜端到你面前让你品尝的贴心管家。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方正清刻本悦宋简体" panose="0200000000000000000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方正清刻本悦宋简体" panose="02000000000000000000"/>
              </a:rPr>
              <a:t>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方正清刻本悦宋简体" panose="02000000000000000000"/>
              </a:rPr>
              <a:t>auto-sklearn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方正清刻本悦宋简体" panose="02000000000000000000"/>
              </a:rPr>
              <a:t>的作用域，就是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方正清刻本悦宋简体" panose="02000000000000000000"/>
              </a:rPr>
              <a:t>Tabular Data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方正清刻本悦宋简体" panose="02000000000000000000"/>
              </a:rPr>
              <a:t>上的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方正清刻本悦宋简体" panose="02000000000000000000"/>
              </a:rPr>
              <a:t>监督学习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方正清刻本悦宋简体" panose="02000000000000000000"/>
              </a:rPr>
              <a:t>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方正清刻本悦宋简体" panose="0200000000000000000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614D207-501D-454A-BA2B-03B099E3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50081F8-1893-4E8B-8838-E29CD690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017" y="3612464"/>
            <a:ext cx="4070920" cy="279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992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方正清刻本悦宋简体</vt:lpstr>
      <vt:lpstr>Humanist</vt:lpstr>
      <vt:lpstr>Arial Unicode MS</vt:lpstr>
      <vt:lpstr>Calibri Light</vt:lpstr>
      <vt:lpstr>Calibri</vt:lpstr>
      <vt:lpstr>Arial</vt:lpstr>
      <vt:lpstr>-apple-system</vt:lpstr>
      <vt:lpstr>方正小标宋_GBK</vt:lpstr>
      <vt:lpstr>Lato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 子琪</cp:lastModifiedBy>
  <cp:revision>58</cp:revision>
  <dcterms:created xsi:type="dcterms:W3CDTF">2018-11-16T08:34:00Z</dcterms:created>
  <dcterms:modified xsi:type="dcterms:W3CDTF">2020-11-13T06:29:59Z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